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5"/>
  </p:notesMasterIdLst>
  <p:handoutMasterIdLst>
    <p:handoutMasterId r:id="rId16"/>
  </p:handoutMasterIdLst>
  <p:sldIdLst>
    <p:sldId id="294" r:id="rId2"/>
    <p:sldId id="328" r:id="rId3"/>
    <p:sldId id="329" r:id="rId4"/>
    <p:sldId id="330" r:id="rId5"/>
    <p:sldId id="307" r:id="rId6"/>
    <p:sldId id="308" r:id="rId7"/>
    <p:sldId id="311" r:id="rId8"/>
    <p:sldId id="314" r:id="rId9"/>
    <p:sldId id="320" r:id="rId10"/>
    <p:sldId id="315" r:id="rId11"/>
    <p:sldId id="322" r:id="rId12"/>
    <p:sldId id="327" r:id="rId13"/>
    <p:sldId id="304" r:id="rId14"/>
  </p:sldIdLst>
  <p:sldSz cx="9144000" cy="6858000" type="screen4x3"/>
  <p:notesSz cx="6946900" cy="9220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FB8B18"/>
    <a:srgbClr val="A25E20"/>
    <a:srgbClr val="C7C7C7"/>
    <a:srgbClr val="A7A8AA"/>
    <a:srgbClr val="5050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 snapToObjects="1" showGuides="1">
      <p:cViewPr varScale="1">
        <p:scale>
          <a:sx n="69" d="100"/>
          <a:sy n="69" d="100"/>
        </p:scale>
        <p:origin x="78" y="60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2/3/2017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063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11/4/14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C. Gattuso| AD Shutdown Manager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FCC33-88AD-4F5E-9761-6204A2A9FD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3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27B4-78CB-44E5-8F16-FD1934EEA4A6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7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  <p:sldLayoutId id="2147484125" r:id="rId10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467781"/>
            <a:ext cx="8499231" cy="1390219"/>
          </a:xfrm>
        </p:spPr>
        <p:txBody>
          <a:bodyPr/>
          <a:lstStyle/>
          <a:p>
            <a:r>
              <a:rPr lang="en-US" dirty="0"/>
              <a:t>Cons Gattuso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3" y="4152257"/>
            <a:ext cx="8499232" cy="1315524"/>
          </a:xfrm>
        </p:spPr>
        <p:txBody>
          <a:bodyPr>
            <a:noAutofit/>
          </a:bodyPr>
          <a:lstStyle/>
          <a:p>
            <a:r>
              <a:rPr lang="en-US" dirty="0"/>
              <a:t>09:00 Meeting</a:t>
            </a:r>
          </a:p>
          <a:p>
            <a:r>
              <a:rPr lang="en-US" dirty="0"/>
              <a:t>Summer Shutdown Planning</a:t>
            </a:r>
          </a:p>
          <a:p>
            <a:r>
              <a:rPr lang="en-US" dirty="0"/>
              <a:t>2/3/17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736"/>
            <a:ext cx="7886700" cy="654782"/>
          </a:xfrm>
        </p:spPr>
        <p:txBody>
          <a:bodyPr/>
          <a:lstStyle/>
          <a:p>
            <a:r>
              <a:rPr lang="en-US" sz="2400" b="0" dirty="0"/>
              <a:t>Muon Campus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250" y="692517"/>
            <a:ext cx="8339871" cy="5811695"/>
          </a:xfrm>
        </p:spPr>
        <p:txBody>
          <a:bodyPr/>
          <a:lstStyle/>
          <a:p>
            <a:r>
              <a:rPr lang="en-US" sz="2400" dirty="0"/>
              <a:t>The installation work in Muon Campus does require a shutdown.</a:t>
            </a:r>
          </a:p>
          <a:p>
            <a:pPr lvl="1"/>
            <a:r>
              <a:rPr lang="en-US" sz="2000" dirty="0"/>
              <a:t>In order to meet the project milestones we will need to continue to make progress using the same resources that are needed for the shutdown. This is a people resource issues that will need to be folded into our schedule.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During the Summer shutdown installation activities </a:t>
            </a:r>
          </a:p>
          <a:p>
            <a:pPr lvl="2"/>
            <a:r>
              <a:rPr lang="en-US" sz="1800" dirty="0"/>
              <a:t>M4 line installation</a:t>
            </a:r>
          </a:p>
          <a:p>
            <a:pPr lvl="3"/>
            <a:r>
              <a:rPr lang="en-US" sz="1800" dirty="0"/>
              <a:t>Stand and magnet installation (5-7 weeks)</a:t>
            </a:r>
          </a:p>
          <a:p>
            <a:pPr lvl="2"/>
            <a:r>
              <a:rPr lang="en-US" sz="2000" dirty="0"/>
              <a:t>Delivery ring 30 straight section</a:t>
            </a:r>
          </a:p>
          <a:p>
            <a:pPr lvl="3"/>
            <a:r>
              <a:rPr lang="en-US" sz="1800" dirty="0"/>
              <a:t>Injection septa (1-2 weeks)</a:t>
            </a:r>
          </a:p>
          <a:p>
            <a:pPr lvl="3"/>
            <a:r>
              <a:rPr lang="en-US" sz="1800" dirty="0"/>
              <a:t>Removal and reinstallation of ring for the M4 line installation </a:t>
            </a:r>
          </a:p>
          <a:p>
            <a:pPr lvl="2"/>
            <a:r>
              <a:rPr lang="en-US" sz="2000" dirty="0"/>
              <a:t>Abort line </a:t>
            </a:r>
          </a:p>
          <a:p>
            <a:pPr lvl="3"/>
            <a:r>
              <a:rPr lang="en-US" sz="1800" dirty="0"/>
              <a:t>Extraction septa (1-2 weeks)</a:t>
            </a:r>
          </a:p>
          <a:p>
            <a:pPr lvl="2"/>
            <a:r>
              <a:rPr lang="en-US" sz="2000" dirty="0"/>
              <a:t>General Alignment ~2 weeks</a:t>
            </a:r>
          </a:p>
          <a:p>
            <a:pPr lvl="3"/>
            <a:endParaRPr lang="en-US" sz="1800" dirty="0"/>
          </a:p>
          <a:p>
            <a:pPr lvl="3"/>
            <a:endParaRPr lang="en-US" sz="1400" dirty="0"/>
          </a:p>
          <a:p>
            <a:pPr lvl="3"/>
            <a:endParaRPr lang="en-US" sz="1400" dirty="0"/>
          </a:p>
          <a:p>
            <a:pPr lvl="2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B956-27D0-443E-88E9-6220E135ADDA}" type="datetime1">
              <a:rPr lang="en-US" smtClean="0"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20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745403"/>
            <a:ext cx="4534986" cy="5743254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Non ALARA task</a:t>
            </a:r>
          </a:p>
          <a:p>
            <a:pPr lvl="1"/>
            <a:r>
              <a:rPr lang="en-US" dirty="0"/>
              <a:t>~ .1mr/</a:t>
            </a:r>
            <a:r>
              <a:rPr lang="en-US" dirty="0" err="1"/>
              <a:t>hr</a:t>
            </a:r>
            <a:r>
              <a:rPr lang="en-US" dirty="0"/>
              <a:t> rate for ~30 techs</a:t>
            </a:r>
          </a:p>
          <a:p>
            <a:r>
              <a:rPr lang="en-US" dirty="0"/>
              <a:t>Booster</a:t>
            </a:r>
          </a:p>
          <a:p>
            <a:pPr lvl="1"/>
            <a:r>
              <a:rPr lang="en-US" dirty="0"/>
              <a:t>BRF21and 22 installation </a:t>
            </a:r>
          </a:p>
          <a:p>
            <a:r>
              <a:rPr lang="en-US" dirty="0"/>
              <a:t>MI/RR</a:t>
            </a:r>
          </a:p>
          <a:p>
            <a:pPr lvl="1"/>
            <a:r>
              <a:rPr lang="en-US" dirty="0"/>
              <a:t>RR520 Aperture improve.</a:t>
            </a:r>
          </a:p>
          <a:p>
            <a:pPr lvl="1"/>
            <a:r>
              <a:rPr lang="en-US" dirty="0"/>
              <a:t>RR402 Aperture improve. </a:t>
            </a:r>
          </a:p>
          <a:p>
            <a:pPr lvl="1"/>
            <a:r>
              <a:rPr lang="en-US" dirty="0"/>
              <a:t>TSP2IP upgrade</a:t>
            </a:r>
          </a:p>
          <a:p>
            <a:pPr lvl="2"/>
            <a:r>
              <a:rPr lang="en-US" dirty="0"/>
              <a:t>106-229</a:t>
            </a:r>
          </a:p>
          <a:p>
            <a:pPr lvl="1"/>
            <a:r>
              <a:rPr lang="en-US" dirty="0"/>
              <a:t>8GeV line ion pump </a:t>
            </a:r>
            <a:r>
              <a:rPr lang="en-US" dirty="0" err="1"/>
              <a:t>replac</a:t>
            </a:r>
            <a:r>
              <a:rPr lang="en-US" dirty="0"/>
              <a:t>.</a:t>
            </a:r>
          </a:p>
          <a:p>
            <a:r>
              <a:rPr lang="en-US" dirty="0"/>
              <a:t>NuMI</a:t>
            </a:r>
          </a:p>
          <a:p>
            <a:pPr lvl="1"/>
            <a:r>
              <a:rPr lang="en-US" dirty="0"/>
              <a:t>Target change out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8"/>
          </p:nvPr>
        </p:nvSpPr>
        <p:spPr>
          <a:xfrm>
            <a:off x="4883149" y="424533"/>
            <a:ext cx="4260851" cy="5624433"/>
          </a:xfrm>
        </p:spPr>
        <p:txBody>
          <a:bodyPr/>
          <a:lstStyle/>
          <a:p>
            <a:r>
              <a:rPr lang="en-US" dirty="0"/>
              <a:t>Estimated Dose for the shutdown ~7-8,000 </a:t>
            </a:r>
            <a:r>
              <a:rPr lang="en-US" dirty="0" err="1"/>
              <a:t>mRem</a:t>
            </a:r>
            <a:endParaRPr lang="en-US" dirty="0"/>
          </a:p>
          <a:p>
            <a:pPr lvl="1"/>
            <a:r>
              <a:rPr lang="en-US" dirty="0"/>
              <a:t>~2040 </a:t>
            </a:r>
            <a:r>
              <a:rPr lang="en-US" dirty="0" err="1"/>
              <a:t>mRem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~500 </a:t>
            </a:r>
            <a:r>
              <a:rPr lang="en-US" dirty="0" err="1"/>
              <a:t>mRem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~600 </a:t>
            </a:r>
            <a:r>
              <a:rPr lang="en-US" dirty="0" err="1"/>
              <a:t>mRem</a:t>
            </a:r>
            <a:endParaRPr lang="en-US" dirty="0"/>
          </a:p>
          <a:p>
            <a:pPr lvl="1"/>
            <a:r>
              <a:rPr lang="en-US" dirty="0"/>
              <a:t>~1400 </a:t>
            </a:r>
            <a:r>
              <a:rPr lang="en-US" dirty="0" err="1"/>
              <a:t>mRem</a:t>
            </a:r>
            <a:endParaRPr lang="en-US" dirty="0"/>
          </a:p>
          <a:p>
            <a:pPr lvl="1"/>
            <a:r>
              <a:rPr lang="en-US" dirty="0"/>
              <a:t>~1000 </a:t>
            </a:r>
            <a:r>
              <a:rPr lang="en-US" dirty="0" err="1"/>
              <a:t>mRem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~1000 </a:t>
            </a:r>
            <a:r>
              <a:rPr lang="en-US" dirty="0" err="1"/>
              <a:t>mRem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~ 500 </a:t>
            </a:r>
            <a:r>
              <a:rPr lang="en-US" dirty="0" err="1"/>
              <a:t>mRem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ALARA Plans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2/3/2017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230056" y="3216776"/>
            <a:ext cx="986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Prelim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7974" y="3558300"/>
            <a:ext cx="986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Prelim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30056" y="4010771"/>
            <a:ext cx="986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Prelim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70118" y="4793306"/>
            <a:ext cx="986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Prelim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27974" y="5551079"/>
            <a:ext cx="986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Prelim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67332" y="2387882"/>
            <a:ext cx="986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Prelim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12060" y="1203790"/>
            <a:ext cx="986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Prelim</a:t>
            </a:r>
          </a:p>
        </p:txBody>
      </p:sp>
    </p:spTree>
    <p:extLst>
      <p:ext uri="{BB962C8B-B14F-4D97-AF65-F5344CB8AC3E}">
        <p14:creationId xmlns:p14="http://schemas.microsoft.com/office/powerpoint/2010/main" val="3837021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539803"/>
          </a:xfrm>
        </p:spPr>
        <p:txBody>
          <a:bodyPr/>
          <a:lstStyle/>
          <a:p>
            <a:r>
              <a:rPr lang="en-US" dirty="0"/>
              <a:t>What Remains To  Be Planned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756289"/>
            <a:ext cx="8672513" cy="5547691"/>
          </a:xfrm>
        </p:spPr>
        <p:txBody>
          <a:bodyPr/>
          <a:lstStyle/>
          <a:p>
            <a:r>
              <a:rPr lang="en-US" sz="2000" dirty="0"/>
              <a:t>Power outages</a:t>
            </a:r>
          </a:p>
          <a:p>
            <a:pPr lvl="1"/>
            <a:r>
              <a:rPr lang="en-US" sz="2000" dirty="0"/>
              <a:t>We should have a plan in place my Mid-End May</a:t>
            </a:r>
          </a:p>
          <a:p>
            <a:pPr lvl="2"/>
            <a:r>
              <a:rPr lang="en-US" sz="1800" dirty="0"/>
              <a:t>Scope of the of this years power outage will be reduced </a:t>
            </a:r>
          </a:p>
          <a:p>
            <a:pPr lvl="2"/>
            <a:r>
              <a:rPr lang="en-US" sz="1800" dirty="0"/>
              <a:t>Impact will be slightly greater given the inability to back feed some areas</a:t>
            </a:r>
          </a:p>
          <a:p>
            <a:r>
              <a:rPr lang="en-US" sz="2000" dirty="0"/>
              <a:t>General Maintience Schedule</a:t>
            </a:r>
          </a:p>
          <a:p>
            <a:pPr lvl="1"/>
            <a:r>
              <a:rPr lang="en-US" sz="2000" dirty="0"/>
              <a:t>Following details still need to be worked out</a:t>
            </a:r>
          </a:p>
          <a:p>
            <a:pPr lvl="2"/>
            <a:r>
              <a:rPr lang="en-US" sz="1600" dirty="0"/>
              <a:t>LCW </a:t>
            </a:r>
          </a:p>
          <a:p>
            <a:pPr lvl="2"/>
            <a:r>
              <a:rPr lang="en-US" sz="1600" dirty="0"/>
              <a:t>Mechanical </a:t>
            </a:r>
          </a:p>
          <a:p>
            <a:pPr lvl="2"/>
            <a:r>
              <a:rPr lang="en-US" sz="1600" dirty="0"/>
              <a:t>Kicker Systems</a:t>
            </a:r>
          </a:p>
          <a:p>
            <a:pPr lvl="2"/>
            <a:r>
              <a:rPr lang="en-US" sz="1600" dirty="0"/>
              <a:t>Compressed Gasses</a:t>
            </a:r>
          </a:p>
          <a:p>
            <a:pPr lvl="3"/>
            <a:r>
              <a:rPr lang="en-US" sz="1400" dirty="0"/>
              <a:t>Air </a:t>
            </a:r>
          </a:p>
          <a:p>
            <a:pPr lvl="3"/>
            <a:r>
              <a:rPr lang="en-US" sz="1400" dirty="0"/>
              <a:t>Nitrogen</a:t>
            </a:r>
          </a:p>
          <a:p>
            <a:pPr lvl="3"/>
            <a:r>
              <a:rPr lang="en-US" sz="1400" dirty="0"/>
              <a:t>Argon/C02</a:t>
            </a:r>
          </a:p>
          <a:p>
            <a:r>
              <a:rPr lang="en-US" sz="2000" dirty="0"/>
              <a:t>Shutdown Duration Drivers</a:t>
            </a:r>
          </a:p>
          <a:p>
            <a:pPr lvl="1"/>
            <a:r>
              <a:rPr lang="en-US" sz="1800" dirty="0"/>
              <a:t>Linac Marx Modulator installation </a:t>
            </a:r>
          </a:p>
          <a:p>
            <a:pPr lvl="1"/>
            <a:r>
              <a:rPr lang="en-US" sz="1800" dirty="0"/>
              <a:t>RR TSP to IP conversion</a:t>
            </a:r>
          </a:p>
          <a:p>
            <a:pPr lvl="1"/>
            <a:r>
              <a:rPr lang="en-US" sz="1800" dirty="0"/>
              <a:t>Muon Campus Overlap with Switchyard crews</a:t>
            </a:r>
          </a:p>
          <a:p>
            <a:pPr lvl="2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Gattuso| AD Shutdown Manager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fld id="{7B13CD76-8A70-43AC-887E-EB7BB9A9D370}" type="datetime1">
              <a:rPr lang="en-US" altLang="en-US" smtClean="0"/>
              <a:pPr/>
              <a:t>2/3/2017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599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1073" y="176173"/>
            <a:ext cx="7886700" cy="609135"/>
          </a:xfrm>
        </p:spPr>
        <p:txBody>
          <a:bodyPr/>
          <a:lstStyle/>
          <a:p>
            <a:r>
              <a:rPr lang="en-US" sz="2400" dirty="0"/>
              <a:t>Pre shutdown activities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90767" y="911225"/>
            <a:ext cx="5438664" cy="4983966"/>
          </a:xfrm>
        </p:spPr>
        <p:txBody>
          <a:bodyPr/>
          <a:lstStyle/>
          <a:p>
            <a:r>
              <a:rPr lang="en-US" b="1" dirty="0">
                <a:solidFill>
                  <a:srgbClr val="4E4E4E"/>
                </a:solidFill>
              </a:rPr>
              <a:t>Alignment:</a:t>
            </a:r>
            <a:endParaRPr lang="en-US" dirty="0">
              <a:solidFill>
                <a:srgbClr val="4E4E4E"/>
              </a:solidFill>
            </a:endParaRPr>
          </a:p>
          <a:p>
            <a:pPr lvl="1"/>
            <a:r>
              <a:rPr lang="en-US" sz="1800" b="1" dirty="0">
                <a:solidFill>
                  <a:srgbClr val="4E4E4E"/>
                </a:solidFill>
              </a:rPr>
              <a:t>Reference the following magnets/devices</a:t>
            </a:r>
            <a:endParaRPr lang="en-US" sz="1800" dirty="0">
              <a:solidFill>
                <a:srgbClr val="4E4E4E"/>
              </a:solidFill>
            </a:endParaRPr>
          </a:p>
          <a:p>
            <a:pPr lvl="2"/>
            <a:r>
              <a:rPr lang="en-US" sz="1600" dirty="0">
                <a:solidFill>
                  <a:srgbClr val="4E4E4E"/>
                </a:solidFill>
              </a:rPr>
              <a:t>RR primary collimator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</a:rPr>
              <a:t>RR masks (2) 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</a:rPr>
              <a:t>Multi wires (2)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</a:rPr>
              <a:t>Booster RF cavities (2)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339154" y="1180166"/>
            <a:ext cx="3886200" cy="4351338"/>
          </a:xfrm>
        </p:spPr>
        <p:txBody>
          <a:bodyPr/>
          <a:lstStyle/>
          <a:p>
            <a:pPr lvl="1"/>
            <a:r>
              <a:rPr lang="en-US" sz="1800" b="1" dirty="0">
                <a:solidFill>
                  <a:srgbClr val="4E4E4E"/>
                </a:solidFill>
              </a:rPr>
              <a:t>AS found the following magnets:</a:t>
            </a:r>
            <a:endParaRPr lang="en-US" sz="1800" dirty="0">
              <a:solidFill>
                <a:srgbClr val="4E4E4E"/>
              </a:solidFill>
            </a:endParaRPr>
          </a:p>
          <a:p>
            <a:pPr lvl="2"/>
            <a:r>
              <a:rPr lang="en-US" sz="1600" dirty="0">
                <a:solidFill>
                  <a:srgbClr val="4E4E4E"/>
                </a:solidFill>
              </a:rPr>
              <a:t>MI Quad 504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</a:rPr>
              <a:t>MI Dipole at 614-2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</a:rPr>
              <a:t>RR Gradient 616A and B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</a:rPr>
              <a:t>RR Quads at 402A and B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</a:rPr>
              <a:t>RR520 Lambertson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30602" y="5091511"/>
            <a:ext cx="5310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list will grow as scope of the work is </a:t>
            </a:r>
          </a:p>
          <a:p>
            <a:r>
              <a:rPr lang="en-US" dirty="0"/>
              <a:t>better defined.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6739" y="3445544"/>
            <a:ext cx="6728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have a short time to prepare for this shutdown</a:t>
            </a:r>
          </a:p>
          <a:p>
            <a:r>
              <a:rPr lang="en-US" dirty="0"/>
              <a:t>so every access period that we have we will need to </a:t>
            </a:r>
          </a:p>
          <a:p>
            <a:r>
              <a:rPr lang="en-US" dirty="0"/>
              <a:t>take advantage of.</a:t>
            </a:r>
          </a:p>
        </p:txBody>
      </p:sp>
    </p:spTree>
    <p:extLst>
      <p:ext uri="{BB962C8B-B14F-4D97-AF65-F5344CB8AC3E}">
        <p14:creationId xmlns:p14="http://schemas.microsoft.com/office/powerpoint/2010/main" val="302350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2887" y="694727"/>
            <a:ext cx="8672513" cy="5532663"/>
          </a:xfrm>
        </p:spPr>
        <p:txBody>
          <a:bodyPr/>
          <a:lstStyle/>
          <a:p>
            <a:r>
              <a:rPr lang="en-US" sz="2000" dirty="0"/>
              <a:t>Start Date</a:t>
            </a:r>
          </a:p>
          <a:p>
            <a:pPr lvl="1"/>
            <a:r>
              <a:rPr lang="en-US" sz="2000" dirty="0"/>
              <a:t>June 12</a:t>
            </a:r>
            <a:r>
              <a:rPr lang="en-US" sz="2000" baseline="30000" dirty="0"/>
              <a:t>th</a:t>
            </a:r>
            <a:r>
              <a:rPr lang="en-US" sz="2000" dirty="0"/>
              <a:t> Monday(in the tunnel) </a:t>
            </a:r>
            <a:r>
              <a:rPr lang="en-US" sz="2000" b="1" dirty="0">
                <a:solidFill>
                  <a:srgbClr val="FF0000"/>
                </a:solidFill>
              </a:rPr>
              <a:t>A mere 93 working days</a:t>
            </a:r>
          </a:p>
          <a:p>
            <a:pPr lvl="1"/>
            <a:r>
              <a:rPr lang="en-US" sz="2000" dirty="0"/>
              <a:t>Beam off</a:t>
            </a:r>
          </a:p>
          <a:p>
            <a:pPr lvl="2"/>
            <a:r>
              <a:rPr lang="en-US" dirty="0"/>
              <a:t>June 10</a:t>
            </a:r>
            <a:r>
              <a:rPr lang="en-US" baseline="30000" dirty="0"/>
              <a:t>th</a:t>
            </a:r>
            <a:r>
              <a:rPr lang="en-US" dirty="0"/>
              <a:t> at 0001 hrs. (Saturday)</a:t>
            </a:r>
          </a:p>
          <a:p>
            <a:pPr lvl="2"/>
            <a:r>
              <a:rPr lang="en-US" dirty="0"/>
              <a:t>June 11</a:t>
            </a:r>
            <a:r>
              <a:rPr lang="en-US" baseline="30000" dirty="0"/>
              <a:t>th</a:t>
            </a:r>
            <a:r>
              <a:rPr lang="en-US" dirty="0"/>
              <a:t> Configuration control/rad surveys/convert to shutdown Key sets</a:t>
            </a:r>
          </a:p>
          <a:p>
            <a:r>
              <a:rPr lang="en-US" sz="2000" dirty="0"/>
              <a:t>Duration</a:t>
            </a:r>
          </a:p>
          <a:p>
            <a:pPr lvl="1"/>
            <a:r>
              <a:rPr lang="en-US" sz="2000" dirty="0"/>
              <a:t>~16 weeks duration (defined by budget constraints ) </a:t>
            </a:r>
          </a:p>
          <a:p>
            <a:pPr lvl="2"/>
            <a:r>
              <a:rPr lang="en-US" dirty="0"/>
              <a:t>Turning on Week of October 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(Fixed)</a:t>
            </a:r>
          </a:p>
          <a:p>
            <a:pPr lvl="3"/>
            <a:r>
              <a:rPr lang="en-US" sz="2000" dirty="0"/>
              <a:t>1-2 Week of Start up/ Commissioning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Shutdown Planning Guidance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9337881">
            <a:off x="1740289" y="2076546"/>
            <a:ext cx="51180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Start Time Date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May Still 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405083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2195" y="1033099"/>
            <a:ext cx="5789671" cy="383213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 fund me page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22358" y="4865231"/>
            <a:ext cx="2876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$1 raised of 1 Million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9868" y="5313493"/>
            <a:ext cx="4617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Help Fund our Summer Shutdown </a:t>
            </a:r>
          </a:p>
        </p:txBody>
      </p:sp>
    </p:spTree>
    <p:extLst>
      <p:ext uri="{BB962C8B-B14F-4D97-AF65-F5344CB8AC3E}">
        <p14:creationId xmlns:p14="http://schemas.microsoft.com/office/powerpoint/2010/main" val="206232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-46709"/>
            <a:ext cx="8686800" cy="1089918"/>
          </a:xfrm>
        </p:spPr>
        <p:txBody>
          <a:bodyPr/>
          <a:lstStyle/>
          <a:p>
            <a:pPr algn="ctr"/>
            <a:r>
              <a:rPr lang="en-US" dirty="0"/>
              <a:t>Help Keep down-on-their-Luck Scientist off the streets and tunnel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913" y="1042988"/>
            <a:ext cx="7481887" cy="49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10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391102"/>
          </a:xfrm>
        </p:spPr>
        <p:txBody>
          <a:bodyPr/>
          <a:lstStyle/>
          <a:p>
            <a:r>
              <a:rPr lang="en-US" dirty="0"/>
              <a:t>Accelerator Division Summer Shutdown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6" y="668607"/>
            <a:ext cx="9133764" cy="5711411"/>
          </a:xfrm>
        </p:spPr>
        <p:txBody>
          <a:bodyPr/>
          <a:lstStyle/>
          <a:p>
            <a:r>
              <a:rPr lang="en-US" sz="2000" dirty="0"/>
              <a:t>Shutdown Planning </a:t>
            </a:r>
          </a:p>
          <a:p>
            <a:pPr lvl="1"/>
            <a:r>
              <a:rPr lang="en-US" sz="1500" dirty="0"/>
              <a:t>Major Job priority listing was defined such that they fit our ~16 week shutdown window based on this priority ranking. We planned around the ~16 week time window, not around getting as much done as possible </a:t>
            </a:r>
          </a:p>
          <a:p>
            <a:pPr lvl="2"/>
            <a:r>
              <a:rPr lang="en-US" sz="1500" dirty="0"/>
              <a:t>PIP/ Muon Projects/TSPIP</a:t>
            </a:r>
          </a:p>
          <a:p>
            <a:pPr lvl="2"/>
            <a:r>
              <a:rPr lang="en-US" sz="1500" dirty="0"/>
              <a:t>Upgrades</a:t>
            </a:r>
          </a:p>
          <a:p>
            <a:pPr lvl="2"/>
            <a:r>
              <a:rPr lang="en-US" sz="1500" dirty="0"/>
              <a:t>Maintenance </a:t>
            </a:r>
          </a:p>
          <a:p>
            <a:pPr lvl="1"/>
            <a:r>
              <a:rPr lang="en-US" sz="1500" dirty="0"/>
              <a:t>Shutdown Coordinators (</a:t>
            </a:r>
            <a:r>
              <a:rPr lang="en-US" sz="1500" dirty="0">
                <a:solidFill>
                  <a:srgbClr val="FF0000"/>
                </a:solidFill>
              </a:rPr>
              <a:t>Initial meeting with Machine Coordinators started on Jan 10, weekly meeting since)</a:t>
            </a:r>
          </a:p>
          <a:p>
            <a:pPr lvl="2"/>
            <a:r>
              <a:rPr lang="en-US" sz="1500" dirty="0"/>
              <a:t>Each Machine/Department had a Shutdown Coordinator assigned</a:t>
            </a:r>
          </a:p>
          <a:p>
            <a:pPr lvl="3"/>
            <a:r>
              <a:rPr lang="en-US" sz="1500" dirty="0"/>
              <a:t>They gather the work list for each machine and prioritized based on machine needs</a:t>
            </a:r>
          </a:p>
          <a:p>
            <a:pPr lvl="2"/>
            <a:r>
              <a:rPr lang="en-US" sz="1500" dirty="0"/>
              <a:t>Bi-weekly meetings to discuss the work list items</a:t>
            </a:r>
          </a:p>
          <a:p>
            <a:pPr lvl="3"/>
            <a:r>
              <a:rPr lang="en-US" sz="1500" dirty="0"/>
              <a:t>We merged the Machine schedules to the Global schedule</a:t>
            </a:r>
          </a:p>
          <a:p>
            <a:pPr lvl="4"/>
            <a:r>
              <a:rPr lang="en-US" sz="1500" dirty="0"/>
              <a:t>Balancing out resources like:</a:t>
            </a:r>
          </a:p>
          <a:p>
            <a:pPr lvl="5"/>
            <a:r>
              <a:rPr lang="en-US" sz="1500" dirty="0"/>
              <a:t>Alignment </a:t>
            </a:r>
          </a:p>
          <a:p>
            <a:pPr lvl="5"/>
            <a:r>
              <a:rPr lang="en-US" sz="1500" dirty="0"/>
              <a:t>Electricians</a:t>
            </a:r>
          </a:p>
          <a:p>
            <a:pPr lvl="5"/>
            <a:r>
              <a:rPr lang="en-US" sz="1500" dirty="0"/>
              <a:t>Welders</a:t>
            </a:r>
          </a:p>
          <a:p>
            <a:pPr lvl="5"/>
            <a:r>
              <a:rPr lang="en-US" sz="1500" dirty="0"/>
              <a:t>Etc.</a:t>
            </a:r>
          </a:p>
          <a:p>
            <a:pPr lvl="2"/>
            <a:r>
              <a:rPr lang="en-US" sz="1500" dirty="0"/>
              <a:t>We will be very strict as to what jobs were done</a:t>
            </a:r>
          </a:p>
          <a:p>
            <a:pPr lvl="3"/>
            <a:r>
              <a:rPr lang="en-US" sz="1500" dirty="0"/>
              <a:t>No last minute surprise jobs that we’ll tried to squeeze in.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2" y="6615127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Gattuso| AD Shutdown Manager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6602413" y="66675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7B13CD76-8A70-43AC-887E-EB7BB9A9D370}" type="datetime1">
              <a:rPr lang="en-US" altLang="en-US" smtClean="0"/>
              <a:pPr/>
              <a:t>2/3/2017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839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030" y="137235"/>
            <a:ext cx="7886700" cy="572449"/>
          </a:xfrm>
        </p:spPr>
        <p:txBody>
          <a:bodyPr/>
          <a:lstStyle/>
          <a:p>
            <a:r>
              <a:rPr lang="en-US" sz="2400" dirty="0"/>
              <a:t>Proton Source Shutdown Work list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431219"/>
            <a:ext cx="5145206" cy="582614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b="1" dirty="0"/>
              <a:t>RIL</a:t>
            </a:r>
          </a:p>
          <a:p>
            <a:pPr lvl="0"/>
            <a:r>
              <a:rPr lang="en-US" sz="7200" dirty="0"/>
              <a:t>Source maintenance</a:t>
            </a:r>
          </a:p>
          <a:p>
            <a:pPr lvl="0"/>
            <a:r>
              <a:rPr lang="en-US" sz="7200" dirty="0"/>
              <a:t>Einzel Lens maintenance </a:t>
            </a:r>
            <a:endParaRPr lang="en-US" sz="6400" dirty="0"/>
          </a:p>
          <a:p>
            <a:pPr lvl="0"/>
            <a:r>
              <a:rPr lang="en-US" sz="7200" dirty="0"/>
              <a:t>RFQ maintenance</a:t>
            </a:r>
          </a:p>
          <a:p>
            <a:pPr lvl="0"/>
            <a:r>
              <a:rPr lang="en-US" sz="7200" dirty="0"/>
              <a:t>General maintience</a:t>
            </a:r>
          </a:p>
          <a:p>
            <a:pPr marL="0" indent="0">
              <a:buNone/>
            </a:pPr>
            <a:r>
              <a:rPr lang="en-US" sz="7200" b="1" dirty="0"/>
              <a:t>Linac</a:t>
            </a:r>
          </a:p>
          <a:p>
            <a:pPr lvl="0"/>
            <a:r>
              <a:rPr lang="en-US" sz="7200" dirty="0"/>
              <a:t>Marx modulator project</a:t>
            </a:r>
          </a:p>
          <a:p>
            <a:pPr lvl="1"/>
            <a:r>
              <a:rPr lang="en-US" sz="7200" dirty="0"/>
              <a:t>Fabrication and Testing underway</a:t>
            </a:r>
          </a:p>
          <a:p>
            <a:pPr lvl="2"/>
            <a:r>
              <a:rPr lang="en-US" sz="6400" dirty="0"/>
              <a:t>Planning to installed 2 modulator in 2017</a:t>
            </a:r>
          </a:p>
          <a:p>
            <a:pPr lvl="3"/>
            <a:r>
              <a:rPr lang="en-US" sz="6400" dirty="0"/>
              <a:t>Duration ~6-7 Weeks for the removal of old and installation of new</a:t>
            </a:r>
          </a:p>
          <a:p>
            <a:pPr lvl="0"/>
            <a:r>
              <a:rPr lang="en-US" sz="7200" dirty="0"/>
              <a:t>LE tasks (performed by Linac techs)</a:t>
            </a:r>
          </a:p>
          <a:p>
            <a:pPr lvl="1"/>
            <a:r>
              <a:rPr lang="en-US" sz="7200" dirty="0"/>
              <a:t>Modulator/driver maintenance</a:t>
            </a:r>
          </a:p>
          <a:p>
            <a:pPr lvl="1"/>
            <a:r>
              <a:rPr lang="en-US" sz="7200" dirty="0"/>
              <a:t>Inductrol maintenance</a:t>
            </a:r>
          </a:p>
          <a:p>
            <a:pPr lvl="1"/>
            <a:r>
              <a:rPr lang="en-US" sz="7200" dirty="0"/>
              <a:t>Water skid maintenance</a:t>
            </a:r>
          </a:p>
          <a:p>
            <a:pPr lvl="0"/>
            <a:r>
              <a:rPr lang="en-US" sz="7200" dirty="0"/>
              <a:t>HE tasks (performed by Linac techs)</a:t>
            </a:r>
          </a:p>
          <a:p>
            <a:pPr lvl="1"/>
            <a:r>
              <a:rPr lang="en-US" sz="7200" dirty="0"/>
              <a:t>CS &amp; PFN maintenance</a:t>
            </a:r>
          </a:p>
          <a:p>
            <a:pPr lvl="1"/>
            <a:r>
              <a:rPr lang="en-US" sz="7200" dirty="0"/>
              <a:t>PFN cap bank maintenance</a:t>
            </a:r>
          </a:p>
          <a:p>
            <a:pPr lvl="1"/>
            <a:r>
              <a:rPr lang="en-US" sz="7200" dirty="0"/>
              <a:t>QPS PM</a:t>
            </a:r>
          </a:p>
          <a:p>
            <a:pPr lvl="1"/>
            <a:r>
              <a:rPr lang="en-US" sz="7200" dirty="0"/>
              <a:t>Water skid maintenance</a:t>
            </a:r>
          </a:p>
          <a:p>
            <a:pPr lvl="1"/>
            <a:r>
              <a:rPr lang="en-US" sz="7200" dirty="0"/>
              <a:t>Heat exchanger maintenance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472751" y="701809"/>
            <a:ext cx="3275463" cy="487227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b="1" dirty="0"/>
              <a:t>Booster</a:t>
            </a:r>
          </a:p>
          <a:p>
            <a:r>
              <a:rPr lang="en-US" dirty="0"/>
              <a:t>BRF21 and BR22 installation ~6-8 weeks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IPM Installation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Controls Rack installation 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Tunnel component installation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General Maintenance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Power supplies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Cooling Systems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Vacuum  </a:t>
            </a:r>
          </a:p>
          <a:p>
            <a:endParaRPr lang="en-US" sz="2000" dirty="0">
              <a:solidFill>
                <a:srgbClr val="00B0F0"/>
              </a:solidFill>
            </a:endParaRP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13312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831"/>
            <a:ext cx="7886700" cy="504966"/>
          </a:xfrm>
        </p:spPr>
        <p:txBody>
          <a:bodyPr/>
          <a:lstStyle/>
          <a:p>
            <a:r>
              <a:rPr lang="en-US" sz="2400"/>
              <a:t>Main Injector/Recycler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19" y="479485"/>
            <a:ext cx="4666593" cy="5818014"/>
          </a:xfrm>
        </p:spPr>
        <p:txBody>
          <a:bodyPr/>
          <a:lstStyle/>
          <a:p>
            <a:r>
              <a:rPr lang="en-US" sz="2000" dirty="0"/>
              <a:t>MI</a:t>
            </a:r>
          </a:p>
          <a:p>
            <a:pPr lvl="1"/>
            <a:r>
              <a:rPr lang="en-US" sz="1800" dirty="0"/>
              <a:t>Replace MI RF station 6</a:t>
            </a:r>
          </a:p>
          <a:p>
            <a:pPr lvl="2"/>
            <a:r>
              <a:rPr lang="en-US" sz="1600" dirty="0"/>
              <a:t>~2-3 weeks</a:t>
            </a:r>
          </a:p>
          <a:p>
            <a:pPr lvl="1"/>
            <a:r>
              <a:rPr lang="en-US" sz="1800" dirty="0"/>
              <a:t>Ion pump maintience</a:t>
            </a:r>
          </a:p>
          <a:p>
            <a:pPr lvl="2"/>
            <a:r>
              <a:rPr lang="en-US" sz="1600" dirty="0"/>
              <a:t> ~1-2 Weeks </a:t>
            </a:r>
          </a:p>
          <a:p>
            <a:pPr lvl="1"/>
            <a:r>
              <a:rPr lang="en-US" sz="1800" dirty="0"/>
              <a:t>8 Gev line</a:t>
            </a:r>
          </a:p>
          <a:p>
            <a:pPr lvl="2"/>
            <a:r>
              <a:rPr lang="en-US" sz="1600" dirty="0"/>
              <a:t> Ion pump Maintenance</a:t>
            </a:r>
          </a:p>
          <a:p>
            <a:pPr lvl="3"/>
            <a:r>
              <a:rPr lang="en-US" sz="1400" dirty="0"/>
              <a:t>~1-2 weeks</a:t>
            </a:r>
          </a:p>
          <a:p>
            <a:pPr lvl="2"/>
            <a:r>
              <a:rPr lang="en-US" sz="1600" dirty="0"/>
              <a:t>Vacuum leak check</a:t>
            </a:r>
          </a:p>
          <a:p>
            <a:pPr lvl="3"/>
            <a:r>
              <a:rPr lang="en-US" sz="1400" dirty="0"/>
              <a:t>~1-2 Weeks</a:t>
            </a:r>
          </a:p>
          <a:p>
            <a:pPr lvl="2"/>
            <a:r>
              <a:rPr lang="en-US" sz="1600" dirty="0"/>
              <a:t>Multi wire replacement (2)</a:t>
            </a:r>
          </a:p>
          <a:p>
            <a:pPr lvl="3"/>
            <a:r>
              <a:rPr lang="en-US" sz="1400" dirty="0"/>
              <a:t>~1 Week</a:t>
            </a:r>
            <a:endParaRPr lang="en-US" dirty="0"/>
          </a:p>
          <a:p>
            <a:pPr lvl="1"/>
            <a:r>
              <a:rPr lang="en-US" sz="1800" dirty="0"/>
              <a:t>General maintience for MI/RR</a:t>
            </a:r>
          </a:p>
          <a:p>
            <a:pPr lvl="2"/>
            <a:r>
              <a:rPr lang="en-US" sz="1600" dirty="0"/>
              <a:t>~2-3 weeks </a:t>
            </a:r>
          </a:p>
          <a:p>
            <a:pPr lvl="3"/>
            <a:r>
              <a:rPr lang="en-US" sz="1400" dirty="0"/>
              <a:t>Tunnel and service building </a:t>
            </a:r>
          </a:p>
          <a:p>
            <a:pPr lvl="1"/>
            <a:r>
              <a:rPr lang="en-US" sz="1800" dirty="0"/>
              <a:t>Vacuum flange repair at 614-1 location</a:t>
            </a:r>
          </a:p>
          <a:p>
            <a:pPr lvl="2"/>
            <a:r>
              <a:rPr lang="en-US" sz="1600" dirty="0"/>
              <a:t>1-2 weeks </a:t>
            </a:r>
          </a:p>
          <a:p>
            <a:r>
              <a:rPr lang="en-US" dirty="0"/>
              <a:t>NuMI beamline</a:t>
            </a:r>
          </a:p>
          <a:p>
            <a:pPr lvl="1"/>
            <a:r>
              <a:rPr lang="en-US" dirty="0"/>
              <a:t>Shielding wall ~2 weeks</a:t>
            </a:r>
            <a:r>
              <a:rPr lang="en-US" sz="1400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4138" y="499515"/>
            <a:ext cx="4939862" cy="5398420"/>
          </a:xfrm>
        </p:spPr>
        <p:txBody>
          <a:bodyPr>
            <a:normAutofit/>
          </a:bodyPr>
          <a:lstStyle/>
          <a:p>
            <a:r>
              <a:rPr lang="en-US" sz="2000" dirty="0"/>
              <a:t>RR</a:t>
            </a:r>
          </a:p>
          <a:p>
            <a:pPr lvl="1"/>
            <a:r>
              <a:rPr lang="en-US" sz="1800" dirty="0"/>
              <a:t>Collimator installation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~4-5 weeks</a:t>
            </a:r>
          </a:p>
          <a:p>
            <a:pPr lvl="2"/>
            <a:r>
              <a:rPr lang="en-US" sz="1600" dirty="0"/>
              <a:t>1 primary Collimator</a:t>
            </a:r>
          </a:p>
          <a:p>
            <a:pPr lvl="2"/>
            <a:r>
              <a:rPr lang="en-US" sz="1600" dirty="0"/>
              <a:t>2 masks</a:t>
            </a:r>
          </a:p>
          <a:p>
            <a:pPr lvl="2"/>
            <a:r>
              <a:rPr lang="en-US" sz="1600" dirty="0"/>
              <a:t>Correction element system</a:t>
            </a:r>
          </a:p>
          <a:p>
            <a:pPr lvl="2"/>
            <a:r>
              <a:rPr lang="en-US" sz="1600" dirty="0"/>
              <a:t>Loss monitor system</a:t>
            </a:r>
          </a:p>
          <a:p>
            <a:pPr lvl="2"/>
            <a:r>
              <a:rPr lang="en-US" sz="1600" dirty="0"/>
              <a:t>Vacuum modification</a:t>
            </a:r>
          </a:p>
          <a:p>
            <a:pPr lvl="1"/>
            <a:r>
              <a:rPr lang="en-US" sz="1800" dirty="0"/>
              <a:t>TSP upgrade from 106-229</a:t>
            </a:r>
          </a:p>
          <a:p>
            <a:pPr lvl="2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10-11 weeks</a:t>
            </a:r>
          </a:p>
          <a:p>
            <a:pPr lvl="1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Aperture improvement at the RR 402 and 520 locations </a:t>
            </a:r>
          </a:p>
          <a:p>
            <a:pPr lvl="2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~3 weeks at the 402</a:t>
            </a:r>
          </a:p>
          <a:p>
            <a:pPr lvl="2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~1.5 weeks at the 520</a:t>
            </a:r>
          </a:p>
          <a:p>
            <a:pPr lvl="3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75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743"/>
            <a:ext cx="7886700" cy="411991"/>
          </a:xfrm>
        </p:spPr>
        <p:txBody>
          <a:bodyPr/>
          <a:lstStyle/>
          <a:p>
            <a:r>
              <a:rPr lang="en-US" sz="2400" dirty="0"/>
              <a:t>External Beam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12114"/>
            <a:ext cx="5064320" cy="5716505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/>
              <a:t>P3 rough vacuum</a:t>
            </a:r>
          </a:p>
          <a:p>
            <a:pPr lvl="1"/>
            <a:r>
              <a:rPr lang="en-US" sz="6400" dirty="0"/>
              <a:t>F3 House IP to Turbo Station upgrade (~2 weeks)</a:t>
            </a:r>
          </a:p>
          <a:p>
            <a:pPr lvl="2"/>
            <a:r>
              <a:rPr lang="en-US" sz="5600" dirty="0"/>
              <a:t>Run 4" vacuum pipe from service buildings down stairwells to tunnel</a:t>
            </a:r>
          </a:p>
          <a:p>
            <a:pPr lvl="2"/>
            <a:r>
              <a:rPr lang="en-US" sz="5600" dirty="0"/>
              <a:t>Install Roots blower stations in service buildings, one per house.</a:t>
            </a:r>
          </a:p>
          <a:p>
            <a:pPr lvl="2"/>
            <a:r>
              <a:rPr lang="en-US" sz="5600" dirty="0"/>
              <a:t>Switch controls over to Tevatron CIA crates, rename parameters</a:t>
            </a:r>
          </a:p>
          <a:p>
            <a:pPr lvl="2"/>
            <a:r>
              <a:rPr lang="en-US" sz="5600" dirty="0"/>
              <a:t>Remove and cap ion pumps.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7200" dirty="0"/>
              <a:t>Cable mitigation in the Meson and Neutrino Muon areas: (~6-7 weeks)</a:t>
            </a:r>
          </a:p>
          <a:p>
            <a:r>
              <a:rPr lang="en-US" sz="7200" dirty="0"/>
              <a:t>F11-2 3Q120 replacement</a:t>
            </a:r>
          </a:p>
          <a:p>
            <a:pPr lvl="1"/>
            <a:r>
              <a:rPr lang="en-US" sz="7000" dirty="0"/>
              <a:t>Magnet has a vacuum leak on the bellows near the magnet.</a:t>
            </a:r>
          </a:p>
          <a:p>
            <a:pPr lvl="2"/>
            <a:r>
              <a:rPr lang="en-US" sz="6800" dirty="0"/>
              <a:t>~1-2 weeks to replace</a:t>
            </a:r>
          </a:p>
          <a:p>
            <a:r>
              <a:rPr lang="en-US" sz="7200" dirty="0"/>
              <a:t>Separating the Booster 95 LCW system from Switchyard (~3-4 weeks) </a:t>
            </a:r>
          </a:p>
          <a:p>
            <a:pPr lvl="1"/>
            <a:r>
              <a:rPr lang="en-US" sz="6400" dirty="0"/>
              <a:t>Switchyard would be its own separate stand alone system.  Feed from the F-Sector old MR system.</a:t>
            </a:r>
          </a:p>
          <a:p>
            <a:pPr lvl="1"/>
            <a:endParaRPr lang="en-US" sz="3200" dirty="0"/>
          </a:p>
          <a:p>
            <a:pPr lvl="1"/>
            <a:endParaRPr lang="en-US" sz="2200" dirty="0"/>
          </a:p>
          <a:p>
            <a:pPr lvl="1"/>
            <a:endParaRPr lang="en-US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5209525" y="576255"/>
            <a:ext cx="32062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BNB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Relocation of the of the</a:t>
            </a:r>
          </a:p>
          <a:p>
            <a:pPr lvl="1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RAW water skid DI bottles.</a:t>
            </a:r>
          </a:p>
          <a:p>
            <a:pPr lvl="1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	(1-2 weeks)  </a:t>
            </a:r>
          </a:p>
        </p:txBody>
      </p:sp>
    </p:spTree>
    <p:extLst>
      <p:ext uri="{BB962C8B-B14F-4D97-AF65-F5344CB8AC3E}">
        <p14:creationId xmlns:p14="http://schemas.microsoft.com/office/powerpoint/2010/main" val="3465352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52" y="159383"/>
            <a:ext cx="7886700" cy="411488"/>
          </a:xfrm>
        </p:spPr>
        <p:txBody>
          <a:bodyPr/>
          <a:lstStyle/>
          <a:p>
            <a:r>
              <a:rPr lang="en-US" sz="1800" dirty="0"/>
              <a:t>External Beam line (continued)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9688-F762-427E-983A-6DCFC2361AAA}" type="datetime1">
              <a:rPr lang="en-US" smtClean="0"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9</a:t>
            </a:fld>
            <a:endParaRPr lang="en-US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29419" y="660126"/>
            <a:ext cx="7613145" cy="527308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NuMI (~10-12 weeks)</a:t>
            </a:r>
          </a:p>
          <a:p>
            <a:pPr lvl="1"/>
            <a:r>
              <a:rPr lang="en-US" sz="2000" dirty="0"/>
              <a:t>Target replacement</a:t>
            </a:r>
          </a:p>
          <a:p>
            <a:pPr lvl="1"/>
            <a:r>
              <a:rPr lang="en-US" sz="2000" dirty="0"/>
              <a:t>General maintience</a:t>
            </a:r>
          </a:p>
          <a:p>
            <a:pPr lvl="2"/>
            <a:r>
              <a:rPr lang="en-US" sz="2000" dirty="0"/>
              <a:t>Dehumidifiers</a:t>
            </a:r>
          </a:p>
          <a:p>
            <a:pPr lvl="2"/>
            <a:r>
              <a:rPr lang="en-US" sz="2000" dirty="0"/>
              <a:t>Drain tile cleaning</a:t>
            </a:r>
          </a:p>
          <a:p>
            <a:pPr lvl="2"/>
            <a:r>
              <a:rPr lang="en-US" sz="2000" dirty="0"/>
              <a:t>Ext.</a:t>
            </a:r>
          </a:p>
          <a:p>
            <a:pPr lvl="2"/>
            <a:endParaRPr lang="en-US" sz="8000" dirty="0"/>
          </a:p>
          <a:p>
            <a:pPr lvl="1"/>
            <a:endParaRPr lang="en-US" sz="96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12111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3517</TotalTime>
  <Words>1033</Words>
  <Application>Microsoft Office PowerPoint</Application>
  <PresentationFormat>On-screen Show (4:3)</PresentationFormat>
  <Paragraphs>237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ＭＳ Ｐゴシック</vt:lpstr>
      <vt:lpstr>Arial</vt:lpstr>
      <vt:lpstr>Calibri</vt:lpstr>
      <vt:lpstr>Geneva</vt:lpstr>
      <vt:lpstr>Helvetica</vt:lpstr>
      <vt:lpstr>Fermilab_PPT_090815</vt:lpstr>
      <vt:lpstr>PowerPoint Presentation</vt:lpstr>
      <vt:lpstr>Shutdown Planning Guidance </vt:lpstr>
      <vt:lpstr>Go fund me page</vt:lpstr>
      <vt:lpstr>Help Keep down-on-their-Luck Scientist off the streets and tunnel</vt:lpstr>
      <vt:lpstr>Accelerator Division Summer Shutdown</vt:lpstr>
      <vt:lpstr>Proton Source Shutdown Work list</vt:lpstr>
      <vt:lpstr>Main Injector/Recycler</vt:lpstr>
      <vt:lpstr>External Beam line</vt:lpstr>
      <vt:lpstr>External Beam line (continued)</vt:lpstr>
      <vt:lpstr>Muon Campus Work</vt:lpstr>
      <vt:lpstr>ALARA Plans</vt:lpstr>
      <vt:lpstr>What Remains To  Be Planned</vt:lpstr>
      <vt:lpstr>Pre shutdown activities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Consolato Gattuso x6331 08022N</dc:creator>
  <cp:lastModifiedBy>Consolato Gattuso</cp:lastModifiedBy>
  <cp:revision>65</cp:revision>
  <cp:lastPrinted>2016-04-05T12:58:00Z</cp:lastPrinted>
  <dcterms:created xsi:type="dcterms:W3CDTF">2016-03-03T19:44:14Z</dcterms:created>
  <dcterms:modified xsi:type="dcterms:W3CDTF">2017-02-03T14:35:39Z</dcterms:modified>
</cp:coreProperties>
</file>