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265" r:id="rId3"/>
    <p:sldId id="272" r:id="rId4"/>
    <p:sldId id="285" r:id="rId5"/>
    <p:sldId id="288" r:id="rId6"/>
    <p:sldId id="286" r:id="rId7"/>
    <p:sldId id="287" r:id="rId8"/>
    <p:sldId id="284" r:id="rId9"/>
    <p:sldId id="283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-19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2/2/17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2/2/17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1043046"/>
            <a:ext cx="7820594" cy="4987867"/>
          </a:xfrm>
          <a:prstGeom prst="rect">
            <a:avLst/>
          </a:prstGeom>
        </p:spPr>
        <p:txBody>
          <a:bodyPr lIns="182880" tIns="9144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000">
                <a:solidFill>
                  <a:srgbClr val="404040"/>
                </a:solidFill>
              </a:defRPr>
            </a:lvl2pPr>
            <a:lvl3pPr>
              <a:defRPr sz="1800">
                <a:solidFill>
                  <a:srgbClr val="404040"/>
                </a:solidFill>
              </a:defRPr>
            </a:lvl3pPr>
            <a:lvl4pPr>
              <a:defRPr sz="16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4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r>
              <a:rPr lang="en-US" altLang="en-US" smtClean="0"/>
              <a:t>02/03/2017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4C97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latin typeface="Arial"/>
                <a:cs typeface="Arial"/>
              </a:defRPr>
            </a:lvl1pPr>
          </a:lstStyle>
          <a:p>
            <a:fld id="{C478A0D1-53B1-4305-BAD7-7641163DAB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02/03/2017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02/03/2017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02/03/2017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02/03/2017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02/03/2017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02/03/2017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02/03/2017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02/03/2017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02/03/2017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/>
            </a:r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911994"/>
            <a:ext cx="7526338" cy="1322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800000"/>
                </a:solidFill>
                <a:latin typeface="Helvetica" panose="020B0604020202020204" pitchFamily="34" charset="0"/>
              </a:rPr>
              <a:t>Friday 9am meeting</a:t>
            </a:r>
          </a:p>
          <a:p>
            <a:pPr>
              <a:spcBef>
                <a:spcPts val="0"/>
              </a:spcBef>
            </a:pPr>
            <a:r>
              <a:rPr lang="en-US" altLang="en-US" sz="1600" dirty="0" smtClean="0">
                <a:latin typeface="Helvetica" panose="020B0604020202020204" pitchFamily="34" charset="0"/>
              </a:rPr>
              <a:t>M.J</a:t>
            </a:r>
            <a:r>
              <a:rPr lang="en-US" altLang="en-US" sz="1600" dirty="0" smtClean="0">
                <a:latin typeface="Helvetica" panose="020B0604020202020204" pitchFamily="34" charset="0"/>
              </a:rPr>
              <a:t>. Yang, </a:t>
            </a:r>
            <a:endParaRPr lang="en-US" altLang="en-US" sz="1600" dirty="0" smtClean="0">
              <a:latin typeface="Helvetic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en-US" sz="1600" dirty="0" smtClean="0">
                <a:latin typeface="Helvetica" panose="020B0604020202020204" pitchFamily="34" charset="0"/>
              </a:rPr>
              <a:t>Main </a:t>
            </a:r>
            <a:r>
              <a:rPr lang="en-US" altLang="en-US" sz="1600" dirty="0" smtClean="0">
                <a:latin typeface="Helvetica" panose="020B0604020202020204" pitchFamily="34" charset="0"/>
              </a:rPr>
              <a:t>Injector dept.</a:t>
            </a:r>
          </a:p>
          <a:p>
            <a:pPr>
              <a:spcBef>
                <a:spcPts val="0"/>
              </a:spcBef>
            </a:pPr>
            <a:r>
              <a:rPr lang="en-US" altLang="en-US" sz="1600" dirty="0" smtClean="0">
                <a:latin typeface="Helvetica" panose="020B0604020202020204" pitchFamily="34" charset="0"/>
              </a:rPr>
              <a:t>Feb</a:t>
            </a:r>
            <a:r>
              <a:rPr lang="en-US" altLang="en-US" sz="1600" dirty="0" smtClean="0">
                <a:latin typeface="Helvetica" panose="020B0604020202020204" pitchFamily="34" charset="0"/>
              </a:rPr>
              <a:t> 03, </a:t>
            </a:r>
            <a:r>
              <a:rPr lang="en-US" altLang="en-US" sz="1600" dirty="0" smtClean="0">
                <a:latin typeface="Helvetica" panose="020B0604020202020204" pitchFamily="34" charset="0"/>
              </a:rPr>
              <a:t>2017</a:t>
            </a:r>
            <a:endParaRPr lang="en-US" altLang="en-US" sz="1600" dirty="0">
              <a:latin typeface="Helvetica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altLang="en-US" sz="1800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/>
              <a:t>NuMI</a:t>
            </a:r>
            <a:r>
              <a:rPr lang="en-US" sz="3200" dirty="0"/>
              <a:t> Performance RR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02/03/2017</a:t>
            </a:r>
            <a:endParaRPr lang="en-US" altLang="en-US" dirty="0"/>
          </a:p>
        </p:txBody>
      </p:sp>
      <p:pic>
        <p:nvPicPr>
          <p:cNvPr id="8" name="Picture 7" descr="R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2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47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/>
              <a:t>NuMI</a:t>
            </a:r>
            <a:r>
              <a:rPr lang="en-US" sz="3200" dirty="0"/>
              <a:t> </a:t>
            </a:r>
            <a:r>
              <a:rPr lang="en-US" sz="3200" dirty="0" smtClean="0"/>
              <a:t>1-hour beam power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02/03/2017</a:t>
            </a:r>
            <a:endParaRPr lang="en-US" altLang="en-US" dirty="0"/>
          </a:p>
        </p:txBody>
      </p:sp>
      <p:pic>
        <p:nvPicPr>
          <p:cNvPr id="3" name="Picture 2" descr="numi_one_hour_beam_pow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2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Switchyard Slow Spill performance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02/03/2017</a:t>
            </a:r>
            <a:endParaRPr lang="en-US" altLang="en-US" dirty="0"/>
          </a:p>
        </p:txBody>
      </p:sp>
      <p:pic>
        <p:nvPicPr>
          <p:cNvPr id="5" name="Picture 4" descr="MIS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2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18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MI beam inhibit downtime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02/03/2017</a:t>
            </a:r>
            <a:endParaRPr lang="en-US" altLang="en-US" dirty="0"/>
          </a:p>
        </p:txBody>
      </p:sp>
      <p:pic>
        <p:nvPicPr>
          <p:cNvPr id="3" name="Picture 2" descr="MI, Beam_Inhibit_Failur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2" t="18405" r="4097" b="11631"/>
          <a:stretch/>
        </p:blipFill>
        <p:spPr>
          <a:xfrm>
            <a:off x="587974" y="1191673"/>
            <a:ext cx="8137582" cy="479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27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RR beam inhibit downtime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02/03/2017</a:t>
            </a:r>
            <a:endParaRPr lang="en-US" altLang="en-US" dirty="0"/>
          </a:p>
        </p:txBody>
      </p:sp>
      <p:pic>
        <p:nvPicPr>
          <p:cNvPr id="3" name="Picture 2" descr="RR, Beam_Inhibit_Failur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" t="11546" r="5394" b="11060"/>
          <a:stretch/>
        </p:blipFill>
        <p:spPr>
          <a:xfrm>
            <a:off x="509583" y="878075"/>
            <a:ext cx="7988628" cy="5307650"/>
          </a:xfrm>
          <a:prstGeom prst="rect">
            <a:avLst/>
          </a:prstGeom>
        </p:spPr>
      </p:pic>
      <p:pic>
        <p:nvPicPr>
          <p:cNvPr id="6" name="Picture 5" descr="rr_down_time_item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226" y="3100028"/>
            <a:ext cx="4803230" cy="24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5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 </a:t>
            </a:r>
            <a:r>
              <a:rPr lang="en-US" sz="4000" dirty="0" smtClean="0"/>
              <a:t>Issues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 DCCT</a:t>
            </a:r>
            <a:endParaRPr lang="en-US" dirty="0" smtClean="0"/>
          </a:p>
          <a:p>
            <a:pPr lvl="1"/>
            <a:r>
              <a:rPr lang="en-US" dirty="0" smtClean="0"/>
              <a:t>Beam intensity is at the upper limit of design range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Occasionally went unstable.</a:t>
            </a:r>
            <a:endParaRPr lang="en-US" dirty="0" smtClean="0"/>
          </a:p>
          <a:p>
            <a:r>
              <a:rPr lang="en-US" dirty="0" smtClean="0"/>
              <a:t>RR lower leve</a:t>
            </a:r>
            <a:r>
              <a:rPr lang="en-US" dirty="0" smtClean="0"/>
              <a:t>l RF</a:t>
            </a:r>
            <a:endParaRPr lang="en-US" dirty="0" smtClean="0"/>
          </a:p>
          <a:p>
            <a:pPr lvl="1"/>
            <a:r>
              <a:rPr lang="en-US" dirty="0" smtClean="0"/>
              <a:t>RR damper glitch occurring with $E9 in time line.</a:t>
            </a:r>
          </a:p>
          <a:p>
            <a:pPr lvl="1"/>
            <a:r>
              <a:rPr lang="en-US" dirty="0" smtClean="0"/>
              <a:t>Problem is traced to slow phase unwinding.</a:t>
            </a:r>
          </a:p>
          <a:p>
            <a:r>
              <a:rPr lang="en-US" dirty="0" smtClean="0"/>
              <a:t>Gap clearing </a:t>
            </a:r>
            <a:r>
              <a:rPr lang="en-US" dirty="0" smtClean="0"/>
              <a:t>kicker timing</a:t>
            </a:r>
            <a:endParaRPr lang="en-US" dirty="0" smtClean="0"/>
          </a:p>
          <a:p>
            <a:pPr lvl="1"/>
            <a:r>
              <a:rPr lang="en-US" dirty="0" smtClean="0"/>
              <a:t>Being monitored.</a:t>
            </a:r>
          </a:p>
          <a:p>
            <a:r>
              <a:rPr lang="en-US" dirty="0" smtClean="0"/>
              <a:t>Apply lattice matching</a:t>
            </a:r>
          </a:p>
          <a:p>
            <a:pPr lvl="1"/>
            <a:r>
              <a:rPr lang="en-US" dirty="0" smtClean="0"/>
              <a:t>From MI8 line to RR.</a:t>
            </a:r>
          </a:p>
          <a:p>
            <a:pPr lvl="1"/>
            <a:r>
              <a:rPr lang="en-US" dirty="0" smtClean="0"/>
              <a:t>Based on latest study results.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z="1200" smtClean="0"/>
              <a:t>02/03/2017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5800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894143"/>
            <a:ext cx="7820594" cy="5032862"/>
          </a:xfrm>
        </p:spPr>
        <p:txBody>
          <a:bodyPr/>
          <a:lstStyle/>
          <a:p>
            <a:r>
              <a:rPr lang="en-US" dirty="0" smtClean="0"/>
              <a:t>Gap clearing kicker study</a:t>
            </a:r>
          </a:p>
          <a:p>
            <a:pPr lvl="1"/>
            <a:r>
              <a:rPr lang="en-US" dirty="0" smtClean="0"/>
              <a:t>Verify length of kicker waveforms.</a:t>
            </a:r>
            <a:endParaRPr lang="en-US" dirty="0" smtClean="0"/>
          </a:p>
          <a:p>
            <a:pPr lvl="4"/>
            <a:endParaRPr lang="en-US" dirty="0"/>
          </a:p>
          <a:p>
            <a:r>
              <a:rPr lang="en-US" dirty="0" smtClean="0"/>
              <a:t>RR loss</a:t>
            </a:r>
          </a:p>
          <a:p>
            <a:pPr lvl="1"/>
            <a:r>
              <a:rPr lang="en-US" dirty="0" smtClean="0"/>
              <a:t>Injection phase</a:t>
            </a:r>
          </a:p>
          <a:p>
            <a:pPr lvl="1"/>
            <a:r>
              <a:rPr lang="en-US" dirty="0" smtClean="0"/>
              <a:t>Chromaticity.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RR30 </a:t>
            </a:r>
            <a:r>
              <a:rPr lang="en-US" dirty="0" smtClean="0"/>
              <a:t>transfer line study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eam profile measurement</a:t>
            </a:r>
          </a:p>
          <a:p>
            <a:pPr lvl="2"/>
            <a:r>
              <a:rPr lang="en-US" dirty="0" smtClean="0"/>
              <a:t>Vary # of Booster turns.</a:t>
            </a:r>
          </a:p>
          <a:p>
            <a:pPr lvl="2"/>
            <a:r>
              <a:rPr lang="en-US" dirty="0" smtClean="0"/>
              <a:t>Vary # of batches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02/03/2017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805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7512</TotalTime>
  <Words>175</Words>
  <Application>Microsoft Macintosh PowerPoint</Application>
  <PresentationFormat>On-screen Show (4:3)</PresentationFormat>
  <Paragraphs>46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FNAL_TemplateMac_060514</vt:lpstr>
      <vt:lpstr>Fermilab: Footer Only</vt:lpstr>
      <vt:lpstr> Main Injector/Recycler</vt:lpstr>
      <vt:lpstr>NuMI Performance RR</vt:lpstr>
      <vt:lpstr>NuMI 1-hour beam power</vt:lpstr>
      <vt:lpstr>Switchyard Slow Spill performance</vt:lpstr>
      <vt:lpstr>MI beam inhibit downtime</vt:lpstr>
      <vt:lpstr>RR beam inhibit downtime</vt:lpstr>
      <vt:lpstr> Issues</vt:lpstr>
      <vt:lpstr>Studies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Ming-Jen Yang</cp:lastModifiedBy>
  <cp:revision>234</cp:revision>
  <cp:lastPrinted>2014-01-20T19:40:21Z</cp:lastPrinted>
  <dcterms:created xsi:type="dcterms:W3CDTF">2015-04-23T16:09:57Z</dcterms:created>
  <dcterms:modified xsi:type="dcterms:W3CDTF">2017-02-03T14:30:58Z</dcterms:modified>
</cp:coreProperties>
</file>