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5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3D044E-4131-4CBE-9044-F718DC04F25B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47DBB-1EC4-43D8-AE08-5C9FBF6AFE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9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3D47-8997-4B88-BE86-C851888E447E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84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8CB6B-BCA1-469F-A7BB-C71FDEE6E744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73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3F679-4A07-4D82-B37E-C4C9E86E4FB1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CAA1-D019-4F02-B83A-9F0B8BC906D3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00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51EF6-B947-4E4B-A474-B4ABA9EDDED9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432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A119C-8AE2-4B56-AE1B-9C05F37CB6FC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49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FDC72-2FB1-4A3C-A1E8-A74F3B8FFB87}" type="datetime1">
              <a:rPr lang="en-US" smtClean="0"/>
              <a:t>2/8/2017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5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4EBDF-BD99-48E7-A244-D1E2FB5600DA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1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B1F7-4BFF-4D5D-9A35-D35C578D883D}" type="datetime1">
              <a:rPr lang="en-US" smtClean="0"/>
              <a:t>2/8/2017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54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CFDE-9923-4FAD-8E27-95BAD1E2FBC5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06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532-03FB-4770-A45C-E60DC3666D03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60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FD377-F4F8-48C6-B5D0-196FA6615DE1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C1108-B9DC-4D10-866A-745BABB93C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13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hyperlink" Target="https://indico.fnal.gov/getFile.py/access?contribId=32&amp;sessionId=16&amp;resId=0&amp;materialId=slides&amp;confId=1064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Data Reduction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Xin Qian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BNL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24341" cy="12172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5786284"/>
            <a:ext cx="4267200" cy="1071716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2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81200" y="-3227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About </a:t>
            </a:r>
            <a:r>
              <a:rPr lang="en-US" dirty="0" err="1" smtClean="0"/>
              <a:t>Rebin</a:t>
            </a:r>
            <a:r>
              <a:rPr lang="en-US" dirty="0" smtClean="0"/>
              <a:t> and Digitization </a:t>
            </a:r>
            <a:r>
              <a:rPr lang="en-US" dirty="0" err="1" smtClean="0"/>
              <a:t>Frequncy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55648" y="670560"/>
            <a:ext cx="8656320" cy="627888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Theorem:</a:t>
            </a:r>
          </a:p>
          <a:p>
            <a:pPr lvl="1"/>
            <a:r>
              <a:rPr lang="en-US" dirty="0" smtClean="0"/>
              <a:t>If a function x(t) contains no frequencies higher than B Hz, it is completely determined by giving its ordinates at a series of points spaced 1/(2B) seconds apart</a:t>
            </a:r>
          </a:p>
          <a:p>
            <a:r>
              <a:rPr lang="en-US" dirty="0" smtClean="0"/>
              <a:t> In practice, this is measured by oversampling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It is required “M &gt;1”. In </a:t>
            </a:r>
            <a:r>
              <a:rPr lang="en-US" dirty="0" err="1" smtClean="0"/>
              <a:t>MicroBooNE</a:t>
            </a:r>
            <a:r>
              <a:rPr lang="en-US" dirty="0" smtClean="0"/>
              <a:t> at 1 us shaping time and 2 MHz digitization, we have M = 2 taking into account only the electronics response</a:t>
            </a:r>
          </a:p>
          <a:p>
            <a:pPr lvl="1"/>
            <a:r>
              <a:rPr lang="en-US" dirty="0" smtClean="0"/>
              <a:t>Higher value  when taking into account field response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706" y="3262444"/>
            <a:ext cx="7724204" cy="1244783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AEE1-E142-4D96-8D41-5F2A8900574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199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-254983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For </a:t>
            </a:r>
            <a:r>
              <a:rPr lang="en-US" dirty="0" err="1"/>
              <a:t>D</a:t>
            </a:r>
            <a:r>
              <a:rPr lang="en-US" dirty="0" err="1" smtClean="0"/>
              <a:t>econvoluted</a:t>
            </a:r>
            <a:r>
              <a:rPr lang="en-US" dirty="0" smtClean="0"/>
              <a:t> signal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710502"/>
            <a:ext cx="9144000" cy="5909754"/>
          </a:xfrm>
        </p:spPr>
        <p:txBody>
          <a:bodyPr/>
          <a:lstStyle/>
          <a:p>
            <a:r>
              <a:rPr lang="en-US" dirty="0" smtClean="0"/>
              <a:t>During TPC signal processing, we apply deconvolution, which involved a software filter</a:t>
            </a:r>
          </a:p>
          <a:p>
            <a:r>
              <a:rPr lang="en-US" dirty="0" smtClean="0"/>
              <a:t>With this software filter, we can calculate the “M” given 0.5 or 1 us binning.</a:t>
            </a:r>
          </a:p>
          <a:p>
            <a:pPr lvl="1"/>
            <a:r>
              <a:rPr lang="en-US" dirty="0" smtClean="0"/>
              <a:t>Goal is to get “M&gt;1”</a:t>
            </a:r>
          </a:p>
          <a:p>
            <a:r>
              <a:rPr lang="en-US" dirty="0" smtClean="0"/>
              <a:t>At 3db, the amplitude ratio is about 1.413</a:t>
            </a:r>
          </a:p>
          <a:p>
            <a:pPr lvl="1"/>
            <a:r>
              <a:rPr lang="en-US" dirty="0" smtClean="0"/>
              <a:t>So f_3db =0.137 MHz</a:t>
            </a:r>
          </a:p>
          <a:p>
            <a:pPr lvl="1"/>
            <a:r>
              <a:rPr lang="en-US" dirty="0" smtClean="0"/>
              <a:t>At 2 MHz, we have M = 3.65 </a:t>
            </a:r>
          </a:p>
          <a:p>
            <a:pPr lvl="1"/>
            <a:r>
              <a:rPr lang="en-US" dirty="0" smtClean="0"/>
              <a:t>At 1 MHz, we have M ~ 1.82</a:t>
            </a:r>
          </a:p>
          <a:p>
            <a:pPr lvl="1"/>
            <a:r>
              <a:rPr lang="en-US" dirty="0" smtClean="0"/>
              <a:t>At 0.667 MHz, we have M ~ 1.22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AEE1-E142-4D96-8D41-5F2A89005746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601" y="4128380"/>
            <a:ext cx="3285317" cy="22279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67188" y="5169122"/>
            <a:ext cx="2643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Software filter applied in three planes in </a:t>
            </a:r>
            <a:r>
              <a:rPr lang="en-US" dirty="0" err="1"/>
              <a:t>MicroBooNE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86551" y="6255131"/>
            <a:ext cx="8763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do not lose information, even if we </a:t>
            </a:r>
            <a:r>
              <a:rPr lang="en-US" dirty="0" err="1"/>
              <a:t>rebin</a:t>
            </a:r>
            <a:r>
              <a:rPr lang="en-US" dirty="0"/>
              <a:t> the data into 1.5 us per bin</a:t>
            </a:r>
          </a:p>
        </p:txBody>
      </p:sp>
    </p:spTree>
    <p:extLst>
      <p:ext uri="{BB962C8B-B14F-4D97-AF65-F5344CB8AC3E}">
        <p14:creationId xmlns:p14="http://schemas.microsoft.com/office/powerpoint/2010/main" val="2446720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054" y="-224126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If we directly use the cut-off frequency, we have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9973345"/>
              </p:ext>
            </p:extLst>
          </p:nvPr>
        </p:nvGraphicFramePr>
        <p:xfrm>
          <a:off x="1930400" y="817419"/>
          <a:ext cx="8229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393672916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17013838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39574293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865312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Digitization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Rebin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Oversampling M</a:t>
                      </a:r>
                    </a:p>
                    <a:p>
                      <a:r>
                        <a:rPr lang="en-US" baseline="0" dirty="0" smtClean="0"/>
                        <a:t>Using 3db formula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Oversampling M</a:t>
                      </a:r>
                    </a:p>
                    <a:p>
                      <a:r>
                        <a:rPr lang="en-US" dirty="0" smtClean="0"/>
                        <a:t>Using cut-off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frequency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828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71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1.82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22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0.667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1.33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5834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0.5 MHz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71312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AEE1-E142-4D96-8D41-5F2A89005746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77091" y="2991282"/>
            <a:ext cx="11776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be safe, I think 1.5 us </a:t>
            </a:r>
            <a:r>
              <a:rPr lang="en-US" dirty="0" err="1"/>
              <a:t>rebin</a:t>
            </a:r>
            <a:r>
              <a:rPr lang="en-US" dirty="0"/>
              <a:t> is good </a:t>
            </a:r>
            <a:r>
              <a:rPr lang="en-US" dirty="0" smtClean="0"/>
              <a:t>enough.  2 </a:t>
            </a:r>
            <a:r>
              <a:rPr lang="en-US" dirty="0"/>
              <a:t>us </a:t>
            </a:r>
            <a:r>
              <a:rPr lang="en-US" dirty="0" err="1"/>
              <a:t>rebin</a:t>
            </a:r>
            <a:r>
              <a:rPr lang="en-US" dirty="0"/>
              <a:t> is probably OK, but it is better to leave some room in this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7091" y="3411037"/>
            <a:ext cx="1191490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MicroBooNE</a:t>
            </a:r>
            <a:r>
              <a:rPr lang="en-US" sz="2400" dirty="0"/>
              <a:t> is running at 273 V/cm </a:t>
            </a:r>
            <a:r>
              <a:rPr lang="en-US" sz="2400" dirty="0">
                <a:sym typeface="Wingdings" panose="05000000000000000000" pitchFamily="2" charset="2"/>
              </a:rPr>
              <a:t> 0.1119 mm/us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DUNE is expected to run at 500 V/cm  0.16 </a:t>
            </a:r>
            <a:r>
              <a:rPr lang="en-US" sz="2400" dirty="0" smtClean="0">
                <a:sym typeface="Wingdings" panose="05000000000000000000" pitchFamily="2" charset="2"/>
              </a:rPr>
              <a:t>mm/us  However</a:t>
            </a:r>
            <a:r>
              <a:rPr lang="en-US" sz="2400" dirty="0">
                <a:sym typeface="Wingdings" panose="05000000000000000000" pitchFamily="2" charset="2"/>
              </a:rPr>
              <a:t>, DUNE’s wire pitch is 5 mm instead of 3 mm (</a:t>
            </a:r>
            <a:r>
              <a:rPr lang="en-US" sz="2400" dirty="0" err="1">
                <a:sym typeface="Wingdings" panose="05000000000000000000" pitchFamily="2" charset="2"/>
              </a:rPr>
              <a:t>MicroBooNE</a:t>
            </a:r>
            <a:r>
              <a:rPr lang="en-US" sz="2400" dirty="0">
                <a:sym typeface="Wingdings" panose="05000000000000000000" pitchFamily="2" charset="2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anose="05000000000000000000" pitchFamily="2" charset="2"/>
              </a:rPr>
              <a:t>We can estimate the time scale as 5./3.*0.1105/0.16 ~ </a:t>
            </a:r>
            <a:r>
              <a:rPr lang="en-US" sz="2400" dirty="0" smtClean="0">
                <a:sym typeface="Wingdings" panose="05000000000000000000" pitchFamily="2" charset="2"/>
              </a:rPr>
              <a:t>1.15, So </a:t>
            </a:r>
            <a:r>
              <a:rPr lang="en-US" sz="2400" dirty="0">
                <a:sym typeface="Wingdings" panose="05000000000000000000" pitchFamily="2" charset="2"/>
              </a:rPr>
              <a:t>using </a:t>
            </a:r>
            <a:r>
              <a:rPr lang="en-US" sz="2400" dirty="0" err="1">
                <a:sym typeface="Wingdings" panose="05000000000000000000" pitchFamily="2" charset="2"/>
              </a:rPr>
              <a:t>MicroBooNE</a:t>
            </a:r>
            <a:r>
              <a:rPr lang="en-US" sz="2400" dirty="0">
                <a:sym typeface="Wingdings" panose="05000000000000000000" pitchFamily="2" charset="2"/>
              </a:rPr>
              <a:t> software filter to estimate is reasonable, as the DUNE time scale is expected to be </a:t>
            </a:r>
            <a:r>
              <a:rPr lang="en-US" sz="2400" dirty="0" smtClean="0">
                <a:sym typeface="Wingdings" panose="05000000000000000000" pitchFamily="2" charset="2"/>
              </a:rPr>
              <a:t>longer</a:t>
            </a:r>
            <a:endParaRPr lang="en-US" dirty="0" smtClean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 </a:t>
            </a:r>
            <a:r>
              <a:rPr lang="en-US" sz="2400" dirty="0" err="1"/>
              <a:t>Rebin</a:t>
            </a:r>
            <a:r>
              <a:rPr lang="en-US" sz="2400" dirty="0"/>
              <a:t> operation, the integral of the waveform is locally </a:t>
            </a:r>
            <a:r>
              <a:rPr lang="en-US" sz="2400" dirty="0" smtClean="0"/>
              <a:t>conserved. This </a:t>
            </a:r>
            <a:r>
              <a:rPr lang="en-US" sz="2400" dirty="0"/>
              <a:t>is not true for resampling, so </a:t>
            </a:r>
            <a:r>
              <a:rPr lang="en-US" sz="2400" dirty="0" err="1"/>
              <a:t>rebin</a:t>
            </a:r>
            <a:r>
              <a:rPr lang="en-US" sz="2400" dirty="0"/>
              <a:t> is expected to contain more information regarding the </a:t>
            </a:r>
            <a:r>
              <a:rPr lang="en-US" sz="2400" dirty="0" smtClean="0"/>
              <a:t>waveform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We have successfully tested the Gaussian fit with the </a:t>
            </a:r>
            <a:r>
              <a:rPr lang="en-US" sz="2400" dirty="0" err="1" smtClean="0"/>
              <a:t>rebinning</a:t>
            </a:r>
            <a:r>
              <a:rPr lang="en-US" sz="2400" dirty="0" smtClean="0"/>
              <a:t> scheme: </a:t>
            </a:r>
            <a:r>
              <a:rPr lang="en-US" sz="2400" dirty="0" err="1" smtClean="0"/>
              <a:t>Nyquist</a:t>
            </a:r>
            <a:r>
              <a:rPr lang="en-US" sz="2400" dirty="0" smtClean="0"/>
              <a:t> is right </a:t>
            </a:r>
            <a:r>
              <a:rPr lang="en-US" sz="2400" dirty="0" smtClean="0">
                <a:sym typeface="Wingdings" panose="05000000000000000000" pitchFamily="2" charset="2"/>
              </a:rPr>
              <a:t>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10639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92" y="-229390"/>
            <a:ext cx="10972800" cy="1143000"/>
          </a:xfrm>
        </p:spPr>
        <p:txBody>
          <a:bodyPr/>
          <a:lstStyle/>
          <a:p>
            <a:r>
              <a:rPr lang="en-US" dirty="0" smtClean="0"/>
              <a:t>To achieve good “Data Reduction”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654" y="756138"/>
            <a:ext cx="11186746" cy="610186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need </a:t>
            </a:r>
          </a:p>
          <a:p>
            <a:pPr lvl="1"/>
            <a:r>
              <a:rPr lang="en-US" dirty="0"/>
              <a:t>Good electronics response and ADC calibration for ~15000 channels</a:t>
            </a:r>
          </a:p>
          <a:p>
            <a:pPr lvl="2"/>
            <a:r>
              <a:rPr lang="en-US" dirty="0"/>
              <a:t>Likely not much to do regarding the electronics response (pole cancellation?)</a:t>
            </a:r>
          </a:p>
          <a:p>
            <a:pPr lvl="2"/>
            <a:r>
              <a:rPr lang="en-US" dirty="0"/>
              <a:t>Need to do a very careful job regarding the ADC (stuck bits, nonlinearity, bench test vs. in-situ)</a:t>
            </a:r>
          </a:p>
          <a:p>
            <a:pPr lvl="2"/>
            <a:r>
              <a:rPr lang="en-US" dirty="0"/>
              <a:t>Need to work closely with the electronics testing team</a:t>
            </a:r>
          </a:p>
          <a:p>
            <a:pPr lvl="1"/>
            <a:r>
              <a:rPr lang="en-US" dirty="0"/>
              <a:t>Software Noise Filtering</a:t>
            </a:r>
          </a:p>
          <a:p>
            <a:pPr lvl="2"/>
            <a:r>
              <a:rPr lang="en-US" dirty="0"/>
              <a:t>The hope is not to do much on this</a:t>
            </a:r>
          </a:p>
          <a:p>
            <a:pPr lvl="2"/>
            <a:r>
              <a:rPr lang="en-US" dirty="0"/>
              <a:t>May still need to do this to achieve the best performance</a:t>
            </a:r>
          </a:p>
          <a:p>
            <a:pPr lvl="1"/>
            <a:r>
              <a:rPr lang="en-US" dirty="0" smtClean="0"/>
              <a:t>Workout the software and sort out the computing </a:t>
            </a:r>
          </a:p>
          <a:p>
            <a:pPr lvl="2"/>
            <a:r>
              <a:rPr lang="en-US" dirty="0" smtClean="0"/>
              <a:t>A future talk by Brett on this</a:t>
            </a:r>
          </a:p>
          <a:p>
            <a:pPr lvl="1"/>
            <a:r>
              <a:rPr lang="en-US" dirty="0"/>
              <a:t>Very closely monitor the change in the data to keep up</a:t>
            </a:r>
          </a:p>
          <a:p>
            <a:pPr lvl="2"/>
            <a:r>
              <a:rPr lang="en-US" dirty="0"/>
              <a:t>Monitor various noise issues</a:t>
            </a:r>
          </a:p>
          <a:p>
            <a:pPr lvl="2"/>
            <a:r>
              <a:rPr lang="en-US" dirty="0"/>
              <a:t>Monitor electronics </a:t>
            </a:r>
            <a:r>
              <a:rPr lang="en-US" dirty="0" err="1"/>
              <a:t>mis</a:t>
            </a:r>
            <a:r>
              <a:rPr lang="en-US" dirty="0"/>
              <a:t>-configuration issues, different drift voltages?</a:t>
            </a:r>
          </a:p>
          <a:p>
            <a:pPr lvl="2"/>
            <a:r>
              <a:rPr lang="en-US" dirty="0"/>
              <a:t>Need to work closely with the online monitor team, and be prepared for various changes in any configuration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10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How to proceed from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00101"/>
            <a:ext cx="10972800" cy="575016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Demonstrate that we can achieve data reduction on the full </a:t>
            </a:r>
            <a:r>
              <a:rPr lang="en-US" dirty="0" err="1" smtClean="0"/>
              <a:t>protoDUNE</a:t>
            </a:r>
            <a:r>
              <a:rPr lang="en-US" dirty="0" smtClean="0"/>
              <a:t> TPC simulation</a:t>
            </a:r>
          </a:p>
          <a:p>
            <a:pPr lvl="1"/>
            <a:r>
              <a:rPr lang="en-US" dirty="0" smtClean="0"/>
              <a:t>Integration of full TPC simulation (Brett, David, and Chao)</a:t>
            </a:r>
          </a:p>
          <a:p>
            <a:pPr lvl="1"/>
            <a:r>
              <a:rPr lang="en-US" dirty="0" smtClean="0"/>
              <a:t>Integration of full TPC signal processing (Brett, David, and Xin)</a:t>
            </a:r>
          </a:p>
          <a:p>
            <a:r>
              <a:rPr lang="en-US" dirty="0" smtClean="0"/>
              <a:t>Build up the robust ADC calibration/correction system</a:t>
            </a:r>
          </a:p>
          <a:p>
            <a:r>
              <a:rPr lang="en-US" dirty="0" smtClean="0"/>
              <a:t>Work out the data unpacking …</a:t>
            </a:r>
          </a:p>
          <a:p>
            <a:r>
              <a:rPr lang="en-US" dirty="0" smtClean="0"/>
              <a:t>Prepare for the noise filtering (already integrated with </a:t>
            </a:r>
            <a:r>
              <a:rPr lang="en-US" dirty="0" err="1" smtClean="0"/>
              <a:t>LArSoft</a:t>
            </a:r>
            <a:r>
              <a:rPr lang="en-US" dirty="0" smtClean="0"/>
              <a:t> in </a:t>
            </a:r>
            <a:r>
              <a:rPr lang="en-US" dirty="0" err="1" smtClean="0"/>
              <a:t>MicroBooNE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Prepare to monitor changes in configurations/running condition during data taking 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03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18905"/>
            <a:ext cx="10972800" cy="589291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“Data reduction” is a common strategy for us to adopt in </a:t>
            </a:r>
            <a:r>
              <a:rPr lang="en-US" dirty="0" err="1" smtClean="0"/>
              <a:t>protoDUNE</a:t>
            </a:r>
            <a:r>
              <a:rPr lang="en-US" dirty="0" smtClean="0"/>
              <a:t> data/simulation </a:t>
            </a:r>
            <a:r>
              <a:rPr lang="en-US" dirty="0" smtClean="0">
                <a:sym typeface="Wingdings" panose="05000000000000000000" pitchFamily="2" charset="2"/>
              </a:rPr>
              <a:t> DUNE</a:t>
            </a:r>
            <a:endParaRPr lang="en-US" dirty="0" smtClean="0"/>
          </a:p>
          <a:p>
            <a:r>
              <a:rPr lang="en-US" dirty="0" smtClean="0"/>
              <a:t>We have various pieces (noise filtering, TPC signal processing, ADC calibration …) to achieve this</a:t>
            </a:r>
          </a:p>
          <a:p>
            <a:pPr lvl="1"/>
            <a:r>
              <a:rPr lang="en-US" dirty="0" smtClean="0"/>
              <a:t>A concrete plan to integrate the software </a:t>
            </a:r>
          </a:p>
          <a:p>
            <a:r>
              <a:rPr lang="en-US" dirty="0" smtClean="0"/>
              <a:t>We need to work closely with </a:t>
            </a:r>
          </a:p>
          <a:p>
            <a:pPr lvl="1"/>
            <a:r>
              <a:rPr lang="en-US" dirty="0" smtClean="0"/>
              <a:t>Electronics testing team on the ADC calibration</a:t>
            </a:r>
          </a:p>
          <a:p>
            <a:pPr lvl="1"/>
            <a:r>
              <a:rPr lang="en-US" dirty="0" smtClean="0"/>
              <a:t>DAQ team on the data unpacking details</a:t>
            </a:r>
          </a:p>
          <a:p>
            <a:pPr lvl="1"/>
            <a:r>
              <a:rPr lang="en-US" dirty="0" smtClean="0"/>
              <a:t>Online monitoring team to track the changes in configuration/running condition and noise issues</a:t>
            </a:r>
          </a:p>
          <a:p>
            <a:pPr lvl="1"/>
            <a:r>
              <a:rPr lang="en-US" dirty="0" smtClean="0"/>
              <a:t>Prompt processing team to deal with potential changes</a:t>
            </a:r>
          </a:p>
          <a:p>
            <a:pPr lvl="1"/>
            <a:r>
              <a:rPr lang="en-US" dirty="0" smtClean="0"/>
              <a:t>… </a:t>
            </a:r>
          </a:p>
          <a:p>
            <a:r>
              <a:rPr lang="en-US" dirty="0" smtClean="0"/>
              <a:t>We need your help/inputs to make this successful!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0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6185"/>
            <a:ext cx="109728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44063"/>
            <a:ext cx="10972800" cy="569741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“data reduction” is a common practice in the high-energy experiments</a:t>
            </a:r>
          </a:p>
          <a:p>
            <a:pPr lvl="1"/>
            <a:r>
              <a:rPr lang="en-US" dirty="0" smtClean="0"/>
              <a:t>The goal is to reduce the overhead in handling the data</a:t>
            </a:r>
          </a:p>
          <a:p>
            <a:r>
              <a:rPr lang="en-US" dirty="0" smtClean="0"/>
              <a:t>This specific proposal regarding “TPC data reduction” was proposed by Brett in doc-</a:t>
            </a:r>
            <a:r>
              <a:rPr lang="en-US" dirty="0" err="1" smtClean="0"/>
              <a:t>db</a:t>
            </a:r>
            <a:r>
              <a:rPr lang="en-US" dirty="0" smtClean="0"/>
              <a:t> 2089 for </a:t>
            </a:r>
            <a:r>
              <a:rPr lang="en-US" dirty="0" err="1" smtClean="0"/>
              <a:t>protoDUNE</a:t>
            </a:r>
            <a:r>
              <a:rPr lang="en-US" dirty="0" smtClean="0"/>
              <a:t> data utilizing some developments that we have in </a:t>
            </a:r>
            <a:r>
              <a:rPr lang="en-US" dirty="0" err="1" smtClean="0"/>
              <a:t>MicroBooNE</a:t>
            </a:r>
            <a:r>
              <a:rPr lang="en-US" dirty="0" smtClean="0"/>
              <a:t> data analysis</a:t>
            </a:r>
          </a:p>
          <a:p>
            <a:pPr lvl="1"/>
            <a:r>
              <a:rPr lang="en-US" dirty="0" smtClean="0"/>
              <a:t>The end results is 2.5 PB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ym typeface="Wingdings" panose="05000000000000000000" pitchFamily="2" charset="2"/>
              </a:rPr>
              <a:t>6.5 </a:t>
            </a:r>
            <a:r>
              <a:rPr lang="en-US" dirty="0" smtClean="0">
                <a:sym typeface="Wingdings" panose="05000000000000000000" pitchFamily="2" charset="2"/>
              </a:rPr>
              <a:t>TB </a:t>
            </a:r>
            <a:r>
              <a:rPr lang="en-US" dirty="0" smtClean="0">
                <a:sym typeface="Wingdings" panose="05000000000000000000" pitchFamily="2" charset="2"/>
              </a:rPr>
              <a:t>data (wire data only). Raw data is </a:t>
            </a:r>
            <a:r>
              <a:rPr lang="en-US" smtClean="0">
                <a:sym typeface="Wingdings" panose="05000000000000000000" pitchFamily="2" charset="2"/>
              </a:rPr>
              <a:t>saved anyway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This can also be applied in Monte Carlo Simulation to reduce the disk usage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 this talk, I will briefly explain the idea and went through a few key developments needed to make it successful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9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Basic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3611"/>
            <a:ext cx="10972800" cy="5212556"/>
          </a:xfrm>
        </p:spPr>
        <p:txBody>
          <a:bodyPr/>
          <a:lstStyle/>
          <a:p>
            <a:r>
              <a:rPr lang="en-US" dirty="0" smtClean="0"/>
              <a:t>Input unpacking: with DAQ’s raw data access library</a:t>
            </a:r>
          </a:p>
          <a:p>
            <a:r>
              <a:rPr lang="en-US" dirty="0" smtClean="0"/>
              <a:t>ADC mitigation: due to imperfect performance of P1 ADC</a:t>
            </a:r>
          </a:p>
          <a:p>
            <a:r>
              <a:rPr lang="en-US" dirty="0" smtClean="0"/>
              <a:t>Noise filter: reduce excess noise if any</a:t>
            </a:r>
          </a:p>
          <a:p>
            <a:r>
              <a:rPr lang="en-US" dirty="0" smtClean="0"/>
              <a:t>Signal Processing: waveform deconvolution + signal ROI</a:t>
            </a:r>
          </a:p>
          <a:p>
            <a:pPr lvl="1"/>
            <a:r>
              <a:rPr lang="en-US" dirty="0" smtClean="0"/>
              <a:t>150 x reduction of data by dropping noise waveforms</a:t>
            </a:r>
          </a:p>
          <a:p>
            <a:r>
              <a:rPr lang="en-US" dirty="0" err="1" smtClean="0"/>
              <a:t>Rebinning</a:t>
            </a:r>
            <a:r>
              <a:rPr lang="en-US" dirty="0" smtClean="0"/>
              <a:t>: exploit oversampling following </a:t>
            </a:r>
            <a:r>
              <a:rPr lang="en-US" dirty="0" err="1" smtClean="0"/>
              <a:t>Nyquist</a:t>
            </a:r>
            <a:r>
              <a:rPr lang="en-US" dirty="0" smtClean="0"/>
              <a:t> theorem</a:t>
            </a:r>
          </a:p>
          <a:p>
            <a:pPr lvl="1"/>
            <a:r>
              <a:rPr lang="en-US" dirty="0" smtClean="0"/>
              <a:t> 400 x reduction with Rebin-3</a:t>
            </a:r>
          </a:p>
          <a:p>
            <a:r>
              <a:rPr lang="en-US" dirty="0" smtClean="0"/>
              <a:t>Output packing: save in raw-like format </a:t>
            </a:r>
            <a:r>
              <a:rPr lang="en-US" dirty="0" smtClean="0"/>
              <a:t>with ROOT compression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7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7127631" cy="1143000"/>
          </a:xfrm>
        </p:spPr>
        <p:txBody>
          <a:bodyPr/>
          <a:lstStyle/>
          <a:p>
            <a:r>
              <a:rPr lang="en-US" dirty="0" smtClean="0"/>
              <a:t>ADC mitigation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4918" y="0"/>
            <a:ext cx="4307082" cy="6928338"/>
          </a:xfrm>
        </p:spPr>
        <p:txBody>
          <a:bodyPr/>
          <a:lstStyle/>
          <a:p>
            <a:r>
              <a:rPr lang="en-US" dirty="0" smtClean="0"/>
              <a:t>Current P1 ADC (to be used in </a:t>
            </a:r>
            <a:r>
              <a:rPr lang="en-US" dirty="0" err="1" smtClean="0"/>
              <a:t>protoDUNE</a:t>
            </a:r>
            <a:r>
              <a:rPr lang="en-US" dirty="0" smtClean="0"/>
              <a:t>) does not reach expected performance of an ideal 12-bit ADC</a:t>
            </a:r>
          </a:p>
          <a:p>
            <a:pPr lvl="1"/>
            <a:r>
              <a:rPr lang="en-US" dirty="0" smtClean="0"/>
              <a:t>Electronics team (</a:t>
            </a:r>
            <a:r>
              <a:rPr lang="en-US" dirty="0" err="1" smtClean="0"/>
              <a:t>Hucheng</a:t>
            </a:r>
            <a:r>
              <a:rPr lang="en-US" dirty="0" smtClean="0"/>
              <a:t>, Matt et al. ) has been working very hard to find an optimal running condition</a:t>
            </a:r>
          </a:p>
          <a:p>
            <a:pPr lvl="1"/>
            <a:r>
              <a:rPr lang="en-US" dirty="0" smtClean="0"/>
              <a:t>Performance of P1 ADC with external clock is much improved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18928" y="1068774"/>
            <a:ext cx="7796938" cy="5287579"/>
            <a:chOff x="762001" y="990600"/>
            <a:chExt cx="7796938" cy="528757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001" y="990600"/>
              <a:ext cx="7796938" cy="5287579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276600" y="21336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Stuck bits at 0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86000" y="4191000"/>
              <a:ext cx="1676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Stuck bits at 63</a:t>
              </a:r>
              <a:endParaRPr lang="en-US" dirty="0"/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2743200" y="3733800"/>
              <a:ext cx="76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>
              <a:off x="3276600" y="2502932"/>
              <a:ext cx="381000" cy="31646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4953000" y="2819400"/>
              <a:ext cx="2133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Overall Nonlinearity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4572000" y="3004066"/>
              <a:ext cx="381000" cy="72973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3651191" y="4267200"/>
              <a:ext cx="17526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Local oscillation/jump and double peak</a:t>
              </a:r>
              <a:endParaRPr lang="en-US" dirty="0"/>
            </a:p>
          </p:txBody>
        </p:sp>
        <p:cxnSp>
          <p:nvCxnSpPr>
            <p:cNvPr id="14" name="Straight Arrow Connector 13"/>
            <p:cNvCxnSpPr>
              <a:stCxn id="13" idx="3"/>
            </p:cNvCxnSpPr>
            <p:nvPr/>
          </p:nvCxnSpPr>
          <p:spPr>
            <a:xfrm flipV="1">
              <a:off x="5403791" y="4566303"/>
              <a:ext cx="1073209" cy="16256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719146" y="1732085"/>
            <a:ext cx="32531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with internal clock!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2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About P1 ADC Correction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673" y="692728"/>
            <a:ext cx="11817927" cy="60287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Electronics team has a comprehensive plan in terms of testing all ADC chips and select the best performed ones for </a:t>
            </a:r>
            <a:r>
              <a:rPr lang="en-US" dirty="0" err="1" smtClean="0"/>
              <a:t>protoDUNE</a:t>
            </a:r>
            <a:r>
              <a:rPr lang="en-US" dirty="0" smtClean="0"/>
              <a:t>-SP</a:t>
            </a:r>
          </a:p>
          <a:p>
            <a:pPr lvl="1"/>
            <a:r>
              <a:rPr lang="en-US" dirty="0" smtClean="0"/>
              <a:t>David Adams has been analyzing existing tested data to evaluate the performance and to work out useful metrics for this</a:t>
            </a:r>
          </a:p>
          <a:p>
            <a:r>
              <a:rPr lang="en-US" dirty="0" smtClean="0"/>
              <a:t>Expected performance of P1 ADC</a:t>
            </a:r>
          </a:p>
          <a:p>
            <a:pPr lvl="1"/>
            <a:r>
              <a:rPr lang="en-US" dirty="0" smtClean="0"/>
              <a:t>Without any calibration, we expect a ~6-bit ADC performance</a:t>
            </a:r>
          </a:p>
          <a:p>
            <a:pPr lvl="1"/>
            <a:r>
              <a:rPr lang="en-US" dirty="0" smtClean="0"/>
              <a:t>With a linear correction, we expect a 7-9 bit ADC performance</a:t>
            </a:r>
          </a:p>
          <a:p>
            <a:pPr lvl="1"/>
            <a:r>
              <a:rPr lang="en-US" dirty="0" smtClean="0"/>
              <a:t>With a full nonlinearity correction, we expect a 9-10 bit ADC performance</a:t>
            </a:r>
          </a:p>
          <a:p>
            <a:pPr lvl="2"/>
            <a:r>
              <a:rPr lang="en-US" dirty="0" smtClean="0"/>
              <a:t>An ideal 10-bit ADC would lead to negligible impact on physics data analysis</a:t>
            </a:r>
          </a:p>
          <a:p>
            <a:pPr lvl="1"/>
            <a:r>
              <a:rPr lang="en-US" dirty="0" smtClean="0"/>
              <a:t>Also need to control the “stuck-bits” problem</a:t>
            </a:r>
          </a:p>
          <a:p>
            <a:r>
              <a:rPr lang="en-US" dirty="0" smtClean="0"/>
              <a:t>David and I are working closely with the electronics testing team to ensure a successful ADC Calibration/Correction plan</a:t>
            </a:r>
          </a:p>
          <a:p>
            <a:pPr lvl="1"/>
            <a:r>
              <a:rPr lang="en-US" dirty="0" smtClean="0"/>
              <a:t>A dedicated presentation by David in the future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865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Excess Noise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1"/>
            <a:ext cx="10972800" cy="5364166"/>
          </a:xfrm>
        </p:spPr>
        <p:txBody>
          <a:bodyPr/>
          <a:lstStyle/>
          <a:p>
            <a:r>
              <a:rPr lang="en-US" dirty="0" smtClean="0"/>
              <a:t>We have extensive experience in dealing with excess of noise in the context of </a:t>
            </a:r>
            <a:r>
              <a:rPr lang="en-US" dirty="0" err="1" smtClean="0"/>
              <a:t>MicroBooNE</a:t>
            </a:r>
            <a:r>
              <a:rPr lang="en-US" dirty="0" smtClean="0"/>
              <a:t> data analysis</a:t>
            </a:r>
          </a:p>
          <a:p>
            <a:pPr lvl="1"/>
            <a:r>
              <a:rPr lang="en-US" dirty="0"/>
              <a:t>Public note: </a:t>
            </a:r>
            <a:endParaRPr lang="en-US" dirty="0" smtClean="0"/>
          </a:p>
          <a:p>
            <a:pPr lvl="2"/>
            <a:r>
              <a:rPr lang="en-US" dirty="0" smtClean="0"/>
              <a:t>http</a:t>
            </a:r>
            <a:r>
              <a:rPr lang="en-US" dirty="0"/>
              <a:t>://www-microboone.fnal.gov/publications/publicnotes/MICROBOONE-NOTE-1016-PUB.pdf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5446" y="3240957"/>
            <a:ext cx="2267223" cy="34805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2204" y="3215778"/>
            <a:ext cx="3700330" cy="348766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78969" y="3240957"/>
            <a:ext cx="44928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Given the experiences in </a:t>
            </a:r>
            <a:r>
              <a:rPr lang="en-US" dirty="0" err="1" smtClean="0"/>
              <a:t>MicroBooNE</a:t>
            </a:r>
            <a:r>
              <a:rPr lang="en-US" dirty="0" smtClean="0"/>
              <a:t> (same type of cold preamp), we gain valuable experience in ID excessing electronics noise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 personally do not expect much excess noise in </a:t>
            </a:r>
            <a:r>
              <a:rPr lang="en-US" dirty="0" err="1" smtClean="0"/>
              <a:t>protoDUNE</a:t>
            </a:r>
            <a:r>
              <a:rPr lang="en-US" dirty="0" smtClean="0"/>
              <a:t>, but we should always be prepared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David Adams also has extensive experience in dealing with excess of noise in 35-ton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42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10972800" cy="1143000"/>
          </a:xfrm>
        </p:spPr>
        <p:txBody>
          <a:bodyPr/>
          <a:lstStyle/>
          <a:p>
            <a:r>
              <a:rPr lang="en-US" dirty="0" smtClean="0"/>
              <a:t>TPC Signal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92" y="913610"/>
            <a:ext cx="8229600" cy="57088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TPC signal processing: extract the ionization charge information from the induced current from all planes</a:t>
            </a:r>
          </a:p>
          <a:p>
            <a:r>
              <a:rPr lang="en-US" dirty="0" smtClean="0"/>
              <a:t>In principle, each wire plane sees the same amount of ionization electrons. This can be used in removing ambiguities (one of the concept used in Wire-Cell 3D Imaging)</a:t>
            </a:r>
          </a:p>
          <a:p>
            <a:r>
              <a:rPr lang="en-US" dirty="0" smtClean="0"/>
              <a:t>We have been working extensively on the TPC signal processing in the context of analyzing </a:t>
            </a:r>
            <a:r>
              <a:rPr lang="en-US" dirty="0" err="1" smtClean="0"/>
              <a:t>MicroBooNE</a:t>
            </a:r>
            <a:r>
              <a:rPr lang="en-US" dirty="0" smtClean="0"/>
              <a:t> data, public note:</a:t>
            </a:r>
          </a:p>
          <a:p>
            <a:pPr lvl="1"/>
            <a:r>
              <a:rPr lang="en-US" dirty="0"/>
              <a:t>http://www-microboone.fnal.gov/publications/publicnotes/MICROBOONE-NOTE-1017-PUB.pdf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9906" y="1080650"/>
            <a:ext cx="1523999" cy="472129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192" y="1153740"/>
            <a:ext cx="1699808" cy="46482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06692" y="5987021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 Charge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00856" y="595434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Without Charge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77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229390"/>
            <a:ext cx="6858000" cy="1143000"/>
          </a:xfrm>
        </p:spPr>
        <p:txBody>
          <a:bodyPr/>
          <a:lstStyle/>
          <a:p>
            <a:r>
              <a:rPr lang="en-US" dirty="0" smtClean="0"/>
              <a:t>TPC Signal Processing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472" y="730619"/>
            <a:ext cx="12011928" cy="5625734"/>
          </a:xfrm>
        </p:spPr>
        <p:txBody>
          <a:bodyPr/>
          <a:lstStyle/>
          <a:p>
            <a:r>
              <a:rPr lang="en-US" dirty="0" smtClean="0"/>
              <a:t>Some details are summarized in my talk in the past collaboration meeting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indico.fnal.gov/getFile.py/access?contribId=32&amp;sessionId=16&amp;resId=0&amp;materialId=slides&amp;confId=10641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94" y="-423"/>
            <a:ext cx="2346306" cy="7318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0067" y="2967934"/>
            <a:ext cx="5341685" cy="354676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7260" y="3126279"/>
            <a:ext cx="5803299" cy="3230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9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262" y="-138108"/>
            <a:ext cx="7584884" cy="1143000"/>
          </a:xfrm>
        </p:spPr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16927" y="803564"/>
            <a:ext cx="3886146" cy="53876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With TPC signal processing, we can </a:t>
            </a:r>
            <a:r>
              <a:rPr lang="en-US" dirty="0" smtClean="0"/>
              <a:t>easily/must </a:t>
            </a:r>
            <a:r>
              <a:rPr lang="en-US" dirty="0" smtClean="0"/>
              <a:t>ID the region containing real signals</a:t>
            </a:r>
          </a:p>
          <a:p>
            <a:r>
              <a:rPr lang="en-US" dirty="0" smtClean="0"/>
              <a:t>Data reduction is achieved by only saving the region containing real signals</a:t>
            </a:r>
          </a:p>
          <a:p>
            <a:r>
              <a:rPr lang="en-US" dirty="0" smtClean="0"/>
              <a:t>X 150 reduction in the </a:t>
            </a:r>
            <a:r>
              <a:rPr lang="en-US" dirty="0" err="1" smtClean="0"/>
              <a:t>MicroBooNE</a:t>
            </a:r>
            <a:r>
              <a:rPr lang="en-US" dirty="0" smtClean="0"/>
              <a:t>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C1108-B9DC-4D10-866A-745BABB93C59}" type="slidenum">
              <a:rPr lang="en-US" smtClean="0"/>
              <a:t>9</a:t>
            </a:fld>
            <a:endParaRPr lang="en-US"/>
          </a:p>
        </p:txBody>
      </p:sp>
      <p:pic>
        <p:nvPicPr>
          <p:cNvPr id="5" name="Content Placeholder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r="8888" b="11359"/>
          <a:stretch/>
        </p:blipFill>
        <p:spPr>
          <a:xfrm>
            <a:off x="96982" y="803564"/>
            <a:ext cx="8027164" cy="5917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47490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X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_Xin" id="{5E1D956B-6B00-4970-BB26-1657A0EF85CE}" vid="{06F813E3-AB7C-47F9-B382-8F320B4A06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Theme_Xin</Template>
  <TotalTime>72</TotalTime>
  <Words>1322</Words>
  <Application>Microsoft Office PowerPoint</Application>
  <PresentationFormat>Widescreen</PresentationFormat>
  <Paragraphs>162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Theme_Xin</vt:lpstr>
      <vt:lpstr>Data Reduction</vt:lpstr>
      <vt:lpstr>Introduction</vt:lpstr>
      <vt:lpstr>Basic Steps</vt:lpstr>
      <vt:lpstr>ADC mitigation </vt:lpstr>
      <vt:lpstr>About P1 ADC Correction</vt:lpstr>
      <vt:lpstr>Excess Noise Filter</vt:lpstr>
      <vt:lpstr>TPC Signal Processing</vt:lpstr>
      <vt:lpstr>TPC Signal Processing</vt:lpstr>
      <vt:lpstr>Performance</vt:lpstr>
      <vt:lpstr>About Rebin and Digitization Frequncy</vt:lpstr>
      <vt:lpstr>For Deconvoluted signal</vt:lpstr>
      <vt:lpstr>If we directly use the cut-off frequency, we have</vt:lpstr>
      <vt:lpstr>To achieve good “Data Reduction”</vt:lpstr>
      <vt:lpstr>How to proceed from here?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Reduction</dc:title>
  <dc:creator>Qian, Xin</dc:creator>
  <cp:lastModifiedBy>Qian, Xin</cp:lastModifiedBy>
  <cp:revision>24</cp:revision>
  <dcterms:created xsi:type="dcterms:W3CDTF">2017-02-07T23:35:35Z</dcterms:created>
  <dcterms:modified xsi:type="dcterms:W3CDTF">2017-02-08T15:23:15Z</dcterms:modified>
</cp:coreProperties>
</file>