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7"/>
  </p:notesMasterIdLst>
  <p:handoutMasterIdLst>
    <p:handoutMasterId r:id="rId38"/>
  </p:handoutMasterIdLst>
  <p:sldIdLst>
    <p:sldId id="265" r:id="rId3"/>
    <p:sldId id="269" r:id="rId4"/>
    <p:sldId id="272" r:id="rId5"/>
    <p:sldId id="274" r:id="rId6"/>
    <p:sldId id="300" r:id="rId7"/>
    <p:sldId id="277" r:id="rId8"/>
    <p:sldId id="276" r:id="rId9"/>
    <p:sldId id="293" r:id="rId10"/>
    <p:sldId id="275" r:id="rId11"/>
    <p:sldId id="278" r:id="rId12"/>
    <p:sldId id="279" r:id="rId13"/>
    <p:sldId id="283" r:id="rId14"/>
    <p:sldId id="282" r:id="rId15"/>
    <p:sldId id="281" r:id="rId16"/>
    <p:sldId id="291" r:id="rId17"/>
    <p:sldId id="292" r:id="rId18"/>
    <p:sldId id="280" r:id="rId19"/>
    <p:sldId id="284" r:id="rId20"/>
    <p:sldId id="299" r:id="rId21"/>
    <p:sldId id="294" r:id="rId22"/>
    <p:sldId id="288" r:id="rId23"/>
    <p:sldId id="285" r:id="rId24"/>
    <p:sldId id="286" r:id="rId25"/>
    <p:sldId id="290" r:id="rId26"/>
    <p:sldId id="303" r:id="rId27"/>
    <p:sldId id="296" r:id="rId28"/>
    <p:sldId id="287" r:id="rId29"/>
    <p:sldId id="289" r:id="rId30"/>
    <p:sldId id="297" r:id="rId31"/>
    <p:sldId id="266" r:id="rId32"/>
    <p:sldId id="301" r:id="rId33"/>
    <p:sldId id="268" r:id="rId34"/>
    <p:sldId id="302" r:id="rId35"/>
    <p:sldId id="270" r:id="rId3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/>
    <p:restoredTop sz="94667"/>
  </p:normalViewPr>
  <p:slideViewPr>
    <p:cSldViewPr snapToGrid="0" snapToObjects="1">
      <p:cViewPr varScale="1">
        <p:scale>
          <a:sx n="97" d="100"/>
          <a:sy n="97" d="100"/>
        </p:scale>
        <p:origin x="16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86AB3BDA-A06A-B044-A9D0-C97133CFAF2B}" type="datetimeFigureOut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5A455E52-D7D6-9943-91E6-DB4DC96C3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0646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BACCB301-D85A-744A-811B-962B6CC7FF61}" type="datetimeFigureOut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33571EA3-28AA-8040-9C3F-61EF2BE5C6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33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571EA3-28AA-8040-9C3F-61EF2BE5C67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0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 kilo ton liquid scintillator, 500 miles</a:t>
            </a:r>
          </a:p>
          <a:p>
            <a:r>
              <a:rPr lang="en-US" dirty="0" smtClean="0"/>
              <a:t>800 miles 17 kilotons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LAr</a:t>
            </a:r>
            <a:r>
              <a:rPr lang="en-US" baseline="0" dirty="0" smtClean="0"/>
              <a:t>, 5000 feet underground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571EA3-28AA-8040-9C3F-61EF2BE5C67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43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571EA3-28AA-8040-9C3F-61EF2BE5C67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30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94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4F103-7A28-D842-97AA-1E1A044FB0A9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600D-A9F3-5248-841A-E42A72F99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07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583EB-5C58-C640-BA26-FF03CE7F396C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F4E98-C795-3448-9E3B-B08F313819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25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64E13-97DC-9140-B784-44F05EB7DE87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12784-1FE9-AC44-993F-04CC013BE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D592-1BCE-CA44-B006-893D5F22F489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2D0F-7450-7D45-BA7B-94302949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97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CCDA-4374-4940-B1C9-DF2690D209B9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6406A-9F07-DC40-B607-7BFB7C168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7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EE2A5-3371-AB40-BDDF-D32F3FD9DAC4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E467-BC11-5743-89FA-7EA356DE9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86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EE2A5-3371-AB40-BDDF-D32F3FD9DAC4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E467-BC11-5743-89FA-7EA356DE9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14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80186-1F7E-E643-99CF-F4C799138FA1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52095-10A1-7742-BE03-3660C58CB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6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7C767-DD11-FE43-A38A-E184DF5890CD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Panagiotis Spentzouris</a:t>
            </a: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A-3D6A-EC47-BF66-68959A329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86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50EA0CAD-827F-7746-9469-55B2057D4BC3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17277296-7F87-7E4C-881A-7F3FB399E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01" r:id="rId3"/>
    <p:sldLayoutId id="2147484102" r:id="rId4"/>
    <p:sldLayoutId id="2147484103" r:id="rId5"/>
    <p:sldLayoutId id="2147484110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0560AEA1-15AD-F249-9F48-7E09AD1BBF17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009889AF-237C-6C4D-916E-C243008BE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emf"/><Relationship Id="rId3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333890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 err="1" smtClean="0">
                <a:latin typeface="Helvetica" charset="0"/>
                <a:ea typeface="ＭＳ Ｐゴシック" charset="-128"/>
              </a:rPr>
              <a:t>HEPCloud</a:t>
            </a:r>
            <a:r>
              <a:rPr lang="en-US" altLang="en-US" dirty="0" smtClean="0">
                <a:latin typeface="Helvetica" charset="0"/>
                <a:ea typeface="ＭＳ Ｐゴシック" charset="-128"/>
              </a:rPr>
              <a:t>: efficient resource provisioning in the Science Cloud</a:t>
            </a:r>
            <a:endParaRPr lang="en-US" altLang="en-US" dirty="0">
              <a:latin typeface="Helvetica" charset="0"/>
              <a:ea typeface="ＭＳ Ｐゴシック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charset="0"/>
                <a:ea typeface="ＭＳ Ｐゴシック" charset="-128"/>
              </a:rPr>
              <a:t>Panagiotis Spentzouris</a:t>
            </a:r>
            <a:endParaRPr lang="en-US" altLang="en-US" dirty="0">
              <a:latin typeface="Helvetica" charset="0"/>
              <a:ea typeface="ＭＳ Ｐゴシック" charset="-128"/>
            </a:endParaRPr>
          </a:p>
          <a:p>
            <a:pPr eaLnBrk="1" hangingPunct="1"/>
            <a:r>
              <a:rPr lang="en-US" altLang="en-US" dirty="0" smtClean="0">
                <a:latin typeface="Helvetica" charset="0"/>
                <a:ea typeface="ＭＳ Ｐゴシック" charset="-128"/>
              </a:rPr>
              <a:t>Fermilab</a:t>
            </a:r>
            <a:endParaRPr lang="en-US" altLang="en-US" dirty="0">
              <a:latin typeface="Helvetica" charset="0"/>
              <a:ea typeface="ＭＳ Ｐゴシック" charset="-128"/>
            </a:endParaRPr>
          </a:p>
          <a:p>
            <a:pPr eaLnBrk="1" hangingPunct="1"/>
            <a:r>
              <a:rPr lang="en-US" altLang="en-US" dirty="0" smtClean="0">
                <a:latin typeface="Helvetica" charset="0"/>
                <a:ea typeface="ＭＳ Ｐゴシック" charset="-128"/>
              </a:rPr>
              <a:t>16/03/17</a:t>
            </a:r>
            <a:endParaRPr lang="en-US" altLang="en-US" dirty="0">
              <a:latin typeface="Helvetica" charset="0"/>
              <a:ea typeface="ＭＳ Ｐゴシック" charset="-128"/>
            </a:endParaRPr>
          </a:p>
          <a:p>
            <a:pPr eaLnBrk="1" hangingPunct="1"/>
            <a:endParaRPr lang="en-US" altLang="en-US" dirty="0">
              <a:latin typeface="Helvetic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the Data: global CMS (distributed) computing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7" name="Shape 157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470991"/>
            <a:ext cx="9144000" cy="38515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576"/>
          <p:cNvSpPr txBox="1"/>
          <p:nvPr/>
        </p:nvSpPr>
        <p:spPr>
          <a:xfrm>
            <a:off x="676275" y="3299791"/>
            <a:ext cx="7738855" cy="203021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22860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Roboto"/>
              <a:buChar char="●"/>
            </a:pPr>
            <a:r>
              <a:rPr lang="en" sz="1400" kern="0" dirty="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70+ compute clusters</a:t>
            </a:r>
            <a:r>
              <a:rPr lang="en" sz="1400" kern="0" dirty="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" sz="1400" b="1" kern="0" dirty="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Open Science Grid</a:t>
            </a:r>
            <a:r>
              <a:rPr lang="en" sz="1400" kern="0" dirty="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400" b="1" kern="0" dirty="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Worldwide LHC Computing Grid</a:t>
            </a:r>
            <a:r>
              <a:rPr lang="en" sz="1400" kern="0" dirty="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914400" lvl="1" indent="-22860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Font typeface="Roboto"/>
              <a:buChar char="○"/>
            </a:pPr>
            <a:r>
              <a:rPr lang="en" sz="1400" kern="0" dirty="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150,000 cores</a:t>
            </a:r>
          </a:p>
          <a:p>
            <a:pPr marL="914400" lvl="1" indent="-228600" defTabSz="914400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4285F4"/>
              </a:buClr>
              <a:buFont typeface="Roboto"/>
              <a:buChar char="○"/>
            </a:pPr>
            <a:r>
              <a:rPr lang="en" sz="1400" kern="0" dirty="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~75 Petabyte Disk</a:t>
            </a:r>
          </a:p>
          <a:p>
            <a:pPr marL="914400" lvl="1" indent="-228600" defTabSz="914400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4285F4"/>
              </a:buClr>
              <a:buFont typeface="Roboto"/>
              <a:buChar char="○"/>
            </a:pPr>
            <a:r>
              <a:rPr lang="en" sz="1400" kern="0" dirty="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~100 PB used tape space</a:t>
            </a:r>
          </a:p>
          <a:p>
            <a:pPr marL="457200" indent="-228600" defTabSz="914400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EA4335"/>
              </a:buClr>
              <a:buFont typeface="Roboto"/>
              <a:buChar char="●"/>
            </a:pPr>
            <a:r>
              <a:rPr lang="en" sz="1400" kern="0" dirty="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Strong networks connecting the individual sites</a:t>
            </a:r>
          </a:p>
          <a:p>
            <a:pPr marL="914400" lvl="1" indent="-228600" defTabSz="914400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4285F4"/>
              </a:buClr>
              <a:buFont typeface="Roboto"/>
              <a:buChar char="○"/>
            </a:pPr>
            <a:r>
              <a:rPr lang="en" sz="1400" kern="0" dirty="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Weekly transfer volume between all sites: 4-6 Petabyte</a:t>
            </a:r>
          </a:p>
          <a:p>
            <a:pPr marL="914400" lvl="1" indent="-228600" defTabSz="914400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4285F4"/>
              </a:buClr>
              <a:buFont typeface="Roboto"/>
              <a:buChar char="○"/>
            </a:pPr>
            <a:r>
              <a:rPr lang="en" sz="1400" kern="0" dirty="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Total LHC Trans-Atlantic network capacity: 340 Gigabits per second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9375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this won’t be enough as the program evolves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990" y="745403"/>
            <a:ext cx="4667010" cy="34738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16" name="Content Placeholder 10"/>
          <p:cNvSpPr txBox="1">
            <a:spLocks/>
          </p:cNvSpPr>
          <p:nvPr/>
        </p:nvSpPr>
        <p:spPr>
          <a:xfrm>
            <a:off x="4975068" y="4599998"/>
            <a:ext cx="3670853" cy="1534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But, computing will need to reach </a:t>
            </a:r>
            <a:r>
              <a:rPr lang="en-US" b="1" dirty="0" smtClean="0"/>
              <a:t>10-100x current capacity</a:t>
            </a:r>
          </a:p>
          <a:p>
            <a:pPr lvl="1"/>
            <a:endParaRPr lang="en-US" dirty="0"/>
          </a:p>
        </p:txBody>
      </p:sp>
      <p:pic>
        <p:nvPicPr>
          <p:cNvPr id="17" name="Picture 16" descr="LHCRu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t="5149" r="2234"/>
          <a:stretch/>
        </p:blipFill>
        <p:spPr>
          <a:xfrm>
            <a:off x="52043" y="2690768"/>
            <a:ext cx="4424947" cy="3664526"/>
          </a:xfrm>
          <a:prstGeom prst="rect">
            <a:avLst/>
          </a:prstGeom>
        </p:spPr>
      </p:pic>
      <p:sp>
        <p:nvSpPr>
          <p:cNvPr id="18" name="Content Placeholder 10"/>
          <p:cNvSpPr txBox="1">
            <a:spLocks/>
          </p:cNvSpPr>
          <p:nvPr/>
        </p:nvSpPr>
        <p:spPr>
          <a:xfrm>
            <a:off x="452437" y="968580"/>
            <a:ext cx="3509963" cy="14776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Better Accelerator and Detector performance ➡ increase discovery potential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7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Furthermore, resource utilization not at steady state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14" y="1042988"/>
            <a:ext cx="6673885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8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approach necessary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Scale of required computing, combined with departure from Moore’s law, calls for a paradigm change in procuring and managing computing resources</a:t>
            </a:r>
          </a:p>
          <a:p>
            <a:pPr lvl="1"/>
            <a:r>
              <a:rPr lang="en-US" dirty="0" smtClean="0"/>
              <a:t>Similar trends for HEP programs outside LHC</a:t>
            </a:r>
          </a:p>
          <a:p>
            <a:r>
              <a:rPr lang="en-US" dirty="0"/>
              <a:t>U</a:t>
            </a:r>
            <a:r>
              <a:rPr lang="en-US" dirty="0" smtClean="0"/>
              <a:t>tilization efficiency and cost-effectiveness is essential</a:t>
            </a:r>
          </a:p>
          <a:p>
            <a:pPr lvl="1"/>
            <a:r>
              <a:rPr lang="en-US" dirty="0" smtClean="0"/>
              <a:t>Deploying resources when needed (elasticity)</a:t>
            </a:r>
          </a:p>
          <a:p>
            <a:pPr lvl="2">
              <a:buFont typeface="HiraginoSans-W3" charset="-128"/>
              <a:buChar char="☞"/>
            </a:pPr>
            <a:r>
              <a:rPr lang="en-US" dirty="0"/>
              <a:t> </a:t>
            </a:r>
            <a:r>
              <a:rPr lang="en-US" b="1" dirty="0" smtClean="0"/>
              <a:t>high frequency provisioning </a:t>
            </a:r>
            <a:r>
              <a:rPr lang="en-US" dirty="0" smtClean="0"/>
              <a:t>instead of the traditional ”annual procurement cycle”</a:t>
            </a:r>
            <a:endParaRPr lang="en-US" b="1" dirty="0" smtClean="0"/>
          </a:p>
          <a:p>
            <a:pPr lvl="1"/>
            <a:r>
              <a:rPr lang="en-US" dirty="0"/>
              <a:t>Enables “goal oriented” resource </a:t>
            </a:r>
            <a:r>
              <a:rPr lang="en-US" dirty="0" smtClean="0"/>
              <a:t>allocation</a:t>
            </a:r>
            <a:endParaRPr lang="en-US" b="1" dirty="0"/>
          </a:p>
          <a:p>
            <a:pPr lvl="1"/>
            <a:r>
              <a:rPr lang="en-US" dirty="0" smtClean="0"/>
              <a:t>Requires expanding pool of potential resources beyond “owned, on the floor, program specific” resources and developing tools to effectively manage them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8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HEPCloud</a:t>
            </a:r>
            <a:r>
              <a:rPr lang="en-US" dirty="0" smtClean="0"/>
              <a:t>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lvl="0" indent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rPr lang="en" dirty="0" err="1"/>
              <a:t>HEPCloud</a:t>
            </a:r>
            <a:r>
              <a:rPr lang="en" dirty="0"/>
              <a:t> is envisioned as a </a:t>
            </a:r>
            <a:r>
              <a:rPr lang="en" b="1" dirty="0"/>
              <a:t>portal</a:t>
            </a:r>
            <a:r>
              <a:rPr lang="en" dirty="0"/>
              <a:t> to an ecosystem of </a:t>
            </a:r>
            <a:r>
              <a:rPr lang="en" b="1" dirty="0"/>
              <a:t>diverse computing resources</a:t>
            </a:r>
            <a:r>
              <a:rPr lang="en" dirty="0"/>
              <a:t>, commercial or </a:t>
            </a:r>
            <a:r>
              <a:rPr lang="en" dirty="0" smtClean="0"/>
              <a:t>academic</a:t>
            </a:r>
            <a:r>
              <a:rPr lang="en-US" dirty="0" smtClean="0"/>
              <a:t>, to:</a:t>
            </a:r>
            <a:endParaRPr lang="en" dirty="0"/>
          </a:p>
          <a:p>
            <a:pPr marL="914400" lvl="1" indent="-34290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en-US" sz="2000" dirty="0"/>
              <a:t>p</a:t>
            </a:r>
            <a:r>
              <a:rPr lang="en" sz="2000" dirty="0" err="1" smtClean="0"/>
              <a:t>rovide</a:t>
            </a:r>
            <a:r>
              <a:rPr lang="en" sz="2000" dirty="0" smtClean="0"/>
              <a:t> </a:t>
            </a:r>
            <a:r>
              <a:rPr lang="en" sz="2000" dirty="0"/>
              <a:t>“complete solutions” to users, with agreed-upon levels of service</a:t>
            </a:r>
          </a:p>
          <a:p>
            <a:pPr marL="914400" lvl="1" indent="-34290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en-US" sz="2000" dirty="0"/>
              <a:t>r</a:t>
            </a:r>
            <a:r>
              <a:rPr lang="en" sz="2000" dirty="0" err="1" smtClean="0"/>
              <a:t>oute</a:t>
            </a:r>
            <a:r>
              <a:rPr lang="en" sz="2000" dirty="0" smtClean="0"/>
              <a:t> </a:t>
            </a:r>
            <a:r>
              <a:rPr lang="en" sz="2000" dirty="0"/>
              <a:t>to </a:t>
            </a:r>
            <a:r>
              <a:rPr lang="en" sz="2000" b="1" dirty="0"/>
              <a:t>local or remote</a:t>
            </a:r>
            <a:r>
              <a:rPr lang="en" sz="2000" dirty="0"/>
              <a:t> resources based on </a:t>
            </a:r>
            <a:r>
              <a:rPr lang="en-US" sz="2000" dirty="0" smtClean="0"/>
              <a:t>policy, </a:t>
            </a:r>
            <a:r>
              <a:rPr lang="en" sz="2000" dirty="0" smtClean="0"/>
              <a:t>workflow </a:t>
            </a:r>
            <a:r>
              <a:rPr lang="en" sz="2000" dirty="0"/>
              <a:t>requirements, cost, and efficiency of accessing various </a:t>
            </a:r>
            <a:r>
              <a:rPr lang="en" sz="2000" dirty="0" smtClean="0"/>
              <a:t>resources</a:t>
            </a:r>
            <a:r>
              <a:rPr lang="en-US" sz="2000" dirty="0" smtClean="0"/>
              <a:t> (compute, storage, networking)</a:t>
            </a:r>
            <a:endParaRPr lang="en" sz="2000" dirty="0"/>
          </a:p>
          <a:p>
            <a:pPr marL="914400" lvl="1" indent="-34290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en" sz="2000" dirty="0" smtClean="0"/>
              <a:t>manage user</a:t>
            </a:r>
            <a:r>
              <a:rPr lang="en-US" sz="2000" dirty="0" smtClean="0"/>
              <a:t> allocation</a:t>
            </a:r>
            <a:r>
              <a:rPr lang="en" sz="2000" dirty="0" smtClean="0"/>
              <a:t> </a:t>
            </a:r>
            <a:r>
              <a:rPr lang="en-US" sz="2000" dirty="0" smtClean="0"/>
              <a:t>of</a:t>
            </a:r>
            <a:r>
              <a:rPr lang="en" sz="2000" dirty="0" smtClean="0"/>
              <a:t> </a:t>
            </a:r>
            <a:r>
              <a:rPr lang="en-US" sz="2000" dirty="0" smtClean="0"/>
              <a:t>“owned” resources and </a:t>
            </a:r>
            <a:r>
              <a:rPr lang="en" sz="2000" dirty="0" smtClean="0"/>
              <a:t>supercomputing facilities</a:t>
            </a:r>
            <a:r>
              <a:rPr lang="en-US" sz="2000" dirty="0" smtClean="0"/>
              <a:t>,</a:t>
            </a:r>
            <a:r>
              <a:rPr lang="en" sz="2000" dirty="0" smtClean="0"/>
              <a:t> </a:t>
            </a:r>
            <a:r>
              <a:rPr lang="en-US" sz="2000" dirty="0" smtClean="0"/>
              <a:t>and credits to commercial clouds</a:t>
            </a:r>
          </a:p>
          <a:p>
            <a:pPr marL="914400" lvl="1" indent="-342900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en-US" sz="2100" dirty="0" smtClean="0"/>
              <a:t>provide cost </a:t>
            </a:r>
            <a:r>
              <a:rPr lang="en-US" sz="2100" dirty="0"/>
              <a:t>effective and efficient </a:t>
            </a:r>
            <a:r>
              <a:rPr lang="en-US" sz="2100" b="1" dirty="0"/>
              <a:t>“elastic” resource deployment</a:t>
            </a:r>
            <a:r>
              <a:rPr lang="en-US" sz="2100" dirty="0"/>
              <a:t>, </a:t>
            </a:r>
            <a:r>
              <a:rPr lang="en-US" sz="2100" dirty="0" smtClean="0"/>
              <a:t>by utilizing </a:t>
            </a:r>
            <a:r>
              <a:rPr lang="en-US" sz="2100" dirty="0"/>
              <a:t>sophisticated </a:t>
            </a:r>
            <a:r>
              <a:rPr lang="en-US" sz="2100" b="1" dirty="0"/>
              <a:t>decision engine </a:t>
            </a:r>
            <a:r>
              <a:rPr lang="en-US" sz="2100" dirty="0"/>
              <a:t>and middleware for </a:t>
            </a:r>
            <a:r>
              <a:rPr lang="en-US" sz="2100" b="1" dirty="0"/>
              <a:t>automation</a:t>
            </a:r>
            <a:r>
              <a:rPr lang="en-US" sz="2100" dirty="0"/>
              <a:t>. </a:t>
            </a:r>
            <a:endParaRPr lang="en-US" sz="2100" dirty="0" smtClean="0"/>
          </a:p>
          <a:p>
            <a:pPr marL="514350">
              <a:lnSpc>
                <a:spcPct val="115000"/>
              </a:lnSpc>
              <a:spcBef>
                <a:spcPts val="500"/>
              </a:spcBef>
              <a:buSzPct val="100000"/>
              <a:buFont typeface="Wingdings" charset="2"/>
              <a:buChar char="Ø"/>
            </a:pPr>
            <a:r>
              <a:rPr lang="en-US" sz="3200" dirty="0" smtClean="0"/>
              <a:t> </a:t>
            </a:r>
            <a:r>
              <a:rPr lang="en-US" dirty="0" smtClean="0"/>
              <a:t>Enabling high-frequency and goal oriented provisioning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9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pilot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Pilot project to demonstrate feasibility, explore potential </a:t>
            </a:r>
          </a:p>
          <a:p>
            <a:pPr lvl="1"/>
            <a:r>
              <a:rPr lang="en-US" dirty="0" smtClean="0"/>
              <a:t>Establish partnerships with industry and academic institutions </a:t>
            </a:r>
          </a:p>
          <a:p>
            <a:r>
              <a:rPr lang="en-US" dirty="0" smtClean="0"/>
              <a:t>Develop architecture and components</a:t>
            </a:r>
          </a:p>
          <a:p>
            <a:r>
              <a:rPr lang="en-US" dirty="0" smtClean="0"/>
              <a:t>Mature enough policies, cost model, monitoring and decision engine to</a:t>
            </a:r>
          </a:p>
          <a:p>
            <a:pPr lvl="1"/>
            <a:r>
              <a:rPr lang="en-US" dirty="0" smtClean="0"/>
              <a:t>Demonstrate scaling and sustainability with commercial clouds</a:t>
            </a:r>
          </a:p>
          <a:p>
            <a:pPr lvl="1"/>
            <a:r>
              <a:rPr lang="en-US" dirty="0"/>
              <a:t>Initiate work with HPC facilities to </a:t>
            </a:r>
            <a:r>
              <a:rPr lang="en-US" dirty="0" smtClean="0"/>
              <a:t>understand </a:t>
            </a:r>
            <a:r>
              <a:rPr lang="en-US" dirty="0"/>
              <a:t>constraints and requirements </a:t>
            </a:r>
            <a:r>
              <a:rPr lang="en-US" dirty="0" smtClean="0"/>
              <a:t>for further developing policies </a:t>
            </a:r>
            <a:r>
              <a:rPr lang="en-US" dirty="0"/>
              <a:t>and tools </a:t>
            </a:r>
            <a:r>
              <a:rPr lang="en-US" dirty="0" smtClean="0"/>
              <a:t>necessary to enable access</a:t>
            </a:r>
          </a:p>
          <a:p>
            <a:pPr lvl="2"/>
            <a:r>
              <a:rPr lang="en-US" dirty="0" smtClean="0">
                <a:solidFill>
                  <a:srgbClr val="004C97"/>
                </a:solidFill>
              </a:rPr>
              <a:t>Identify use cases that are feasible within the constraints of allocation, security and access policy of HPC facilities.</a:t>
            </a:r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pilot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096" y="952702"/>
            <a:ext cx="8305799" cy="5228907"/>
          </a:xfrm>
        </p:spPr>
        <p:txBody>
          <a:bodyPr>
            <a:normAutofit/>
          </a:bodyPr>
          <a:lstStyle/>
          <a:p>
            <a:r>
              <a:rPr lang="en-US" dirty="0" smtClean="0"/>
              <a:t>Utilize Open Science Grid (OSG) stack for provisioning</a:t>
            </a:r>
          </a:p>
          <a:p>
            <a:r>
              <a:rPr lang="en-US" dirty="0" smtClean="0"/>
              <a:t>Fermilab developed and co-developed tools for workflow management, data management (and their integration), monitoring</a:t>
            </a:r>
          </a:p>
          <a:p>
            <a:r>
              <a:rPr lang="en-US" dirty="0" smtClean="0"/>
              <a:t>Partnerships:</a:t>
            </a:r>
          </a:p>
          <a:p>
            <a:pPr lvl="1"/>
            <a:r>
              <a:rPr lang="en-US" dirty="0" err="1" smtClean="0"/>
              <a:t>ESnet</a:t>
            </a:r>
            <a:endParaRPr lang="en-US" dirty="0" smtClean="0"/>
          </a:p>
          <a:p>
            <a:pPr lvl="1"/>
            <a:r>
              <a:rPr lang="en-US" dirty="0" smtClean="0"/>
              <a:t>BNL (ATLAS, Facility)</a:t>
            </a:r>
          </a:p>
          <a:p>
            <a:pPr lvl="1"/>
            <a:r>
              <a:rPr lang="en-US" dirty="0" smtClean="0"/>
              <a:t>ANL/CCE (edge services)</a:t>
            </a:r>
          </a:p>
          <a:p>
            <a:pPr lvl="1"/>
            <a:r>
              <a:rPr lang="en-US" dirty="0" smtClean="0"/>
              <a:t>OSG (provisioning)</a:t>
            </a:r>
          </a:p>
          <a:p>
            <a:pPr lvl="1"/>
            <a:r>
              <a:rPr lang="en-US" dirty="0" smtClean="0"/>
              <a:t>FNAL (CMS, muons,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neutrinos,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Facility)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1028" name="Picture 4" descr="iFE_DRA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24" y="2642930"/>
            <a:ext cx="5018776" cy="282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08024" y="1158733"/>
            <a:ext cx="8369105" cy="4414164"/>
            <a:chOff x="321276" y="1158733"/>
            <a:chExt cx="8369105" cy="4414164"/>
          </a:xfrm>
        </p:grpSpPr>
        <p:sp>
          <p:nvSpPr>
            <p:cNvPr id="9" name="Shape 939"/>
            <p:cNvSpPr/>
            <p:nvPr/>
          </p:nvSpPr>
          <p:spPr>
            <a:xfrm>
              <a:off x="321276" y="1158733"/>
              <a:ext cx="1732091" cy="107197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Workflow</a:t>
              </a:r>
              <a:b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</a:b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(resource provisioning trigger)</a:t>
              </a:r>
            </a:p>
          </p:txBody>
        </p:sp>
        <p:sp>
          <p:nvSpPr>
            <p:cNvPr id="10" name="Shape 940"/>
            <p:cNvSpPr/>
            <p:nvPr/>
          </p:nvSpPr>
          <p:spPr>
            <a:xfrm>
              <a:off x="5206669" y="1273465"/>
              <a:ext cx="932428" cy="85824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chemeClr val="accent6"/>
                  </a:solidFill>
                  <a:latin typeface="+mn-lt"/>
                  <a:ea typeface="Roboto"/>
                  <a:cs typeface="Roboto"/>
                  <a:sym typeface="Roboto"/>
                </a:rPr>
                <a:t>Facility Interface</a:t>
              </a:r>
            </a:p>
          </p:txBody>
        </p:sp>
        <p:sp>
          <p:nvSpPr>
            <p:cNvPr id="11" name="Shape 941"/>
            <p:cNvSpPr/>
            <p:nvPr/>
          </p:nvSpPr>
          <p:spPr>
            <a:xfrm>
              <a:off x="6844903" y="1273460"/>
              <a:ext cx="1649285" cy="85824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chemeClr val="accent6"/>
                  </a:solidFill>
                  <a:latin typeface="+mn-lt"/>
                  <a:ea typeface="Roboto"/>
                  <a:cs typeface="Roboto"/>
                  <a:sym typeface="Roboto"/>
                </a:rPr>
                <a:t>Authentication and Authorization</a:t>
              </a:r>
            </a:p>
          </p:txBody>
        </p:sp>
        <p:sp>
          <p:nvSpPr>
            <p:cNvPr id="12" name="Shape 942"/>
            <p:cNvSpPr/>
            <p:nvPr/>
          </p:nvSpPr>
          <p:spPr>
            <a:xfrm>
              <a:off x="5001877" y="2413660"/>
              <a:ext cx="1342011" cy="85824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chemeClr val="accent3"/>
                  </a:solidFill>
                  <a:latin typeface="+mn-lt"/>
                  <a:ea typeface="Roboto"/>
                  <a:cs typeface="Roboto"/>
                  <a:sym typeface="Roboto"/>
                </a:rPr>
                <a:t>Decision Engine</a:t>
              </a:r>
            </a:p>
          </p:txBody>
        </p:sp>
        <p:sp>
          <p:nvSpPr>
            <p:cNvPr id="13" name="Shape 943"/>
            <p:cNvSpPr/>
            <p:nvPr/>
          </p:nvSpPr>
          <p:spPr>
            <a:xfrm>
              <a:off x="6919435" y="2413660"/>
              <a:ext cx="1500439" cy="85824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Facility Pool</a:t>
              </a:r>
            </a:p>
          </p:txBody>
        </p:sp>
        <p:sp>
          <p:nvSpPr>
            <p:cNvPr id="14" name="Shape 944"/>
            <p:cNvSpPr/>
            <p:nvPr/>
          </p:nvSpPr>
          <p:spPr>
            <a:xfrm>
              <a:off x="5132416" y="3532697"/>
              <a:ext cx="1211471" cy="44353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 err="1">
                  <a:solidFill>
                    <a:schemeClr val="accent6"/>
                  </a:solidFill>
                  <a:latin typeface="+mn-lt"/>
                  <a:ea typeface="Roboto"/>
                  <a:cs typeface="Roboto"/>
                  <a:sym typeface="Roboto"/>
                </a:rPr>
                <a:t>Provisioner</a:t>
              </a:r>
              <a:endParaRPr lang="en" sz="1400" b="1" dirty="0">
                <a:solidFill>
                  <a:schemeClr val="accent6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Shape 945"/>
            <p:cNvSpPr/>
            <p:nvPr/>
          </p:nvSpPr>
          <p:spPr>
            <a:xfrm>
              <a:off x="6743750" y="4142070"/>
              <a:ext cx="1435082" cy="1072044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1400" b="1">
                  <a:latin typeface="Roboto"/>
                  <a:ea typeface="Roboto"/>
                  <a:cs typeface="Roboto"/>
                  <a:sym typeface="Roboto"/>
                </a:rPr>
                <a:t>Cloud Resources</a:t>
              </a:r>
            </a:p>
          </p:txBody>
        </p:sp>
        <p:sp>
          <p:nvSpPr>
            <p:cNvPr id="16" name="Shape 947"/>
            <p:cNvSpPr/>
            <p:nvPr/>
          </p:nvSpPr>
          <p:spPr>
            <a:xfrm>
              <a:off x="2507790" y="4295191"/>
              <a:ext cx="1092660" cy="64565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lang="en" sz="14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Shape 948"/>
            <p:cNvSpPr/>
            <p:nvPr/>
          </p:nvSpPr>
          <p:spPr>
            <a:xfrm>
              <a:off x="2558528" y="4345892"/>
              <a:ext cx="1118121" cy="64574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lang="en" sz="14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Shape 949"/>
            <p:cNvSpPr/>
            <p:nvPr/>
          </p:nvSpPr>
          <p:spPr>
            <a:xfrm>
              <a:off x="2604251" y="4401923"/>
              <a:ext cx="1132302" cy="64574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Local</a:t>
              </a:r>
              <a:b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</a:b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Resources</a:t>
              </a:r>
            </a:p>
          </p:txBody>
        </p:sp>
        <p:sp>
          <p:nvSpPr>
            <p:cNvPr id="19" name="Shape 951"/>
            <p:cNvSpPr/>
            <p:nvPr/>
          </p:nvSpPr>
          <p:spPr>
            <a:xfrm>
              <a:off x="3943743" y="4260015"/>
              <a:ext cx="1027209" cy="64574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lang="en" sz="14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" name="Shape 952"/>
            <p:cNvSpPr/>
            <p:nvPr/>
          </p:nvSpPr>
          <p:spPr>
            <a:xfrm>
              <a:off x="3990273" y="4322951"/>
              <a:ext cx="1027209" cy="64574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lang="en" sz="14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" name="Shape 953"/>
            <p:cNvSpPr/>
            <p:nvPr/>
          </p:nvSpPr>
          <p:spPr>
            <a:xfrm>
              <a:off x="4023845" y="4365726"/>
              <a:ext cx="1114688" cy="64574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HPC</a:t>
              </a:r>
              <a:b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</a:b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Resources</a:t>
              </a:r>
            </a:p>
          </p:txBody>
        </p:sp>
        <p:sp>
          <p:nvSpPr>
            <p:cNvPr id="22" name="Shape 955"/>
            <p:cNvSpPr/>
            <p:nvPr/>
          </p:nvSpPr>
          <p:spPr>
            <a:xfrm>
              <a:off x="5334151" y="4256695"/>
              <a:ext cx="1027210" cy="71575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lang="en" sz="14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" name="Shape 956"/>
            <p:cNvSpPr/>
            <p:nvPr/>
          </p:nvSpPr>
          <p:spPr>
            <a:xfrm>
              <a:off x="5387879" y="4307479"/>
              <a:ext cx="1027210" cy="71575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lang="en" sz="14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Shape 957"/>
            <p:cNvSpPr/>
            <p:nvPr/>
          </p:nvSpPr>
          <p:spPr>
            <a:xfrm>
              <a:off x="5435256" y="4358265"/>
              <a:ext cx="1091879" cy="71575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Grid Resources</a:t>
              </a:r>
            </a:p>
          </p:txBody>
        </p:sp>
        <p:sp>
          <p:nvSpPr>
            <p:cNvPr id="25" name="Shape 958"/>
            <p:cNvSpPr/>
            <p:nvPr/>
          </p:nvSpPr>
          <p:spPr>
            <a:xfrm>
              <a:off x="6835746" y="4142070"/>
              <a:ext cx="1435083" cy="1072044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>
                  <a:latin typeface="Roboto"/>
                  <a:ea typeface="Roboto"/>
                  <a:cs typeface="Roboto"/>
                  <a:sym typeface="Roboto"/>
                </a:rPr>
                <a:t>Cloud Resources</a:t>
              </a:r>
            </a:p>
          </p:txBody>
        </p:sp>
        <p:sp>
          <p:nvSpPr>
            <p:cNvPr id="26" name="Shape 959"/>
            <p:cNvSpPr/>
            <p:nvPr/>
          </p:nvSpPr>
          <p:spPr>
            <a:xfrm>
              <a:off x="6836514" y="4200250"/>
              <a:ext cx="1853867" cy="1072045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latin typeface="+mn-lt"/>
                  <a:ea typeface="Roboto"/>
                  <a:cs typeface="Roboto"/>
                  <a:sym typeface="Roboto"/>
                </a:rPr>
                <a:t>Cloud Resources</a:t>
              </a:r>
            </a:p>
          </p:txBody>
        </p:sp>
        <p:cxnSp>
          <p:nvCxnSpPr>
            <p:cNvPr id="27" name="Shape 960"/>
            <p:cNvCxnSpPr/>
            <p:nvPr/>
          </p:nvCxnSpPr>
          <p:spPr>
            <a:xfrm>
              <a:off x="2053367" y="1694723"/>
              <a:ext cx="3153145" cy="782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8" name="Shape 961"/>
            <p:cNvCxnSpPr/>
            <p:nvPr/>
          </p:nvCxnSpPr>
          <p:spPr>
            <a:xfrm>
              <a:off x="6139096" y="1702586"/>
              <a:ext cx="705908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9" name="Shape 962"/>
            <p:cNvCxnSpPr/>
            <p:nvPr/>
          </p:nvCxnSpPr>
          <p:spPr>
            <a:xfrm rot="10800000">
              <a:off x="5672883" y="2131560"/>
              <a:ext cx="0" cy="282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0" name="Shape 963"/>
            <p:cNvCxnSpPr/>
            <p:nvPr/>
          </p:nvCxnSpPr>
          <p:spPr>
            <a:xfrm>
              <a:off x="6343888" y="2842781"/>
              <a:ext cx="575539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1" name="Shape 964"/>
            <p:cNvCxnSpPr/>
            <p:nvPr/>
          </p:nvCxnSpPr>
          <p:spPr>
            <a:xfrm>
              <a:off x="5672883" y="3271741"/>
              <a:ext cx="0" cy="26109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2" name="Shape 965"/>
            <p:cNvCxnSpPr>
              <a:endCxn id="25" idx="0"/>
            </p:cNvCxnSpPr>
            <p:nvPr/>
          </p:nvCxnSpPr>
          <p:spPr>
            <a:xfrm rot="10800000" flipV="1">
              <a:off x="3054121" y="3754465"/>
              <a:ext cx="2078297" cy="540726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3" name="Shape 966"/>
            <p:cNvCxnSpPr>
              <a:endCxn id="29" idx="0"/>
            </p:cNvCxnSpPr>
            <p:nvPr/>
          </p:nvCxnSpPr>
          <p:spPr>
            <a:xfrm rot="10800000" flipV="1">
              <a:off x="4457349" y="3858901"/>
              <a:ext cx="674993" cy="401113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4" name="Shape 967"/>
            <p:cNvCxnSpPr>
              <a:stCxn id="22" idx="3"/>
            </p:cNvCxnSpPr>
            <p:nvPr/>
          </p:nvCxnSpPr>
          <p:spPr>
            <a:xfrm>
              <a:off x="6343887" y="3754465"/>
              <a:ext cx="1315495" cy="448889"/>
            </a:xfrm>
            <a:prstGeom prst="bentConnector3">
              <a:avLst>
                <a:gd name="adj1" fmla="val 99362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5" name="Shape 968"/>
            <p:cNvCxnSpPr/>
            <p:nvPr/>
          </p:nvCxnSpPr>
          <p:spPr>
            <a:xfrm rot="16200000">
              <a:off x="6936994" y="3800068"/>
              <a:ext cx="2465594" cy="499918"/>
            </a:xfrm>
            <a:prstGeom prst="bentConnector4">
              <a:avLst>
                <a:gd name="adj1" fmla="val -1241"/>
                <a:gd name="adj2" fmla="val 16011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6" name="Shape 969"/>
            <p:cNvCxnSpPr/>
            <p:nvPr/>
          </p:nvCxnSpPr>
          <p:spPr>
            <a:xfrm rot="16200000">
              <a:off x="5941726" y="2621193"/>
              <a:ext cx="2288509" cy="2667941"/>
            </a:xfrm>
            <a:prstGeom prst="bentConnector4">
              <a:avLst>
                <a:gd name="adj1" fmla="val -14361"/>
                <a:gd name="adj2" fmla="val 1135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7" name="Shape 970"/>
            <p:cNvCxnSpPr/>
            <p:nvPr/>
          </p:nvCxnSpPr>
          <p:spPr>
            <a:xfrm rot="16200000">
              <a:off x="5283637" y="1896383"/>
              <a:ext cx="2253504" cy="4019190"/>
            </a:xfrm>
            <a:prstGeom prst="bentConnector4">
              <a:avLst>
                <a:gd name="adj1" fmla="val -20486"/>
                <a:gd name="adj2" fmla="val 111669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8" name="Shape 971"/>
            <p:cNvCxnSpPr/>
            <p:nvPr/>
          </p:nvCxnSpPr>
          <p:spPr>
            <a:xfrm rot="16200000">
              <a:off x="4636743" y="1265487"/>
              <a:ext cx="2288509" cy="5278054"/>
            </a:xfrm>
            <a:prstGeom prst="bentConnector4">
              <a:avLst>
                <a:gd name="adj1" fmla="val -23460"/>
                <a:gd name="adj2" fmla="val 110741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39" name="Shape 972"/>
            <p:cNvSpPr/>
            <p:nvPr/>
          </p:nvSpPr>
          <p:spPr>
            <a:xfrm>
              <a:off x="3171652" y="2546012"/>
              <a:ext cx="1177083" cy="56955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chemeClr val="accent4"/>
                  </a:solidFill>
                  <a:latin typeface="+mj-lt"/>
                  <a:ea typeface="Roboto"/>
                  <a:cs typeface="Roboto"/>
                  <a:sym typeface="Roboto"/>
                </a:rPr>
                <a:t>Monitoring</a:t>
              </a:r>
            </a:p>
          </p:txBody>
        </p:sp>
        <p:cxnSp>
          <p:nvCxnSpPr>
            <p:cNvPr id="40" name="Shape 973"/>
            <p:cNvCxnSpPr/>
            <p:nvPr/>
          </p:nvCxnSpPr>
          <p:spPr>
            <a:xfrm>
              <a:off x="4348735" y="2830789"/>
              <a:ext cx="653213" cy="11943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1" name="Shape 974"/>
            <p:cNvCxnSpPr/>
            <p:nvPr/>
          </p:nvCxnSpPr>
          <p:spPr>
            <a:xfrm rot="10800000" flipH="1">
              <a:off x="6330285" y="2078314"/>
              <a:ext cx="553640" cy="455478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" name="Shape 975"/>
            <p:cNvSpPr txBox="1"/>
            <p:nvPr/>
          </p:nvSpPr>
          <p:spPr>
            <a:xfrm>
              <a:off x="2839909" y="1775397"/>
              <a:ext cx="1732091" cy="85824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chemeClr val="accent4"/>
                  </a:solidFill>
                  <a:latin typeface="+mn-lt"/>
                  <a:ea typeface="Roboto"/>
                  <a:cs typeface="Roboto"/>
                  <a:sym typeface="Roboto"/>
                </a:rPr>
                <a:t>Monitoring takes input from all components</a:t>
              </a:r>
            </a:p>
          </p:txBody>
        </p:sp>
        <p:cxnSp>
          <p:nvCxnSpPr>
            <p:cNvPr id="43" name="Shape 976"/>
            <p:cNvCxnSpPr/>
            <p:nvPr/>
          </p:nvCxnSpPr>
          <p:spPr>
            <a:xfrm>
              <a:off x="2281859" y="1197672"/>
              <a:ext cx="0" cy="4375225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44" name="Shape 977"/>
            <p:cNvCxnSpPr/>
            <p:nvPr/>
          </p:nvCxnSpPr>
          <p:spPr>
            <a:xfrm>
              <a:off x="5914172" y="3990716"/>
              <a:ext cx="0" cy="26109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071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for the CS types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7" name="Content Placeholder 6" descr="HEP_Cloud_View_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12"/>
          <a:stretch/>
        </p:blipFill>
        <p:spPr>
          <a:xfrm>
            <a:off x="1628752" y="987496"/>
            <a:ext cx="5897586" cy="52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Decision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Frequency “trading” of resources</a:t>
            </a:r>
          </a:p>
          <a:p>
            <a:r>
              <a:rPr lang="en-US" dirty="0" smtClean="0"/>
              <a:t>Assign “value” to resources </a:t>
            </a:r>
          </a:p>
          <a:p>
            <a:pPr lvl="1"/>
            <a:r>
              <a:rPr lang="en-US" dirty="0" smtClean="0"/>
              <a:t>Owned, allocated, commercial credits</a:t>
            </a:r>
          </a:p>
          <a:p>
            <a:pPr lvl="1"/>
            <a:r>
              <a:rPr lang="en-US" dirty="0" smtClean="0"/>
              <a:t>Data movement/storage, speed/availability </a:t>
            </a:r>
          </a:p>
          <a:p>
            <a:pPr lvl="1"/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ware of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policies, workflow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requirements, </a:t>
            </a:r>
            <a:r>
              <a:rPr lang="mr-IN" dirty="0" smtClean="0"/>
              <a:t>…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Enables automated</a:t>
            </a:r>
          </a:p>
          <a:p>
            <a:pPr marL="0" indent="0">
              <a:buNone/>
            </a:pPr>
            <a:r>
              <a:rPr lang="en-US" dirty="0" smtClean="0"/>
              <a:t>    goal oriented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acquisition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81" y="2984662"/>
            <a:ext cx="5981906" cy="29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HEP: success through decades of data-driven science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583EB-5C58-C640-BA26-FF03CE7F396C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F4E98-C795-3448-9E3B-B08F3138198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7" name="Shape 1461" descr="UYdcf.jpg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557" y="1298713"/>
            <a:ext cx="4218816" cy="4253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399" y="1020416"/>
            <a:ext cx="4764158" cy="5274365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mes" charset="0"/>
              <a:buNone/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The Standard Model of Particle Physics</a:t>
            </a: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endParaRPr lang="en-US" b="1" dirty="0" smtClean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r>
              <a:rPr lang="en-US" b="1" dirty="0" smtClean="0">
                <a:latin typeface="Arial" charset="0"/>
                <a:cs typeface="Arial" charset="0"/>
              </a:rPr>
              <a:t>A great scientific achievement</a:t>
            </a: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endParaRPr lang="en-US" b="1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 typeface="Wingdings" charset="2"/>
              <a:buChar char="Ø"/>
            </a:pPr>
            <a:r>
              <a:rPr lang="en-US" b="1" dirty="0" smtClean="0">
                <a:latin typeface="Arial" charset="0"/>
                <a:cs typeface="Arial" charset="0"/>
              </a:rPr>
              <a:t>Every particle physics experiment ever done fits with this model</a:t>
            </a: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endParaRPr lang="en-US" b="1" dirty="0" smtClean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r>
              <a:rPr lang="en-US" b="1" dirty="0" smtClean="0">
                <a:latin typeface="Arial" charset="0"/>
                <a:cs typeface="Arial" charset="0"/>
              </a:rPr>
              <a:t>But it is incomplete…</a:t>
            </a: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endParaRPr lang="en-US" b="1" dirty="0">
              <a:latin typeface="Arial" charset="0"/>
              <a:cs typeface="Arial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 typeface="Times" charset="0"/>
              <a:buNone/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Why are there so many particles?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Font typeface="Times" charset="0"/>
              <a:buNone/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Why are their masses so different? Why is the universe mostly matter?</a:t>
            </a:r>
          </a:p>
          <a:p>
            <a:pPr marL="0" indent="0">
              <a:spcBef>
                <a:spcPct val="0"/>
              </a:spcBef>
              <a:buFont typeface="Times" charset="0"/>
              <a:buNone/>
            </a:pPr>
            <a:endParaRPr lang="en-US" b="1" dirty="0" smtClean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2"/>
              <a:buChar char="Ø"/>
            </a:pPr>
            <a:r>
              <a:rPr lang="en-US" b="1" dirty="0" smtClean="0">
                <a:latin typeface="Arial" charset="0"/>
                <a:cs typeface="Arial" charset="0"/>
              </a:rPr>
              <a:t>Is there a higher level theory providing natural explanation to these questions and unifying the different forces?</a:t>
            </a:r>
          </a:p>
          <a:p>
            <a:pPr marL="0" indent="0">
              <a:buFont typeface="Times" charset="0"/>
              <a:buNone/>
            </a:pPr>
            <a:endParaRPr lang="en-US" dirty="0"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pilot use cases: cloud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7" name="Shape 48"/>
          <p:cNvSpPr/>
          <p:nvPr/>
        </p:nvSpPr>
        <p:spPr>
          <a:xfrm>
            <a:off x="4516281" y="3702252"/>
            <a:ext cx="4096493" cy="1784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2200" b="1" dirty="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rPr>
              <a:t>mu2e</a:t>
            </a:r>
            <a:r>
              <a:rPr sz="2200" b="1" dirty="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rPr>
              <a:t> Processing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Simulating cosmic ray veto detector and beam particle backgrounds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3M integrated core-hours 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Demonstrates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rapid on-boarding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Received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Google Cloud Platform grant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Shape 50"/>
          <p:cNvSpPr/>
          <p:nvPr/>
        </p:nvSpPr>
        <p:spPr>
          <a:xfrm>
            <a:off x="249677" y="3459444"/>
            <a:ext cx="4163584" cy="2676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200" b="1" dirty="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rPr>
              <a:t>CMS Monte Carlo Simulation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Generation (and detector simulation, digitization, reconstruction) of simulated events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in time for Moriond17 conference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160000 </a:t>
            </a: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compute cores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 during Supercomputing 2016 conference (~48 h)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Demonstrates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scalability, capability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Received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Google Cloud Platform grant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Shape 48"/>
          <p:cNvSpPr/>
          <p:nvPr/>
        </p:nvSpPr>
        <p:spPr>
          <a:xfrm>
            <a:off x="249676" y="1075521"/>
            <a:ext cx="4008633" cy="20611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200" b="1" dirty="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rPr>
              <a:t>NoVA Processing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Processing the 2014/2015 dataset 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16 4-day “campaigns” over one year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Demonstrates stability, availability, cost-effectiveness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Received </a:t>
            </a:r>
            <a:r>
              <a:rPr lang="en-US" sz="1800" dirty="0" smtClean="0">
                <a:latin typeface="Gill Sans"/>
                <a:ea typeface="Gill Sans"/>
                <a:cs typeface="Gill Sans"/>
                <a:sym typeface="Gill Sans"/>
              </a:rPr>
              <a:t>Amazon Web Services (AWS) </a:t>
            </a: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academic grant</a:t>
            </a:r>
          </a:p>
        </p:txBody>
      </p:sp>
      <p:sp>
        <p:nvSpPr>
          <p:cNvPr id="11" name="Shape 50"/>
          <p:cNvSpPr/>
          <p:nvPr/>
        </p:nvSpPr>
        <p:spPr>
          <a:xfrm>
            <a:off x="4516281" y="1094768"/>
            <a:ext cx="4399119" cy="20611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200" b="1" dirty="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rPr>
              <a:t>CMS Monte Carlo Simulation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Generation (and detector simulation, digitization, reconstruction) of simulated events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in time for Moriond16 conference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56000 compute cores, steady-state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Demonstrates scalability</a:t>
            </a:r>
          </a:p>
          <a:p>
            <a:pPr defTabSz="245364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Received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AWS </a:t>
            </a:r>
            <a:r>
              <a:rPr sz="1800" dirty="0">
                <a:latin typeface="Gill Sans"/>
                <a:ea typeface="Gill Sans"/>
                <a:cs typeface="Gill Sans"/>
                <a:sym typeface="Gill Sans"/>
              </a:rPr>
              <a:t>academic 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grant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67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AWS CMS use case: simulation campaign for </a:t>
            </a:r>
            <a:r>
              <a:rPr lang="en-US" dirty="0" err="1" smtClean="0"/>
              <a:t>Moriond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7" name="Content Placeholder 6" descr="T1_and_HEPCloud_runningjobs-30days-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73" y="830956"/>
            <a:ext cx="6650566" cy="4987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198" y="5819373"/>
            <a:ext cx="785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60k slots for ~2weeks, </a:t>
            </a:r>
            <a:r>
              <a:rPr lang="en-US" b="1" dirty="0" smtClean="0"/>
              <a:t>25% of global CMS capacity, </a:t>
            </a:r>
            <a:r>
              <a:rPr lang="en-US" dirty="0" smtClean="0"/>
              <a:t>sustained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CMS use case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7" name="Shape 2002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" y="1646336"/>
            <a:ext cx="8672513" cy="3489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599" y="5406889"/>
            <a:ext cx="8822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205 M physics events generated, yielding 81.8 TB of </a:t>
            </a:r>
            <a:r>
              <a:rPr lang="en-US" dirty="0" smtClean="0"/>
              <a:t>data, in 48 </a:t>
            </a:r>
            <a:r>
              <a:rPr lang="en-US" dirty="0" err="1" smtClean="0"/>
              <a:t>hrs</a:t>
            </a:r>
            <a:r>
              <a:rPr lang="en-US" dirty="0" smtClean="0"/>
              <a:t>, during SC2016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7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Doubling the size of global CMS capacity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grpSp>
        <p:nvGrpSpPr>
          <p:cNvPr id="15" name="Shape 1992"/>
          <p:cNvGrpSpPr/>
          <p:nvPr/>
        </p:nvGrpSpPr>
        <p:grpSpPr>
          <a:xfrm>
            <a:off x="452437" y="944186"/>
            <a:ext cx="8462963" cy="5062621"/>
            <a:chOff x="470200" y="0"/>
            <a:chExt cx="8435100" cy="4569000"/>
          </a:xfrm>
        </p:grpSpPr>
        <p:pic>
          <p:nvPicPr>
            <p:cNvPr id="16" name="Shape 1993" descr="cms_dashboard_job_cores.png"/>
            <p:cNvPicPr preferRelativeResize="0"/>
            <p:nvPr/>
          </p:nvPicPr>
          <p:blipFill rotWithShape="1">
            <a:blip r:embed="rId2">
              <a:alphaModFix/>
            </a:blip>
            <a:srcRect b="15016"/>
            <a:stretch/>
          </p:blipFill>
          <p:spPr>
            <a:xfrm>
              <a:off x="470200" y="0"/>
              <a:ext cx="8435100" cy="456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1994"/>
            <p:cNvSpPr/>
            <p:nvPr/>
          </p:nvSpPr>
          <p:spPr>
            <a:xfrm flipH="1">
              <a:off x="5148757" y="623645"/>
              <a:ext cx="804300" cy="2814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2A9B"/>
                </a:gs>
                <a:gs pos="100000">
                  <a:srgbClr val="A1A8E7"/>
                </a:gs>
              </a:gsLst>
              <a:lin ang="16200038" scaled="0"/>
            </a:gradFill>
            <a:ln w="9525" cap="flat" cmpd="sng">
              <a:solidFill>
                <a:srgbClr val="002D8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0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1995"/>
            <p:cNvSpPr txBox="1"/>
            <p:nvPr/>
          </p:nvSpPr>
          <p:spPr>
            <a:xfrm>
              <a:off x="5953050" y="573575"/>
              <a:ext cx="28341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800">
                  <a:solidFill>
                    <a:srgbClr val="003087"/>
                  </a:solidFill>
                  <a:latin typeface="Roboto"/>
                  <a:ea typeface="Roboto"/>
                  <a:cs typeface="Roboto"/>
                  <a:sym typeface="Roboto"/>
                </a:rPr>
                <a:t>Cores from Google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Engine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8" name="Picture 7" descr="Screenshot 2016-05-04 16.04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49845"/>
            <a:ext cx="4311028" cy="2112465"/>
          </a:xfrm>
          <a:prstGeom prst="rect">
            <a:avLst/>
          </a:prstGeom>
        </p:spPr>
      </p:pic>
      <p:pic>
        <p:nvPicPr>
          <p:cNvPr id="2050" name="Picture 2" descr="https://lh5.googleusercontent.com/IOeHdne12OReGUToe-3F_1UlLl0D-0yzgNcmNzy6QzTgIRTqeQGBAUrCOi37yhBx0m3U5CHVsdTFgMVtQiGkdGhn1WbQzcuQs-O2VAGOJrnmzPGqKU-b_qMJ9NLKSU93pVpqfyx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68" y="998193"/>
            <a:ext cx="4501132" cy="43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01522"/>
            <a:ext cx="5198102" cy="2647756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rototype </a:t>
            </a:r>
            <a:r>
              <a:rPr lang="en-US" dirty="0"/>
              <a:t>focus </a:t>
            </a:r>
            <a:r>
              <a:rPr lang="en-US" dirty="0" smtClean="0"/>
              <a:t>on Cost Model logic </a:t>
            </a:r>
            <a:r>
              <a:rPr lang="en-US" dirty="0"/>
              <a:t>for </a:t>
            </a:r>
            <a:r>
              <a:rPr lang="en-US" dirty="0" smtClean="0"/>
              <a:t>commercial cloud access</a:t>
            </a:r>
          </a:p>
          <a:p>
            <a:r>
              <a:rPr lang="en-US" dirty="0" smtClean="0"/>
              <a:t>Current focus: complete architecture, incorporate HPC and corresponding policy modules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84036" y="5533920"/>
            <a:ext cx="4002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Proto-prototype Decision Engine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Engine Architecture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25615" r="5910" b="8703"/>
          <a:stretch/>
        </p:blipFill>
        <p:spPr>
          <a:xfrm>
            <a:off x="228600" y="1725279"/>
            <a:ext cx="8672513" cy="3623342"/>
          </a:xfrm>
        </p:spPr>
      </p:pic>
    </p:spTree>
    <p:extLst>
      <p:ext uri="{BB962C8B-B14F-4D97-AF65-F5344CB8AC3E}">
        <p14:creationId xmlns:p14="http://schemas.microsoft.com/office/powerpoint/2010/main" val="596268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pilot project on HPC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038"/>
            <a:ext cx="8672513" cy="515897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Early steps</a:t>
            </a:r>
            <a:r>
              <a:rPr lang="en-US" dirty="0"/>
              <a:t>: adapt HTC workflows to HPC facilities</a:t>
            </a:r>
          </a:p>
          <a:p>
            <a:pPr lvl="1"/>
            <a:r>
              <a:rPr lang="en-US" sz="2400" dirty="0" smtClean="0"/>
              <a:t>Neutrino experiment production </a:t>
            </a:r>
            <a:r>
              <a:rPr lang="en-US" sz="2400" dirty="0"/>
              <a:t>on Cori @ NERSC</a:t>
            </a:r>
          </a:p>
          <a:p>
            <a:pPr lvl="1"/>
            <a:r>
              <a:rPr lang="en-US" sz="2400" dirty="0" smtClean="0"/>
              <a:t>Physics Generators </a:t>
            </a:r>
            <a:r>
              <a:rPr lang="en-US" sz="2400" dirty="0"/>
              <a:t>on Mira @ ALCF: multi-parameter tuning of event generators using collider data</a:t>
            </a:r>
          </a:p>
          <a:p>
            <a:pPr lvl="1"/>
            <a:r>
              <a:rPr lang="en-US" sz="2400" b="1" dirty="0" smtClean="0"/>
              <a:t>CMS </a:t>
            </a:r>
            <a:r>
              <a:rPr lang="en-US" sz="2400" b="1" dirty="0"/>
              <a:t>production on Edison, Cori @ NERSC</a:t>
            </a:r>
            <a:r>
              <a:rPr lang="en-US" sz="2400" dirty="0"/>
              <a:t>: </a:t>
            </a:r>
            <a:r>
              <a:rPr lang="en-US" sz="2400" dirty="0" smtClean="0"/>
              <a:t>provisioned </a:t>
            </a:r>
            <a:r>
              <a:rPr lang="en-US" sz="2400" dirty="0"/>
              <a:t>resources and executed </a:t>
            </a:r>
            <a:r>
              <a:rPr lang="en-US" sz="2400" dirty="0" smtClean="0"/>
              <a:t>various Generator-Detector Simulation-Reconstruction workflows</a:t>
            </a:r>
          </a:p>
          <a:p>
            <a:r>
              <a:rPr lang="en-US" sz="2600" dirty="0" smtClean="0"/>
              <a:t>Current status: </a:t>
            </a:r>
          </a:p>
          <a:p>
            <a:pPr lvl="1"/>
            <a:r>
              <a:rPr lang="en-US" dirty="0" smtClean="0"/>
              <a:t>run corresponding workflows through the </a:t>
            </a:r>
            <a:r>
              <a:rPr lang="en-US" dirty="0" err="1" smtClean="0"/>
              <a:t>HEPCloud</a:t>
            </a:r>
            <a:r>
              <a:rPr lang="en-US" dirty="0" smtClean="0"/>
              <a:t> production team @ NERSC </a:t>
            </a:r>
          </a:p>
          <a:p>
            <a:pPr lvl="2"/>
            <a:r>
              <a:rPr lang="en-US" dirty="0" smtClean="0"/>
              <a:t>Identify and implement necessary additional security controls and processes </a:t>
            </a:r>
          </a:p>
          <a:p>
            <a:pPr lvl="1"/>
            <a:r>
              <a:rPr lang="en-US" dirty="0" smtClean="0"/>
              <a:t>Investigate “edge service” solutions, security policies and controls with ALCF</a:t>
            </a:r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2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production on NERSC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7" name="Content Placeholder 6" descr="Screenshot 2017-01-18 14.13.4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1"/>
          <a:stretch/>
        </p:blipFill>
        <p:spPr>
          <a:xfrm>
            <a:off x="854179" y="993913"/>
            <a:ext cx="7384085" cy="2532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275" y="4174435"/>
            <a:ext cx="7561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Use cases have been defined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Ramping up processing</a:t>
            </a:r>
          </a:p>
          <a:p>
            <a:pPr marL="800100" lvl="1" indent="-342900">
              <a:buSzPct val="125000"/>
              <a:buFont typeface="Helvetica" charset="0"/>
              <a:buChar char="⁃"/>
            </a:pPr>
            <a:r>
              <a:rPr lang="en-US" sz="2800" dirty="0" smtClean="0"/>
              <a:t>Identifying/resolving issues with data movement efficiencies, performance, </a:t>
            </a:r>
            <a:r>
              <a:rPr lang="mr-IN" sz="2800" dirty="0" smtClean="0"/>
              <a:t>…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188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and HPC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1175"/>
            <a:ext cx="8672513" cy="54720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An </a:t>
            </a:r>
            <a:r>
              <a:rPr lang="en-US" dirty="0" err="1" smtClean="0"/>
              <a:t>intresting</a:t>
            </a:r>
            <a:r>
              <a:rPr lang="en-US" dirty="0" smtClean="0"/>
              <a:t> possibility</a:t>
            </a:r>
            <a:r>
              <a:rPr lang="en-US" dirty="0"/>
              <a:t>, </a:t>
            </a:r>
            <a:r>
              <a:rPr lang="en-US" dirty="0" smtClean="0"/>
              <a:t>for the </a:t>
            </a:r>
            <a:r>
              <a:rPr lang="en-US" dirty="0" err="1"/>
              <a:t>exascale</a:t>
            </a:r>
            <a:r>
              <a:rPr lang="en-US" dirty="0"/>
              <a:t> era, is to consider </a:t>
            </a:r>
            <a:r>
              <a:rPr lang="en-US" dirty="0" err="1" smtClean="0"/>
              <a:t>HEPCloud</a:t>
            </a:r>
            <a:r>
              <a:rPr lang="en-US" dirty="0" smtClean="0"/>
              <a:t> as a common layer for ”offering” </a:t>
            </a:r>
            <a:r>
              <a:rPr lang="en-US" dirty="0" err="1" smtClean="0"/>
              <a:t>exascale</a:t>
            </a:r>
            <a:r>
              <a:rPr lang="en-US" dirty="0" smtClean="0"/>
              <a:t> facility services to data-driven science domains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and, in the other direction, </a:t>
            </a:r>
            <a:r>
              <a:rPr lang="en-US" dirty="0" smtClean="0"/>
              <a:t>though </a:t>
            </a:r>
            <a:r>
              <a:rPr lang="en-US" dirty="0" err="1" smtClean="0"/>
              <a:t>HEPCloud</a:t>
            </a:r>
            <a:r>
              <a:rPr lang="en-US" dirty="0" smtClean="0"/>
              <a:t> services </a:t>
            </a:r>
            <a:r>
              <a:rPr lang="en-US" dirty="0"/>
              <a:t>(e.g. </a:t>
            </a:r>
            <a:r>
              <a:rPr lang="en-US" dirty="0" smtClean="0"/>
              <a:t>storage/data management) integrate other resources (</a:t>
            </a:r>
            <a:r>
              <a:rPr lang="en-US" dirty="0" err="1" smtClean="0"/>
              <a:t>especiaally</a:t>
            </a:r>
            <a:r>
              <a:rPr lang="en-US" dirty="0" smtClean="0"/>
              <a:t> data centers) to the </a:t>
            </a:r>
            <a:r>
              <a:rPr lang="en-US" dirty="0" err="1" smtClean="0"/>
              <a:t>exascale</a:t>
            </a:r>
            <a:r>
              <a:rPr lang="en-US" dirty="0" smtClean="0"/>
              <a:t> facilities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The </a:t>
            </a:r>
            <a:r>
              <a:rPr lang="en-US" dirty="0" err="1" smtClean="0"/>
              <a:t>HEPCloud</a:t>
            </a:r>
            <a:r>
              <a:rPr lang="en-US" dirty="0" smtClean="0"/>
              <a:t> concepts are not HEP specific, other data driven sciences have similar needs (as we learned at the </a:t>
            </a:r>
            <a:r>
              <a:rPr lang="en-US" dirty="0" err="1" smtClean="0"/>
              <a:t>exascale</a:t>
            </a:r>
            <a:r>
              <a:rPr lang="en-US" dirty="0" smtClean="0"/>
              <a:t> crosscut review)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Common layer for accessing facility (authentication, policy, tools</a:t>
            </a:r>
            <a:r>
              <a:rPr lang="mr-IN" dirty="0" smtClean="0"/>
              <a:t>…</a:t>
            </a:r>
            <a:r>
              <a:rPr lang="en-US" dirty="0" smtClean="0"/>
              <a:t>); software deployment; workflow and data management integration;</a:t>
            </a:r>
            <a:r>
              <a:rPr lang="mr-IN" dirty="0" smtClean="0"/>
              <a:t>…</a:t>
            </a:r>
            <a:endParaRPr lang="en-US" dirty="0" smtClean="0"/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So, </a:t>
            </a:r>
            <a:r>
              <a:rPr lang="en-US" dirty="0" err="1" smtClean="0"/>
              <a:t>HEPCloud</a:t>
            </a:r>
            <a:r>
              <a:rPr lang="en-US" dirty="0" smtClean="0"/>
              <a:t> could evolve as a common layer across different science domains (</a:t>
            </a:r>
            <a:r>
              <a:rPr lang="en-US" dirty="0" err="1" smtClean="0"/>
              <a:t>DOECloud</a:t>
            </a:r>
            <a:r>
              <a:rPr lang="en-US" dirty="0" smtClean="0"/>
              <a:t>?) </a:t>
            </a:r>
            <a:r>
              <a:rPr lang="mr-IN" dirty="0" smtClean="0"/>
              <a:t>–</a:t>
            </a:r>
            <a:r>
              <a:rPr lang="en-US" dirty="0" smtClean="0"/>
              <a:t>and, possibly, serve as an attraction point for further developing cross-cut cloud strategy and infrastructure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649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Successful demonstration of concept with commercial cloud and NERSC use cases</a:t>
            </a:r>
          </a:p>
          <a:p>
            <a:pPr lvl="1"/>
            <a:r>
              <a:rPr lang="en-US" dirty="0" smtClean="0"/>
              <a:t>Plan to transition aspects of </a:t>
            </a:r>
            <a:r>
              <a:rPr lang="en-US" dirty="0" err="1" smtClean="0"/>
              <a:t>HEPCloud</a:t>
            </a:r>
            <a:r>
              <a:rPr lang="en-US" dirty="0" smtClean="0"/>
              <a:t> to </a:t>
            </a:r>
            <a:r>
              <a:rPr lang="en-US" dirty="0"/>
              <a:t>production end of 2018</a:t>
            </a:r>
          </a:p>
          <a:p>
            <a:r>
              <a:rPr lang="en-US" dirty="0" smtClean="0"/>
              <a:t>Continuing R&amp;D </a:t>
            </a:r>
            <a:r>
              <a:rPr lang="en-US" dirty="0"/>
              <a:t>for Decision </a:t>
            </a:r>
            <a:r>
              <a:rPr lang="en-US" dirty="0" smtClean="0"/>
              <a:t>engine, </a:t>
            </a:r>
            <a:r>
              <a:rPr lang="en-US" dirty="0"/>
              <a:t>policy development, </a:t>
            </a:r>
            <a:r>
              <a:rPr lang="en-US" dirty="0" smtClean="0"/>
              <a:t>integration</a:t>
            </a:r>
            <a:r>
              <a:rPr lang="en-US" dirty="0"/>
              <a:t> </a:t>
            </a:r>
            <a:r>
              <a:rPr lang="en-US" dirty="0" smtClean="0"/>
              <a:t>and development of software infrastructure</a:t>
            </a:r>
            <a:r>
              <a:rPr lang="mr-IN" dirty="0" smtClean="0"/>
              <a:t>…</a:t>
            </a:r>
            <a:endParaRPr lang="en-US" dirty="0"/>
          </a:p>
          <a:p>
            <a:pPr lvl="1"/>
            <a:r>
              <a:rPr lang="en-US" b="1" dirty="0"/>
              <a:t>Partnerships with other domain sciences and ASCR welcome!</a:t>
            </a:r>
          </a:p>
          <a:p>
            <a:r>
              <a:rPr lang="en-US" dirty="0" smtClean="0"/>
              <a:t>Next stage: focus on incorporating HPC resources</a:t>
            </a:r>
            <a:endParaRPr lang="en-US" dirty="0"/>
          </a:p>
          <a:p>
            <a:pPr lvl="1"/>
            <a:r>
              <a:rPr lang="en-US" dirty="0"/>
              <a:t>Build on work to provision cycles on Edison, Cori at NERSC</a:t>
            </a:r>
          </a:p>
          <a:p>
            <a:r>
              <a:rPr lang="en-US" dirty="0" smtClean="0"/>
              <a:t>Extend HPC use </a:t>
            </a:r>
            <a:r>
              <a:rPr lang="en-US" dirty="0"/>
              <a:t>cases to non-pleasingly parallel problems</a:t>
            </a:r>
          </a:p>
          <a:p>
            <a:pPr lvl="1"/>
            <a:r>
              <a:rPr lang="en-US" dirty="0"/>
              <a:t>Deep learning, …</a:t>
            </a:r>
          </a:p>
          <a:p>
            <a:r>
              <a:rPr lang="en-US" dirty="0" smtClean="0"/>
              <a:t>Complete interfaces with commercial </a:t>
            </a:r>
            <a:r>
              <a:rPr lang="en-US" dirty="0"/>
              <a:t>cloud providers</a:t>
            </a:r>
          </a:p>
          <a:p>
            <a:pPr lvl="1"/>
            <a:r>
              <a:rPr lang="en-US" dirty="0"/>
              <a:t>Done: Google Cloud Platform, Amazon Web Services; Next: Microsoft Azure, …</a:t>
            </a:r>
          </a:p>
          <a:p>
            <a:r>
              <a:rPr lang="en-US" dirty="0" smtClean="0"/>
              <a:t>Long term: Explore </a:t>
            </a:r>
            <a:r>
              <a:rPr lang="en-US" dirty="0"/>
              <a:t>possibility of </a:t>
            </a:r>
            <a:r>
              <a:rPr lang="en-US" b="1" dirty="0" smtClean="0"/>
              <a:t>partnerships</a:t>
            </a:r>
            <a:r>
              <a:rPr lang="en-US" dirty="0" smtClean="0"/>
              <a:t> </a:t>
            </a:r>
            <a:r>
              <a:rPr lang="en-US" dirty="0"/>
              <a:t>in integrating concept to </a:t>
            </a:r>
            <a:r>
              <a:rPr lang="en-US" dirty="0" err="1" smtClean="0"/>
              <a:t>exascale</a:t>
            </a:r>
            <a:r>
              <a:rPr lang="en-US" dirty="0" smtClean="0"/>
              <a:t> facilities </a:t>
            </a:r>
            <a:r>
              <a:rPr lang="en-US" dirty="0"/>
              <a:t>software </a:t>
            </a:r>
            <a:r>
              <a:rPr lang="en-US" dirty="0" smtClean="0"/>
              <a:t>infrastructure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4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Science Drivers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583EB-5C58-C640-BA26-FF03CE7F396C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F4E98-C795-3448-9E3B-B08F3138198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Utilize high-energy </a:t>
            </a:r>
            <a:r>
              <a:rPr lang="en-US" dirty="0"/>
              <a:t>particle beam collisions </a:t>
            </a:r>
            <a:r>
              <a:rPr lang="en-US" dirty="0" smtClean="0"/>
              <a:t>to discover</a:t>
            </a:r>
          </a:p>
          <a:p>
            <a:pPr marL="811530" lvl="1" indent="-34290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origin of mass, the nature of dark matter, extra </a:t>
            </a:r>
            <a:r>
              <a:rPr lang="en-US" dirty="0" smtClean="0"/>
              <a:t>dimensions.</a:t>
            </a:r>
            <a:endParaRPr lang="en-US" dirty="0"/>
          </a:p>
          <a:p>
            <a:r>
              <a:rPr lang="en-US" dirty="0" smtClean="0"/>
              <a:t>Employ high-flux </a:t>
            </a:r>
            <a:r>
              <a:rPr lang="en-US" dirty="0"/>
              <a:t>beams </a:t>
            </a:r>
            <a:r>
              <a:rPr lang="en-US" dirty="0" smtClean="0"/>
              <a:t>to explore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neutrino interactions</a:t>
            </a:r>
            <a:r>
              <a:rPr lang="en-US" dirty="0"/>
              <a:t>, to answer questions about the origins of the universe, matter-antimatter asymmetry, force unification.</a:t>
            </a:r>
          </a:p>
          <a:p>
            <a:pPr lvl="1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rare processes</a:t>
            </a:r>
            <a:r>
              <a:rPr lang="en-US" dirty="0"/>
              <a:t>, to open a doorway to realms to ultra-high energies, close to the unification </a:t>
            </a:r>
            <a:r>
              <a:rPr lang="en-US" dirty="0" smtClean="0"/>
              <a:t>scale</a:t>
            </a:r>
          </a:p>
          <a:p>
            <a:r>
              <a:rPr lang="en-US" dirty="0" smtClean="0"/>
              <a:t>Commission surveys utilizing massive instruments to </a:t>
            </a:r>
            <a:r>
              <a:rPr lang="en-US" dirty="0"/>
              <a:t>understand the nature of the contents of the </a:t>
            </a:r>
            <a:r>
              <a:rPr lang="en-US" dirty="0" smtClean="0"/>
              <a:t>universe</a:t>
            </a:r>
          </a:p>
          <a:p>
            <a:pPr lvl="1"/>
            <a:r>
              <a:rPr lang="en-US" dirty="0" smtClean="0"/>
              <a:t>ordinary </a:t>
            </a:r>
            <a:r>
              <a:rPr lang="en-US" dirty="0"/>
              <a:t>matter, dark mater and dark energy.</a:t>
            </a:r>
          </a:p>
        </p:txBody>
      </p:sp>
    </p:spTree>
    <p:extLst>
      <p:ext uri="{BB962C8B-B14F-4D97-AF65-F5344CB8AC3E}">
        <p14:creationId xmlns:p14="http://schemas.microsoft.com/office/powerpoint/2010/main" val="12519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charset="0"/>
              <a:ea typeface="ＭＳ Ｐゴシック" charset="-128"/>
            </a:endParaRPr>
          </a:p>
          <a:p>
            <a:pPr marL="0" indent="0">
              <a:buNone/>
            </a:pPr>
            <a:endParaRPr lang="en-US" altLang="en-US" dirty="0">
              <a:latin typeface="Helvetica" charset="0"/>
              <a:ea typeface="ＭＳ Ｐゴシック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charset="0"/>
              <a:ea typeface="ＭＳ Ｐゴシック" charset="-128"/>
            </a:endParaRPr>
          </a:p>
          <a:p>
            <a:pPr marL="0" indent="0">
              <a:buNone/>
            </a:pPr>
            <a:endParaRPr lang="en-US" altLang="en-US" dirty="0">
              <a:latin typeface="Helvetica" charset="0"/>
              <a:ea typeface="ＭＳ Ｐゴシック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charset="0"/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altLang="en-US" sz="4000" b="1" dirty="0" smtClean="0">
                <a:latin typeface="Helvetica" charset="0"/>
                <a:ea typeface="ＭＳ Ｐゴシック" charset="-128"/>
              </a:rPr>
              <a:t>Backups</a:t>
            </a:r>
            <a:endParaRPr lang="en-US" altLang="en-US" sz="4000" b="1" dirty="0">
              <a:latin typeface="Helvetica" charset="0"/>
              <a:ea typeface="ＭＳ Ｐゴシック" charset="-128"/>
            </a:endParaRPr>
          </a:p>
        </p:txBody>
      </p:sp>
      <p:sp>
        <p:nvSpPr>
          <p:cNvPr id="16386" name="Date Placeholder 2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A6D57695-41C3-2345-8642-6AAC4B8E18E5}" type="datetime1">
              <a:rPr lang="en-US" altLang="en-US" sz="900">
                <a:solidFill>
                  <a:srgbClr val="004C97"/>
                </a:solidFill>
                <a:latin typeface="Helvetica" charset="0"/>
              </a:rPr>
              <a:pPr/>
              <a:t>6/21/17</a:t>
            </a:fld>
            <a:endParaRPr lang="en-US" alt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F56FFEC4-1D56-9846-997A-D982000DAC83}" type="slidenum">
              <a:rPr lang="en-US" altLang="en-US" sz="900">
                <a:solidFill>
                  <a:srgbClr val="004C97"/>
                </a:solidFill>
                <a:latin typeface="Helvetica" charset="0"/>
              </a:rPr>
              <a:pPr/>
              <a:t>30</a:t>
            </a:fld>
            <a:endParaRPr lang="en-US" altLang="en-US" sz="900">
              <a:solidFill>
                <a:srgbClr val="004C97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HEPCloud</a:t>
            </a:r>
            <a:r>
              <a:rPr lang="en-US" dirty="0" smtClean="0"/>
              <a:t> and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Big Data on </a:t>
            </a:r>
            <a:r>
              <a:rPr lang="en-US" dirty="0" err="1" smtClean="0"/>
              <a:t>exascale</a:t>
            </a:r>
            <a:r>
              <a:rPr lang="en-US" dirty="0" smtClean="0"/>
              <a:t>: more diverse, larger data sets;  larger, distributed data set ensembles; many stages of analysis and several “passes” of data processing; need to get data in and out of the </a:t>
            </a:r>
            <a:r>
              <a:rPr lang="en-US" dirty="0" err="1" smtClean="0"/>
              <a:t>exascale</a:t>
            </a:r>
            <a:r>
              <a:rPr lang="en-US" dirty="0" smtClean="0"/>
              <a:t> facility </a:t>
            </a:r>
          </a:p>
          <a:p>
            <a:pPr lvl="1"/>
            <a:r>
              <a:rPr lang="en-US" dirty="0" smtClean="0"/>
              <a:t>Different from the current LCF “Big Data” paradigm (data flow networks for analysis of large, structured data sets generated by massive simulations)</a:t>
            </a:r>
          </a:p>
          <a:p>
            <a:pPr lvl="1"/>
            <a:r>
              <a:rPr lang="en-US" dirty="0" smtClean="0"/>
              <a:t>Assuming utilization of </a:t>
            </a:r>
            <a:r>
              <a:rPr lang="en-US" dirty="0" err="1" smtClean="0"/>
              <a:t>exascale</a:t>
            </a:r>
            <a:r>
              <a:rPr lang="en-US" dirty="0" smtClean="0"/>
              <a:t> for processing instrument (observational) data and simulated data for modeling response of </a:t>
            </a:r>
            <a:r>
              <a:rPr lang="en-US" dirty="0"/>
              <a:t>i</a:t>
            </a:r>
            <a:r>
              <a:rPr lang="en-US" dirty="0" smtClean="0"/>
              <a:t>nstruments</a:t>
            </a:r>
          </a:p>
          <a:p>
            <a:r>
              <a:rPr lang="en-US" dirty="0" smtClean="0"/>
              <a:t>Workflow and data management, tracking provenance, </a:t>
            </a:r>
            <a:r>
              <a:rPr lang="mr-IN" dirty="0" smtClean="0"/>
              <a:t>…</a:t>
            </a:r>
            <a:r>
              <a:rPr lang="en-US" dirty="0" smtClean="0"/>
              <a:t>; desirable to present </a:t>
            </a:r>
            <a:r>
              <a:rPr lang="en-US" dirty="0" err="1" smtClean="0"/>
              <a:t>exascale</a:t>
            </a:r>
            <a:r>
              <a:rPr lang="en-US" dirty="0" smtClean="0"/>
              <a:t> facilities to users using common interface, tools, access, means to effectively utilize allocations on different facilities based on load and status</a:t>
            </a:r>
          </a:p>
          <a:p>
            <a:pPr lvl="1"/>
            <a:r>
              <a:rPr lang="en-US" dirty="0" smtClean="0"/>
              <a:t>Functionality essential even if LCFs remain focused on running massive simulations, since these will have to be coupled to observational data outside the LCF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HEPCloud</a:t>
            </a:r>
            <a:r>
              <a:rPr lang="en-US" dirty="0" smtClean="0"/>
              <a:t> concept could provide this functionality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929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Research/Partnership Areas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Developing </a:t>
            </a:r>
            <a:r>
              <a:rPr lang="en-US" dirty="0" smtClean="0"/>
              <a:t>policies </a:t>
            </a:r>
            <a:r>
              <a:rPr lang="en-US" dirty="0"/>
              <a:t>and </a:t>
            </a:r>
            <a:r>
              <a:rPr lang="en-US" dirty="0" smtClean="0"/>
              <a:t>interfaces for LCF</a:t>
            </a:r>
          </a:p>
          <a:p>
            <a:r>
              <a:rPr lang="en-US" dirty="0" smtClean="0"/>
              <a:t>Data management</a:t>
            </a:r>
            <a:endParaRPr lang="en-US" dirty="0"/>
          </a:p>
          <a:p>
            <a:r>
              <a:rPr lang="en-US" dirty="0"/>
              <a:t>Debugging and Monitoring </a:t>
            </a:r>
          </a:p>
          <a:p>
            <a:r>
              <a:rPr lang="en-US" dirty="0" smtClean="0"/>
              <a:t>Workflow end-to-end execution automation, including resource management </a:t>
            </a:r>
          </a:p>
          <a:p>
            <a:r>
              <a:rPr lang="en-US" dirty="0" smtClean="0"/>
              <a:t>Workflow ensemble management</a:t>
            </a:r>
          </a:p>
          <a:p>
            <a:r>
              <a:rPr lang="en-US" dirty="0" smtClean="0"/>
              <a:t>Automated workflow lifecycle</a:t>
            </a:r>
          </a:p>
          <a:p>
            <a:r>
              <a:rPr lang="en-US" dirty="0" smtClean="0"/>
              <a:t>Failure Management</a:t>
            </a:r>
          </a:p>
          <a:p>
            <a:r>
              <a:rPr lang="en-US" dirty="0" smtClean="0"/>
              <a:t>Integrating Advanced Networking to Decision Engine and Monitoring</a:t>
            </a:r>
          </a:p>
          <a:p>
            <a:r>
              <a:rPr lang="en-US" dirty="0" smtClean="0"/>
              <a:t>Exploring in-situ analysis approaches, especially for filtering simulated data</a:t>
            </a:r>
          </a:p>
          <a:p>
            <a:pPr lvl="1"/>
            <a:r>
              <a:rPr lang="en-US" dirty="0" smtClean="0"/>
              <a:t>Becomes desirable if </a:t>
            </a:r>
            <a:r>
              <a:rPr lang="en-US" dirty="0" err="1" smtClean="0"/>
              <a:t>exascale</a:t>
            </a:r>
            <a:r>
              <a:rPr lang="en-US" dirty="0" smtClean="0"/>
              <a:t> machines used extensively for simulation campaigns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80186-1F7E-E643-99CF-F4C799138FA1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Panagiotis Spentzouris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52095-10A1-7742-BE03-3660C58CB0CE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8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NERSC and LCFs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FNAL security team (on behalf of </a:t>
            </a:r>
            <a:r>
              <a:rPr lang="en-US" dirty="0" err="1" smtClean="0"/>
              <a:t>HEPCloud</a:t>
            </a:r>
            <a:r>
              <a:rPr lang="en-US" dirty="0" smtClean="0"/>
              <a:t>) interacted with NERSC (through our liaison Lisa Gerhardt) and ALCF </a:t>
            </a:r>
            <a:r>
              <a:rPr lang="en-US" dirty="0"/>
              <a:t>security team </a:t>
            </a:r>
            <a:r>
              <a:rPr lang="en-US" dirty="0" smtClean="0"/>
              <a:t>(contact Piotr </a:t>
            </a:r>
            <a:r>
              <a:rPr lang="en-US" dirty="0" err="1" smtClean="0"/>
              <a:t>Zbiegiel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Analyzed access models for each facility and mapped to </a:t>
            </a:r>
            <a:r>
              <a:rPr lang="en-US" dirty="0" err="1" smtClean="0"/>
              <a:t>HEPCloud</a:t>
            </a:r>
            <a:r>
              <a:rPr lang="en-US" dirty="0" smtClean="0"/>
              <a:t> access model and controls</a:t>
            </a:r>
          </a:p>
          <a:p>
            <a:r>
              <a:rPr lang="en-US" dirty="0" smtClean="0"/>
              <a:t>Mapping was successful for production teams, after modifications of </a:t>
            </a:r>
            <a:r>
              <a:rPr lang="en-US" dirty="0" err="1" smtClean="0"/>
              <a:t>HEPCloud</a:t>
            </a:r>
            <a:r>
              <a:rPr lang="en-US" dirty="0" smtClean="0"/>
              <a:t> controls (sensitive country)</a:t>
            </a:r>
          </a:p>
          <a:p>
            <a:pPr lvl="1"/>
            <a:r>
              <a:rPr lang="en-US" dirty="0" smtClean="0"/>
              <a:t>We are operating at NERSC under the pilot project.  If we move to operations, we could further advance by better integration of security teams (monitoring information, advancing common controls,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Haven’t closed the loop with ALCF.  MFA requirement an additional change needed on our end for automated production workflow management </a:t>
            </a:r>
            <a:r>
              <a:rPr lang="en-US" dirty="0"/>
              <a:t>(not an issue/reason for not proceeding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7C767-DD11-FE43-A38A-E184DF5890CD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FF8A-3D6A-EC47-BF66-68959A329373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777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48583EB-5C58-C640-BA26-FF03CE7F396C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00F4E98-C795-3448-9E3B-B08F31381985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8" name="Shape 1492"/>
          <p:cNvPicPr preferRelativeResize="0">
            <a:picLocks noGrp="1"/>
          </p:cNvPicPr>
          <p:nvPr>
            <p:ph sz="half" idx="13"/>
          </p:nvPr>
        </p:nvPicPr>
        <p:blipFill rotWithShape="1">
          <a:blip r:embed="rId2">
            <a:alphaModFix/>
          </a:blip>
          <a:srcRect t="3929"/>
          <a:stretch/>
        </p:blipFill>
        <p:spPr>
          <a:xfrm>
            <a:off x="228600" y="407601"/>
            <a:ext cx="8675688" cy="557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494" descr="Screenshot 2017-02-22 17.07.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900" y="2146978"/>
            <a:ext cx="5921088" cy="383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4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244" y="2286609"/>
            <a:ext cx="4112400" cy="33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9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Scientific Instruments generate Big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848583EB-5C58-C640-BA26-FF03CE7F396C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D00F4E98-C795-3448-9E3B-B08F3138198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6" y="1256494"/>
            <a:ext cx="4417151" cy="4137779"/>
            <a:chOff x="4574449" y="929826"/>
            <a:chExt cx="4417151" cy="41377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660" y="3417968"/>
              <a:ext cx="2069940" cy="1579433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724400" y="929826"/>
              <a:ext cx="4267200" cy="2400300"/>
              <a:chOff x="4724400" y="929826"/>
              <a:chExt cx="4267200" cy="24003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724400" y="929826"/>
                <a:ext cx="4267200" cy="2400300"/>
                <a:chOff x="4724400" y="1219200"/>
                <a:chExt cx="4267200" cy="2400300"/>
              </a:xfrm>
            </p:grpSpPr>
            <p:pic>
              <p:nvPicPr>
                <p:cNvPr id="18" name="Content Placeholder 5" descr="neutrinoexperiments.tif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41" b="6841"/>
                <a:stretch>
                  <a:fillRect/>
                </a:stretch>
              </p:blipFill>
              <p:spPr>
                <a:xfrm>
                  <a:off x="4724400" y="1219200"/>
                  <a:ext cx="4267200" cy="2400300"/>
                </a:xfrm>
                <a:prstGeom prst="rect">
                  <a:avLst/>
                </a:prstGeom>
              </p:spPr>
            </p:pic>
            <p:pic>
              <p:nvPicPr>
                <p:cNvPr id="19" name="Picture 18" descr="LAr800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3000" y="1219200"/>
                  <a:ext cx="990600" cy="429800"/>
                </a:xfrm>
                <a:prstGeom prst="rect">
                  <a:avLst/>
                </a:prstGeom>
              </p:spPr>
            </p:pic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5257803" y="1676400"/>
                  <a:ext cx="1" cy="4572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>
                      <a:alpha val="80000"/>
                    </a:schemeClr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6759619" y="2615878"/>
                <a:ext cx="2036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FF00"/>
                    </a:solidFill>
                  </a:rPr>
                  <a:t>Fermilab experiments</a:t>
                </a:r>
                <a:endParaRPr lang="en-US" sz="1400" b="1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449" y="3417968"/>
              <a:ext cx="2283551" cy="164963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097476" y="1153409"/>
            <a:ext cx="3817924" cy="4161361"/>
            <a:chOff x="508321" y="901116"/>
            <a:chExt cx="3817924" cy="4161361"/>
          </a:xfrm>
        </p:grpSpPr>
        <p:pic>
          <p:nvPicPr>
            <p:cNvPr id="22" name="Picture 21" descr="LHCBIg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21" y="901116"/>
              <a:ext cx="3817924" cy="2619768"/>
            </a:xfrm>
            <a:prstGeom prst="rect">
              <a:avLst/>
            </a:prstGeom>
          </p:spPr>
        </p:pic>
        <p:pic>
          <p:nvPicPr>
            <p:cNvPr id="23" name="Content Placeholder 8" descr="CE0320H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8" b="6158"/>
            <a:stretch>
              <a:fillRect/>
            </a:stretch>
          </p:blipFill>
          <p:spPr>
            <a:xfrm>
              <a:off x="659757" y="3417968"/>
              <a:ext cx="2923572" cy="1644509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56820" y="5632174"/>
            <a:ext cx="846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passes of data analysis by large, distributed collaborations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6580186-1F7E-E643-99CF-F4C799138FA1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A952095-10A1-7742-BE03-3660C58CB0C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74452" y="361950"/>
            <a:ext cx="8383983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96079" y="954157"/>
            <a:ext cx="3574775" cy="5353878"/>
          </a:xfrm>
        </p:spPr>
        <p:txBody>
          <a:bodyPr>
            <a:normAutofit fontScale="92500" lnSpcReduction="20000"/>
          </a:bodyPr>
          <a:lstStyle/>
          <a:p>
            <a:pPr marL="457200" lvl="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b="1" dirty="0"/>
              <a:t>Protons collide</a:t>
            </a:r>
            <a:r>
              <a:rPr lang="en" dirty="0"/>
              <a:t> at the </a:t>
            </a:r>
            <a:r>
              <a:rPr lang="en" dirty="0" smtClean="0"/>
              <a:t>LHC</a:t>
            </a:r>
            <a:r>
              <a:rPr lang="en-US" dirty="0" smtClean="0"/>
              <a:t> 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" b="1" dirty="0" smtClean="0">
                <a:solidFill>
                  <a:schemeClr val="accent2"/>
                </a:solidFill>
              </a:rPr>
              <a:t>14 </a:t>
            </a:r>
            <a:r>
              <a:rPr lang="en" b="1" dirty="0">
                <a:solidFill>
                  <a:schemeClr val="accent2"/>
                </a:solidFill>
              </a:rPr>
              <a:t>million times per second</a:t>
            </a:r>
          </a:p>
          <a:p>
            <a:pPr marL="457200" lvl="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b="1" dirty="0">
                <a:solidFill>
                  <a:schemeClr val="accent1"/>
                </a:solidFill>
              </a:rPr>
              <a:t>100 Megapixel</a:t>
            </a:r>
            <a:r>
              <a:rPr lang="en" dirty="0"/>
              <a:t> “camera” captures energy, position</a:t>
            </a:r>
          </a:p>
          <a:p>
            <a:pPr marL="914400" lvl="1" indent="-3429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" sz="2000" b="1" dirty="0">
                <a:solidFill>
                  <a:schemeClr val="accent1"/>
                </a:solidFill>
              </a:rPr>
              <a:t>1000 times per second</a:t>
            </a:r>
          </a:p>
          <a:p>
            <a:pPr marL="914400" lvl="1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ppleColorEmoji" charset="0"/>
              <a:buChar char="➖"/>
            </a:pPr>
            <a:r>
              <a:rPr lang="en-US" sz="2000" dirty="0" smtClean="0"/>
              <a:t>Measurements during a </a:t>
            </a:r>
            <a:r>
              <a:rPr lang="en" sz="2000" dirty="0" smtClean="0"/>
              <a:t>collision </a:t>
            </a:r>
            <a:r>
              <a:rPr lang="en-US" sz="2000" dirty="0" smtClean="0"/>
              <a:t>constitute </a:t>
            </a:r>
            <a:r>
              <a:rPr lang="en" sz="2000" dirty="0" smtClean="0"/>
              <a:t>an </a:t>
            </a:r>
            <a:r>
              <a:rPr lang="en" sz="2000" dirty="0"/>
              <a:t>“</a:t>
            </a:r>
            <a:r>
              <a:rPr lang="en" sz="2000" b="1" dirty="0">
                <a:solidFill>
                  <a:schemeClr val="accent1"/>
                </a:solidFill>
              </a:rPr>
              <a:t>event</a:t>
            </a:r>
            <a:r>
              <a:rPr lang="en" sz="2000" dirty="0" smtClean="0"/>
              <a:t>”</a:t>
            </a:r>
            <a:endParaRPr lang="en-US" sz="2000" dirty="0" smtClean="0"/>
          </a:p>
          <a:p>
            <a:pPr marL="457200" lvl="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dirty="0" smtClean="0"/>
              <a:t>Huge number of events (6.3Ms live time in FY16), huge data sets to be analyzed by 1000’s of collaborators</a:t>
            </a:r>
            <a:endParaRPr lang="en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Muon Solenoid (CMS) at the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580186-1F7E-E643-99CF-F4C799138FA1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3A952095-10A1-7742-BE03-3660C58CB0C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0" name="Shape 1500"/>
          <p:cNvPicPr preferRelativeResize="0">
            <a:picLocks noGrp="1"/>
          </p:cNvPicPr>
          <p:nvPr>
            <p:ph sz="half" idx="15"/>
          </p:nvPr>
        </p:nvPicPr>
        <p:blipFill rotWithShape="1">
          <a:blip r:embed="rId2">
            <a:alphaModFix/>
          </a:blip>
          <a:srcRect t="16894" b="10688"/>
          <a:stretch/>
        </p:blipFill>
        <p:spPr>
          <a:xfrm>
            <a:off x="3684104" y="1856551"/>
            <a:ext cx="5419725" cy="259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9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3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96335" y="1802296"/>
            <a:ext cx="3162720" cy="318918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5"/>
          </p:nvPr>
        </p:nvSpPr>
        <p:spPr>
          <a:xfrm>
            <a:off x="3949148" y="1349104"/>
            <a:ext cx="4966253" cy="482640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</a:t>
            </a:r>
            <a:r>
              <a:rPr lang="en-US" dirty="0" smtClean="0"/>
              <a:t>article </a:t>
            </a:r>
            <a:r>
              <a:rPr lang="en-US" dirty="0"/>
              <a:t>physics </a:t>
            </a:r>
            <a:r>
              <a:rPr lang="en-US" dirty="0" smtClean="0"/>
              <a:t>governed </a:t>
            </a:r>
            <a:r>
              <a:rPr lang="en-US" dirty="0"/>
              <a:t>by quantum mechanics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Initial </a:t>
            </a:r>
            <a:r>
              <a:rPr lang="en-US" dirty="0"/>
              <a:t>conditions </a:t>
            </a:r>
            <a:r>
              <a:rPr lang="en-US" dirty="0" smtClean="0"/>
              <a:t>not known </a:t>
            </a:r>
            <a:r>
              <a:rPr lang="en-US" dirty="0"/>
              <a:t>precisely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Recorded particle collisions sample a large space of </a:t>
            </a:r>
            <a:r>
              <a:rPr lang="en-US" dirty="0" smtClean="0"/>
              <a:t>possibilities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Detector effects, event selection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We are using probabilistic techniques to sample this space in </a:t>
            </a:r>
            <a:r>
              <a:rPr lang="en-US" dirty="0" smtClean="0"/>
              <a:t>simulation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typical for CMS, </a:t>
            </a:r>
            <a:r>
              <a:rPr lang="en-US" b="1" dirty="0" smtClean="0"/>
              <a:t>simulated sample x10 of detector sample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Analysis of </a:t>
            </a:r>
            <a:r>
              <a:rPr lang="en-US" dirty="0" smtClean="0"/>
              <a:t>both simulated and detector events necessary to extract physics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fld id="{06580186-1F7E-E643-99CF-F4C799138FA1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3A952095-10A1-7742-BE03-3660C58CB0C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40" name="Title 6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Extreme Simulation Needs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Higgs discovery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64F103-7A28-D842-97AA-1E1A044FB0A9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F4600D-A9F3-5248-841A-E42A72F99CD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0" y="1009823"/>
            <a:ext cx="5788506" cy="5232400"/>
          </a:xfrm>
          <a:prstGeom prst="rect">
            <a:avLst/>
          </a:prstGeom>
        </p:spPr>
      </p:pic>
      <p:sp>
        <p:nvSpPr>
          <p:cNvPr id="12" name="Shape 142"/>
          <p:cNvSpPr txBox="1">
            <a:spLocks/>
          </p:cNvSpPr>
          <p:nvPr/>
        </p:nvSpPr>
        <p:spPr>
          <a:xfrm>
            <a:off x="5773926" y="898559"/>
            <a:ext cx="3370074" cy="5613952"/>
          </a:xfrm>
          <a:prstGeom prst="rect">
            <a:avLst/>
          </a:prstGeom>
        </p:spPr>
        <p:txBody>
          <a:bodyPr lIns="0" tIns="0" rIns="0" bIns="0">
            <a:normAutofit fontScale="4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2160" indent="-204120" defTabSz="172821">
              <a:lnSpc>
                <a:spcPct val="120000"/>
              </a:lnSpc>
              <a:spcBef>
                <a:spcPts val="126"/>
              </a:spcBef>
              <a:defRPr sz="6300"/>
            </a:pPr>
            <a:r>
              <a:rPr lang="en-US" dirty="0" smtClean="0"/>
              <a:t>Comparison </a:t>
            </a:r>
            <a:r>
              <a:rPr lang="en-US" dirty="0"/>
              <a:t>with what we know (</a:t>
            </a:r>
            <a:r>
              <a:rPr lang="en-US" dirty="0" smtClean="0"/>
              <a:t>Simulations)</a:t>
            </a:r>
          </a:p>
          <a:p>
            <a:pPr marL="272160" indent="-204120" defTabSz="172821">
              <a:lnSpc>
                <a:spcPct val="120000"/>
              </a:lnSpc>
              <a:spcBef>
                <a:spcPts val="126"/>
              </a:spcBef>
              <a:defRPr sz="6300"/>
            </a:pPr>
            <a:endParaRPr lang="en-US" dirty="0"/>
          </a:p>
          <a:p>
            <a:pPr marL="272160" indent="-204120" defTabSz="172821">
              <a:lnSpc>
                <a:spcPct val="120000"/>
              </a:lnSpc>
              <a:spcBef>
                <a:spcPts val="126"/>
              </a:spcBef>
              <a:defRPr sz="6300"/>
            </a:pPr>
            <a:r>
              <a:rPr lang="en-US" dirty="0"/>
              <a:t>Analyze </a:t>
            </a:r>
            <a:r>
              <a:rPr lang="en-US" dirty="0" smtClean="0"/>
              <a:t>data, compare, </a:t>
            </a:r>
            <a:r>
              <a:rPr lang="en-US" dirty="0"/>
              <a:t>and look for deviations ➜ Needle in the </a:t>
            </a:r>
            <a:r>
              <a:rPr lang="en-US" dirty="0" smtClean="0"/>
              <a:t>Haystack</a:t>
            </a:r>
          </a:p>
          <a:p>
            <a:pPr marL="272160" indent="-204120" defTabSz="172821">
              <a:lnSpc>
                <a:spcPct val="120000"/>
              </a:lnSpc>
              <a:spcBef>
                <a:spcPts val="126"/>
              </a:spcBef>
              <a:defRPr sz="6300"/>
            </a:pPr>
            <a:endParaRPr lang="en-US" dirty="0" smtClean="0"/>
          </a:p>
          <a:p>
            <a:pPr marL="272160" indent="-204120" defTabSz="172821">
              <a:lnSpc>
                <a:spcPct val="120000"/>
              </a:lnSpc>
              <a:spcBef>
                <a:spcPts val="126"/>
              </a:spcBef>
              <a:defRPr sz="6300"/>
            </a:pPr>
            <a:r>
              <a:rPr lang="en-US" dirty="0" smtClean="0"/>
              <a:t>Find additional ingredients that match the detector observation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1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Data Frontier</a:t>
            </a:r>
            <a:r>
              <a:rPr lang="is-IS" dirty="0"/>
              <a:t>… from “</a:t>
            </a:r>
            <a:r>
              <a:rPr lang="is-IS" i="1" dirty="0"/>
              <a:t>Wired</a:t>
            </a:r>
            <a:r>
              <a:rPr lang="is-IS" dirty="0"/>
              <a:t>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80186-1F7E-E643-99CF-F4C799138FA1}" type="datetime1">
              <a:rPr lang="en-US" altLang="en-US" smtClean="0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</a:t>
            </a:r>
            <a:endParaRPr lang="en-US" b="1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52095-10A1-7742-BE03-3660C58CB0C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2"/>
          <a:stretch/>
        </p:blipFill>
        <p:spPr>
          <a:xfrm>
            <a:off x="478118" y="1042988"/>
            <a:ext cx="8173477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869310F-D11C-FF47-B2F5-74ABF04A9226}" vid="{B60C10F8-F8EA-C541-A5A8-A17717751B52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869310F-D11C-FF47-B2F5-74ABF04A9226}" vid="{639550B0-1442-3546-85FF-6ECAF957671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FNAL2015</Template>
  <TotalTime>8951</TotalTime>
  <Words>1969</Words>
  <Application>Microsoft Macintosh PowerPoint</Application>
  <PresentationFormat>On-screen Show (4:3)</PresentationFormat>
  <Paragraphs>319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AppleColorEmoji</vt:lpstr>
      <vt:lpstr>Arial Rounded MT Bold</vt:lpstr>
      <vt:lpstr>Calibri</vt:lpstr>
      <vt:lpstr>Geneva</vt:lpstr>
      <vt:lpstr>Gill Sans</vt:lpstr>
      <vt:lpstr>Helvetica</vt:lpstr>
      <vt:lpstr>HiraginoSans-W3</vt:lpstr>
      <vt:lpstr>Mangal</vt:lpstr>
      <vt:lpstr>ＭＳ Ｐゴシック</vt:lpstr>
      <vt:lpstr>Roboto</vt:lpstr>
      <vt:lpstr>Times</vt:lpstr>
      <vt:lpstr>Wingdings</vt:lpstr>
      <vt:lpstr>Arial</vt:lpstr>
      <vt:lpstr>FNAL_TemplateMac_060514</vt:lpstr>
      <vt:lpstr>Fermilab: Footer Only</vt:lpstr>
      <vt:lpstr>HEPCloud: efficient resource provisioning in the Science Cloud</vt:lpstr>
      <vt:lpstr>HEP: success through decades of data-driven science</vt:lpstr>
      <vt:lpstr>HEP Science Drivers</vt:lpstr>
      <vt:lpstr>Massive Scientific Instruments generate Big Data</vt:lpstr>
      <vt:lpstr>PowerPoint Presentation</vt:lpstr>
      <vt:lpstr>Compact Muon Solenoid (CMS) at the LHC</vt:lpstr>
      <vt:lpstr>PowerPoint Presentation</vt:lpstr>
      <vt:lpstr>Example: Higgs discovery</vt:lpstr>
      <vt:lpstr>The Big Data Frontier… from “Wired”</vt:lpstr>
      <vt:lpstr>Processing the Data: global CMS (distributed) computing</vt:lpstr>
      <vt:lpstr>But this won’t be enough as the program evolves…</vt:lpstr>
      <vt:lpstr>Furthermore, resource utilization not at steady state</vt:lpstr>
      <vt:lpstr>A new approach necessary</vt:lpstr>
      <vt:lpstr>The HEPCloud concept</vt:lpstr>
      <vt:lpstr>HEPCloud pilot project</vt:lpstr>
      <vt:lpstr>HEPCloud pilot project </vt:lpstr>
      <vt:lpstr>HEPCloud architecture</vt:lpstr>
      <vt:lpstr>And for the CS types…</vt:lpstr>
      <vt:lpstr>The Decision engine</vt:lpstr>
      <vt:lpstr>HEPCloud pilot use cases: cloud</vt:lpstr>
      <vt:lpstr>AWS CMS use case: simulation campaign for Moriond 2016</vt:lpstr>
      <vt:lpstr>Google CMS use case</vt:lpstr>
      <vt:lpstr>Doubling the size of global CMS capacity</vt:lpstr>
      <vt:lpstr>Decision Engine development</vt:lpstr>
      <vt:lpstr>Decision Engine Architecture Summary</vt:lpstr>
      <vt:lpstr>HEPCloud pilot project on HPC</vt:lpstr>
      <vt:lpstr>Starting production on NERSC </vt:lpstr>
      <vt:lpstr>HEPCloud and HPC </vt:lpstr>
      <vt:lpstr>Summary</vt:lpstr>
      <vt:lpstr>PowerPoint Presentation</vt:lpstr>
      <vt:lpstr>HEPCloud and exascale</vt:lpstr>
      <vt:lpstr>Research/Partnership Areas</vt:lpstr>
      <vt:lpstr>Accessing NERSC and LCFs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Panagiotis Spentzouris</dc:creator>
  <cp:lastModifiedBy>Microsoft Office User</cp:lastModifiedBy>
  <cp:revision>183</cp:revision>
  <cp:lastPrinted>2014-01-20T19:40:21Z</cp:lastPrinted>
  <dcterms:created xsi:type="dcterms:W3CDTF">2017-03-08T16:17:24Z</dcterms:created>
  <dcterms:modified xsi:type="dcterms:W3CDTF">2017-06-21T14:50:58Z</dcterms:modified>
</cp:coreProperties>
</file>