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82" r:id="rId2"/>
  </p:sldMasterIdLst>
  <p:notesMasterIdLst>
    <p:notesMasterId r:id="rId13"/>
  </p:notesMasterIdLst>
  <p:handoutMasterIdLst>
    <p:handoutMasterId r:id="rId14"/>
  </p:handoutMasterIdLst>
  <p:sldIdLst>
    <p:sldId id="256" r:id="rId3"/>
    <p:sldId id="267" r:id="rId4"/>
    <p:sldId id="265" r:id="rId5"/>
    <p:sldId id="260" r:id="rId6"/>
    <p:sldId id="262" r:id="rId7"/>
    <p:sldId id="263" r:id="rId8"/>
    <p:sldId id="257" r:id="rId9"/>
    <p:sldId id="258" r:id="rId10"/>
    <p:sldId id="268" r:id="rId11"/>
    <p:sldId id="266" r:id="rId12"/>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1F24"/>
    <a:srgbClr val="DA592A"/>
    <a:srgbClr val="808080"/>
    <a:srgbClr val="154D81"/>
    <a:srgbClr val="DF652C"/>
    <a:srgbClr val="E0692D"/>
    <a:srgbClr val="DF6424"/>
    <a:srgbClr val="D35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8" autoAdjust="0"/>
    <p:restoredTop sz="78493" autoAdjust="0"/>
  </p:normalViewPr>
  <p:slideViewPr>
    <p:cSldViewPr snapToGrid="0" snapToObjects="1">
      <p:cViewPr varScale="1">
        <p:scale>
          <a:sx n="84" d="100"/>
          <a:sy n="84" d="100"/>
        </p:scale>
        <p:origin x="1638" y="96"/>
      </p:cViewPr>
      <p:guideLst>
        <p:guide orient="horz" pos="2160"/>
        <p:guide pos="2880"/>
      </p:guideLst>
    </p:cSldViewPr>
  </p:slideViewPr>
  <p:outlineViewPr>
    <p:cViewPr>
      <p:scale>
        <a:sx n="33" d="100"/>
        <a:sy n="33" d="100"/>
      </p:scale>
      <p:origin x="0" y="-2784"/>
    </p:cViewPr>
  </p:outlin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4F014130-9632-4B1E-A242-E364C8633442}" type="datetimeFigureOut">
              <a:rPr lang="en-US" altLang="en-US"/>
              <a:pPr/>
              <a:t>2/14/2017</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67322343-7733-406E-B368-F7EB38C9E372}" type="slidenum">
              <a:rPr lang="en-US" altLang="en-US"/>
              <a:pPr/>
              <a:t>‹#›</a:t>
            </a:fld>
            <a:endParaRPr lang="en-US" altLang="en-US"/>
          </a:p>
        </p:txBody>
      </p:sp>
    </p:spTree>
    <p:extLst>
      <p:ext uri="{BB962C8B-B14F-4D97-AF65-F5344CB8AC3E}">
        <p14:creationId xmlns:p14="http://schemas.microsoft.com/office/powerpoint/2010/main" val="33674405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Helvetica" panose="020B0604020202020204" pitchFamily="34" charset="0"/>
              </a:defRPr>
            </a:lvl1pPr>
          </a:lstStyle>
          <a:p>
            <a:fld id="{3ADA9356-F664-4FA9-9548-488F258F68F4}" type="datetimeFigureOut">
              <a:rPr lang="en-US" altLang="en-US"/>
              <a:pPr/>
              <a:t>2/14/2017</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Helvetica" panose="020B0604020202020204" pitchFamily="34" charset="0"/>
              </a:defRPr>
            </a:lvl1pPr>
          </a:lstStyle>
          <a:p>
            <a:fld id="{0AF0F564-0462-4880-9DC8-6BBD9B823A1B}" type="slidenum">
              <a:rPr lang="en-US" altLang="en-US"/>
              <a:pPr/>
              <a:t>‹#›</a:t>
            </a:fld>
            <a:endParaRPr lang="en-US" altLang="en-US"/>
          </a:p>
        </p:txBody>
      </p:sp>
    </p:spTree>
    <p:extLst>
      <p:ext uri="{BB962C8B-B14F-4D97-AF65-F5344CB8AC3E}">
        <p14:creationId xmlns:p14="http://schemas.microsoft.com/office/powerpoint/2010/main" val="372177241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dirty="0" smtClean="0"/>
              <a:t>Some of us have heard about some</a:t>
            </a:r>
            <a:r>
              <a:rPr lang="en-US" sz="2000" baseline="0" dirty="0" smtClean="0"/>
              <a:t> </a:t>
            </a:r>
            <a:r>
              <a:rPr lang="en-US" sz="2000" dirty="0" smtClean="0"/>
              <a:t>organizational</a:t>
            </a:r>
            <a:r>
              <a:rPr lang="en-US" sz="2000" baseline="0" dirty="0" smtClean="0"/>
              <a:t> changes coming up, but did not know if it actually will happen</a:t>
            </a:r>
            <a:endParaRPr lang="en-US" sz="2000" dirty="0"/>
          </a:p>
        </p:txBody>
      </p:sp>
      <p:sp>
        <p:nvSpPr>
          <p:cNvPr id="4" name="Slide Number Placeholder 3"/>
          <p:cNvSpPr>
            <a:spLocks noGrp="1"/>
          </p:cNvSpPr>
          <p:nvPr>
            <p:ph type="sldNum" sz="quarter" idx="10"/>
          </p:nvPr>
        </p:nvSpPr>
        <p:spPr/>
        <p:txBody>
          <a:bodyPr/>
          <a:lstStyle/>
          <a:p>
            <a:fld id="{0AF0F564-0462-4880-9DC8-6BBD9B823A1B}" type="slidenum">
              <a:rPr lang="en-US" altLang="en-US" smtClean="0"/>
              <a:pPr/>
              <a:t>1</a:t>
            </a:fld>
            <a:endParaRPr lang="en-US" altLang="en-US"/>
          </a:p>
        </p:txBody>
      </p:sp>
    </p:spTree>
    <p:extLst>
      <p:ext uri="{BB962C8B-B14F-4D97-AF65-F5344CB8AC3E}">
        <p14:creationId xmlns:p14="http://schemas.microsoft.com/office/powerpoint/2010/main" val="3910569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457200" rtl="0" eaLnBrk="0" fontAlgn="base" latinLnBrk="0" hangingPunct="0">
              <a:lnSpc>
                <a:spcPct val="100000"/>
              </a:lnSpc>
              <a:spcBef>
                <a:spcPct val="30000"/>
              </a:spcBef>
              <a:spcAft>
                <a:spcPct val="0"/>
              </a:spcAft>
              <a:buClrTx/>
              <a:buSzTx/>
              <a:buFont typeface="+mj-lt"/>
              <a:buAutoNum type="arabicPeriod"/>
              <a:tabLst/>
              <a:defRPr/>
            </a:pPr>
            <a:r>
              <a:rPr lang="en-US" dirty="0" smtClean="0"/>
              <a:t>Each year, the Office of Science (SC) conducts an evaluation of the scientific, technological, managerial and operational performance of the contractors who manage and operate its national laboratories</a:t>
            </a:r>
          </a:p>
          <a:p>
            <a:pPr marL="228600" marR="0" lvl="0" indent="-228600" algn="l" defTabSz="457200" rtl="0" eaLnBrk="0" fontAlgn="base" latinLnBrk="0" hangingPunct="0">
              <a:lnSpc>
                <a:spcPct val="100000"/>
              </a:lnSpc>
              <a:spcBef>
                <a:spcPct val="30000"/>
              </a:spcBef>
              <a:spcAft>
                <a:spcPct val="0"/>
              </a:spcAft>
              <a:buClrTx/>
              <a:buSzTx/>
              <a:buFontTx/>
              <a:buAutoNum type="arabicPeriod"/>
              <a:tabLst/>
              <a:defRPr/>
            </a:pPr>
            <a:endParaRPr lang="en-US" dirty="0" smtClean="0"/>
          </a:p>
          <a:p>
            <a:pPr marL="228600" marR="0" lvl="0" indent="-228600" algn="l" defTabSz="457200" rtl="0" eaLnBrk="0" fontAlgn="base" latinLnBrk="0" hangingPunct="0">
              <a:lnSpc>
                <a:spcPct val="100000"/>
              </a:lnSpc>
              <a:spcBef>
                <a:spcPct val="30000"/>
              </a:spcBef>
              <a:spcAft>
                <a:spcPct val="0"/>
              </a:spcAft>
              <a:buClrTx/>
              <a:buSzTx/>
              <a:buFont typeface="+mj-lt"/>
              <a:buAutoNum type="arabicPeriod"/>
              <a:tabLst/>
              <a:defRPr/>
            </a:pPr>
            <a:r>
              <a:rPr lang="en-US" sz="1200" b="0" i="0" kern="1200" dirty="0" smtClean="0">
                <a:solidFill>
                  <a:schemeClr val="tx1"/>
                </a:solidFill>
                <a:effectLst/>
                <a:latin typeface="Helvetica"/>
                <a:ea typeface="MS PGothic" panose="020B0600070205080204" pitchFamily="34" charset="-128"/>
                <a:cs typeface="ＭＳ Ｐゴシック" charset="0"/>
              </a:rPr>
              <a:t>Each Performance Goal is comprised of a small number of Objectives. Within each Objective, SC Science Programs and Site Offices can further identify a small number of Notable Outcomes that illustrate or amplify important features of the laboratory’s performance for the coming year. </a:t>
            </a:r>
            <a:endParaRPr lang="en-US" dirty="0" smtClean="0">
              <a:sym typeface="Wingdings" panose="05000000000000000000" pitchFamily="2" charset="2"/>
            </a:endParaRPr>
          </a:p>
          <a:p>
            <a:endParaRPr lang="en-US" dirty="0"/>
          </a:p>
        </p:txBody>
      </p:sp>
      <p:sp>
        <p:nvSpPr>
          <p:cNvPr id="4" name="Slide Number Placeholder 3"/>
          <p:cNvSpPr>
            <a:spLocks noGrp="1"/>
          </p:cNvSpPr>
          <p:nvPr>
            <p:ph type="sldNum" sz="quarter" idx="10"/>
          </p:nvPr>
        </p:nvSpPr>
        <p:spPr/>
        <p:txBody>
          <a:bodyPr/>
          <a:lstStyle/>
          <a:p>
            <a:fld id="{0AF0F564-0462-4880-9DC8-6BBD9B823A1B}" type="slidenum">
              <a:rPr lang="en-US" altLang="en-US" smtClean="0"/>
              <a:pPr/>
              <a:t>6</a:t>
            </a:fld>
            <a:endParaRPr lang="en-US" altLang="en-US"/>
          </a:p>
        </p:txBody>
      </p:sp>
    </p:spTree>
    <p:extLst>
      <p:ext uri="{BB962C8B-B14F-4D97-AF65-F5344CB8AC3E}">
        <p14:creationId xmlns:p14="http://schemas.microsoft.com/office/powerpoint/2010/main" val="371706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F0F564-0462-4880-9DC8-6BBD9B823A1B}" type="slidenum">
              <a:rPr lang="en-US" altLang="en-US" smtClean="0"/>
              <a:pPr/>
              <a:t>9</a:t>
            </a:fld>
            <a:endParaRPr lang="en-US" altLang="en-US"/>
          </a:p>
        </p:txBody>
      </p:sp>
    </p:spTree>
    <p:extLst>
      <p:ext uri="{BB962C8B-B14F-4D97-AF65-F5344CB8AC3E}">
        <p14:creationId xmlns:p14="http://schemas.microsoft.com/office/powerpoint/2010/main" val="23074533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F0F564-0462-4880-9DC8-6BBD9B823A1B}" type="slidenum">
              <a:rPr lang="en-US" altLang="en-US" smtClean="0"/>
              <a:pPr/>
              <a:t>10</a:t>
            </a:fld>
            <a:endParaRPr lang="en-US" altLang="en-US"/>
          </a:p>
        </p:txBody>
      </p:sp>
    </p:spTree>
    <p:extLst>
      <p:ext uri="{BB962C8B-B14F-4D97-AF65-F5344CB8AC3E}">
        <p14:creationId xmlns:p14="http://schemas.microsoft.com/office/powerpoint/2010/main" val="2072858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4" descr="Blue-Seal_c100m56y0k23-Mark_SC_Horizontal.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91063" y="1371600"/>
            <a:ext cx="3644900" cy="615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 name="Picture 5" descr="FermilabLogo_100c56m0y23k.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6450" y="1447800"/>
            <a:ext cx="2901950" cy="527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154D81"/>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154D81"/>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81730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450013" y="6515100"/>
            <a:ext cx="1076325" cy="241300"/>
          </a:xfrm>
        </p:spPr>
        <p:txBody>
          <a:bodyPr/>
          <a:lstStyle>
            <a:lvl1pPr>
              <a:defRPr/>
            </a:lvl1pPr>
          </a:lstStyle>
          <a:p>
            <a:fld id="{D4DEFBC9-DD60-474A-B6E2-56994A2F6EE0}" type="datetime1">
              <a:rPr lang="en-US" altLang="en-US"/>
              <a:pPr/>
              <a:t>2/14/2017</a:t>
            </a:fld>
            <a:endParaRPr lang="en-US" altLang="en-US"/>
          </a:p>
        </p:txBody>
      </p:sp>
      <p:sp>
        <p:nvSpPr>
          <p:cNvPr id="5" name="Footer Placeholder 4"/>
          <p:cNvSpPr>
            <a:spLocks noGrp="1"/>
          </p:cNvSpPr>
          <p:nvPr>
            <p:ph type="ftr" sz="quarter" idx="11"/>
          </p:nvPr>
        </p:nvSpPr>
        <p:spPr/>
        <p:txBody>
          <a:bodyPr/>
          <a:lstStyle>
            <a:lvl1pPr>
              <a:defRPr sz="900">
                <a:solidFill>
                  <a:srgbClr val="154D81"/>
                </a:solidFill>
              </a:defRPr>
            </a:lvl1pPr>
          </a:lstStyle>
          <a:p>
            <a:pPr>
              <a:defRPr/>
            </a:pPr>
            <a:r>
              <a:rPr lang="en-US"/>
              <a:t>Presenter | Presentation Title</a:t>
            </a:r>
            <a:endParaRPr lang="en-US" b="1"/>
          </a:p>
        </p:txBody>
      </p:sp>
      <p:sp>
        <p:nvSpPr>
          <p:cNvPr id="6" name="Slide Number Placeholder 5"/>
          <p:cNvSpPr>
            <a:spLocks noGrp="1"/>
          </p:cNvSpPr>
          <p:nvPr>
            <p:ph type="sldNum" sz="quarter" idx="12"/>
          </p:nvPr>
        </p:nvSpPr>
        <p:spPr/>
        <p:txBody>
          <a:bodyPr/>
          <a:lstStyle>
            <a:lvl1pPr>
              <a:defRPr/>
            </a:lvl1pPr>
          </a:lstStyle>
          <a:p>
            <a:fld id="{7E39B9C4-FCD0-4197-89F5-634EF255BCF2}" type="slidenum">
              <a:rPr lang="en-US" altLang="en-US"/>
              <a:pPr/>
              <a:t>‹#›</a:t>
            </a:fld>
            <a:endParaRPr lang="en-US" altLang="en-US"/>
          </a:p>
        </p:txBody>
      </p:sp>
    </p:spTree>
    <p:extLst>
      <p:ext uri="{BB962C8B-B14F-4D97-AF65-F5344CB8AC3E}">
        <p14:creationId xmlns:p14="http://schemas.microsoft.com/office/powerpoint/2010/main" val="138192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with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a:lvl1pPr>
          </a:lstStyle>
          <a:p>
            <a:fld id="{1F5EADBB-0974-4CBF-B4B5-F7B6AF39E9BE}" type="datetime1">
              <a:rPr lang="en-US" altLang="en-US"/>
              <a:pPr/>
              <a:t>2/14/2017</a:t>
            </a:fld>
            <a:endParaRPr lang="en-US" altLang="en-US"/>
          </a:p>
        </p:txBody>
      </p:sp>
      <p:sp>
        <p:nvSpPr>
          <p:cNvPr id="8" name="Footer Placeholder 4"/>
          <p:cNvSpPr>
            <a:spLocks noGrp="1"/>
          </p:cNvSpPr>
          <p:nvPr>
            <p:ph type="ftr" sz="quarter" idx="20"/>
          </p:nvPr>
        </p:nvSpPr>
        <p:spPr/>
        <p:txBody>
          <a:bodyPr/>
          <a:lstStyle>
            <a:lvl1pPr>
              <a:defRPr/>
            </a:lvl1pPr>
          </a:lstStyle>
          <a:p>
            <a:pPr>
              <a:defRPr/>
            </a:pPr>
            <a:r>
              <a:rPr lang="en-US"/>
              <a:t>Presenter | Presentation Title</a:t>
            </a:r>
            <a:endParaRPr lang="en-US" b="1" dirty="0"/>
          </a:p>
        </p:txBody>
      </p:sp>
      <p:sp>
        <p:nvSpPr>
          <p:cNvPr id="9" name="Slide Number Placeholder 5"/>
          <p:cNvSpPr>
            <a:spLocks noGrp="1"/>
          </p:cNvSpPr>
          <p:nvPr>
            <p:ph type="sldNum" sz="quarter" idx="21"/>
          </p:nvPr>
        </p:nvSpPr>
        <p:spPr/>
        <p:txBody>
          <a:bodyPr/>
          <a:lstStyle>
            <a:lvl1pPr>
              <a:defRPr/>
            </a:lvl1pPr>
          </a:lstStyle>
          <a:p>
            <a:fld id="{73629D33-E770-4886-8B3E-020E40462663}" type="slidenum">
              <a:rPr lang="en-US" altLang="en-US"/>
              <a:pPr/>
              <a:t>‹#›</a:t>
            </a:fld>
            <a:endParaRPr lang="en-US" altLang="en-US"/>
          </a:p>
        </p:txBody>
      </p:sp>
    </p:spTree>
    <p:extLst>
      <p:ext uri="{BB962C8B-B14F-4D97-AF65-F5344CB8AC3E}">
        <p14:creationId xmlns:p14="http://schemas.microsoft.com/office/powerpoint/2010/main" val="2595427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a:lvl1pPr>
          </a:lstStyle>
          <a:p>
            <a:fld id="{CF451D7F-59BA-41CB-8230-D0825B464BDC}" type="datetime1">
              <a:rPr lang="en-US" altLang="en-US"/>
              <a:pPr/>
              <a:t>2/14/2017</a:t>
            </a:fld>
            <a:endParaRPr lang="en-US" altLang="en-US"/>
          </a:p>
        </p:txBody>
      </p:sp>
      <p:sp>
        <p:nvSpPr>
          <p:cNvPr id="6" name="Footer Placeholder 4"/>
          <p:cNvSpPr>
            <a:spLocks noGrp="1"/>
          </p:cNvSpPr>
          <p:nvPr>
            <p:ph type="ftr" sz="quarter" idx="17"/>
          </p:nvPr>
        </p:nvSpPr>
        <p:spPr/>
        <p:txBody>
          <a:bodyPr/>
          <a:lstStyle>
            <a:lvl1pPr>
              <a:defRPr/>
            </a:lvl1pPr>
          </a:lstStyle>
          <a:p>
            <a:pPr>
              <a:defRPr/>
            </a:pPr>
            <a:r>
              <a:rPr lang="en-US"/>
              <a:t>Presenter | Presentation Title</a:t>
            </a:r>
            <a:endParaRPr lang="en-US" b="1" dirty="0"/>
          </a:p>
        </p:txBody>
      </p:sp>
      <p:sp>
        <p:nvSpPr>
          <p:cNvPr id="7" name="Slide Number Placeholder 5"/>
          <p:cNvSpPr>
            <a:spLocks noGrp="1"/>
          </p:cNvSpPr>
          <p:nvPr>
            <p:ph type="sldNum" sz="quarter" idx="18"/>
          </p:nvPr>
        </p:nvSpPr>
        <p:spPr/>
        <p:txBody>
          <a:bodyPr/>
          <a:lstStyle>
            <a:lvl1pPr>
              <a:defRPr/>
            </a:lvl1pPr>
          </a:lstStyle>
          <a:p>
            <a:fld id="{E30F34CD-1C7A-44C6-97A3-BF7D5C202D75}" type="slidenum">
              <a:rPr lang="en-US" altLang="en-US"/>
              <a:pPr/>
              <a:t>‹#›</a:t>
            </a:fld>
            <a:endParaRPr lang="en-US" altLang="en-US"/>
          </a:p>
        </p:txBody>
      </p:sp>
    </p:spTree>
    <p:extLst>
      <p:ext uri="{BB962C8B-B14F-4D97-AF65-F5344CB8AC3E}">
        <p14:creationId xmlns:p14="http://schemas.microsoft.com/office/powerpoint/2010/main" val="80476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a:lvl1pPr>
          </a:lstStyle>
          <a:p>
            <a:fld id="{D053E7F3-1D59-4E10-B4DE-96D3362302AC}" type="datetime1">
              <a:rPr lang="en-US" altLang="en-US"/>
              <a:pPr/>
              <a:t>2/14/2017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r>
              <a:rPr lang="en-US"/>
              <a:t>Presenter | Presentation Title</a:t>
            </a:r>
            <a:endParaRPr lang="en-US" b="1" dirty="0"/>
          </a:p>
        </p:txBody>
      </p:sp>
      <p:sp>
        <p:nvSpPr>
          <p:cNvPr id="7" name="Slide Number Placeholder 5"/>
          <p:cNvSpPr>
            <a:spLocks noGrp="1"/>
          </p:cNvSpPr>
          <p:nvPr>
            <p:ph type="sldNum" sz="quarter" idx="12"/>
          </p:nvPr>
        </p:nvSpPr>
        <p:spPr/>
        <p:txBody>
          <a:bodyPr/>
          <a:lstStyle>
            <a:lvl1pPr>
              <a:defRPr/>
            </a:lvl1pPr>
          </a:lstStyle>
          <a:p>
            <a:fld id="{6AC9A886-16E1-4A49-9570-173B3396CF07}" type="slidenum">
              <a:rPr lang="en-US" altLang="en-US"/>
              <a:pPr/>
              <a:t>‹#›</a:t>
            </a:fld>
            <a:endParaRPr lang="en-US" altLang="en-US"/>
          </a:p>
        </p:txBody>
      </p:sp>
    </p:spTree>
    <p:extLst>
      <p:ext uri="{BB962C8B-B14F-4D97-AF65-F5344CB8AC3E}">
        <p14:creationId xmlns:p14="http://schemas.microsoft.com/office/powerpoint/2010/main" val="2714750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2"/>
          </p:nvPr>
        </p:nvSpPr>
        <p:spPr>
          <a:xfrm>
            <a:off x="229365" y="4765101"/>
            <a:ext cx="4205476"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3"/>
          <p:cNvSpPr>
            <a:spLocks noGrp="1"/>
          </p:cNvSpPr>
          <p:nvPr>
            <p:ph type="dt" sz="half" idx="20"/>
          </p:nvPr>
        </p:nvSpPr>
        <p:spPr>
          <a:xfrm>
            <a:off x="6445250" y="6515100"/>
            <a:ext cx="1076325" cy="2413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3878E58A-8C15-4746-A3BE-5485D37B37C6}" type="datetime1">
              <a:rPr lang="en-US" altLang="en-US"/>
              <a:pPr/>
              <a:t>2/14/2017</a:t>
            </a:fld>
            <a:endParaRPr lang="en-US" altLang="en-US"/>
          </a:p>
        </p:txBody>
      </p:sp>
      <p:sp>
        <p:nvSpPr>
          <p:cNvPr id="7"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pPr>
              <a:defRPr/>
            </a:pPr>
            <a:r>
              <a:rPr lang="en-US"/>
              <a:t>Presenter | Presentation Title</a:t>
            </a:r>
            <a:endParaRPr lang="en-US" b="1"/>
          </a:p>
        </p:txBody>
      </p:sp>
      <p:sp>
        <p:nvSpPr>
          <p:cNvPr id="8"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925FDCF1-85E3-4E14-A31B-BD9B3D4263C8}" type="slidenum">
              <a:rPr lang="en-US" altLang="en-US"/>
              <a:pPr/>
              <a:t>‹#›</a:t>
            </a:fld>
            <a:endParaRPr lang="en-US" altLang="en-US"/>
          </a:p>
        </p:txBody>
      </p:sp>
    </p:spTree>
    <p:extLst>
      <p:ext uri="{BB962C8B-B14F-4D97-AF65-F5344CB8AC3E}">
        <p14:creationId xmlns:p14="http://schemas.microsoft.com/office/powerpoint/2010/main" val="424072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xfrm>
            <a:off x="6445250" y="6515100"/>
            <a:ext cx="1076325" cy="2413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1FADA7E4-2051-4CE2-8335-9A5FE2FFCBEA}" type="datetime1">
              <a:rPr lang="en-US" altLang="en-US"/>
              <a:pPr/>
              <a:t>2/14/2017</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pPr>
              <a:defRPr/>
            </a:pPr>
            <a:r>
              <a:rPr lang="en-US"/>
              <a:t>Presenter | Presentation Title</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C05F1C3A-F3E5-4983-ADCA-4418D70864E9}" type="slidenum">
              <a:rPr lang="en-US" altLang="en-US"/>
              <a:pPr/>
              <a:t>‹#›</a:t>
            </a:fld>
            <a:endParaRPr lang="en-US" altLang="en-US"/>
          </a:p>
        </p:txBody>
      </p:sp>
    </p:spTree>
    <p:extLst>
      <p:ext uri="{BB962C8B-B14F-4D97-AF65-F5344CB8AC3E}">
        <p14:creationId xmlns:p14="http://schemas.microsoft.com/office/powerpoint/2010/main" val="1020787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40404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endParaRPr lang="en-US" noProof="0" dirty="0"/>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chemeClr val="accent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xfrm>
            <a:off x="6445250" y="6515100"/>
            <a:ext cx="1076325" cy="2413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77133D0E-DD84-40C3-A74C-75523C7B85F4}" type="datetime1">
              <a:rPr lang="en-US" altLang="en-US"/>
              <a:pPr/>
              <a:t>2/14/2017</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pPr>
              <a:defRPr/>
            </a:pPr>
            <a:r>
              <a:rPr lang="en-US"/>
              <a:t>Presenter | Presentation Title</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D1FD3E60-8DD3-4C80-B9F7-0146D95710EE}" type="slidenum">
              <a:rPr lang="en-US" altLang="en-US"/>
              <a:pPr/>
              <a:t>‹#›</a:t>
            </a:fld>
            <a:endParaRPr lang="en-US" altLang="en-US"/>
          </a:p>
        </p:txBody>
      </p:sp>
    </p:spTree>
    <p:extLst>
      <p:ext uri="{BB962C8B-B14F-4D97-AF65-F5344CB8AC3E}">
        <p14:creationId xmlns:p14="http://schemas.microsoft.com/office/powerpoint/2010/main" val="408428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Without Line">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154D81"/>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45250" y="6515100"/>
            <a:ext cx="1076325" cy="2413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9252FA16-BC7A-4540-8388-0662941DCA54}" type="datetime1">
              <a:rPr lang="en-US" altLang="en-US"/>
              <a:pPr/>
              <a:t>2/14/2017</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pPr>
              <a:defRPr/>
            </a:pPr>
            <a:r>
              <a:rPr lang="en-US"/>
              <a:t>Presenter | Presentation Title</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a:lvl1pPr>
          </a:lstStyle>
          <a:p>
            <a:fld id="{B100CC9B-819D-4E69-9F75-31826A452F3B}" type="slidenum">
              <a:rPr lang="en-US" altLang="en-US"/>
              <a:pPr/>
              <a:t>‹#›</a:t>
            </a:fld>
            <a:endParaRPr lang="en-US" altLang="en-US"/>
          </a:p>
        </p:txBody>
      </p:sp>
    </p:spTree>
    <p:extLst>
      <p:ext uri="{BB962C8B-B14F-4D97-AF65-F5344CB8AC3E}">
        <p14:creationId xmlns:p14="http://schemas.microsoft.com/office/powerpoint/2010/main" val="41766868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5.emf"/><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7"/>
          <a:srcRect/>
          <a:stretch>
            <a:fillRect/>
          </a:stretch>
        </a:blip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154D81"/>
                </a:solidFill>
                <a:latin typeface="Helvetica" panose="020B0604020202020204" pitchFamily="34" charset="0"/>
              </a:defRPr>
            </a:lvl1pPr>
          </a:lstStyle>
          <a:p>
            <a:fld id="{54403B94-EC19-4653-9F74-DF2C5ACCC0EB}" type="datetime1">
              <a:rPr lang="en-US" altLang="en-US"/>
              <a:pPr/>
              <a:t>2/14/2017</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154D81"/>
                </a:solidFill>
                <a:latin typeface="Helvetica"/>
                <a:ea typeface="ＭＳ Ｐゴシック" charset="0"/>
                <a:cs typeface="ＭＳ Ｐゴシック" charset="0"/>
              </a:defRPr>
            </a:lvl1pPr>
          </a:lstStyle>
          <a:p>
            <a:pPr>
              <a:defRPr/>
            </a:pPr>
            <a:r>
              <a:rPr lang="en-US"/>
              <a:t>Presenter | Presentation Title</a:t>
            </a:r>
            <a:endParaRPr lang="en-US" b="1" dirty="0"/>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154D81"/>
                </a:solidFill>
                <a:latin typeface="Helvetica" panose="020B0604020202020204" pitchFamily="34" charset="0"/>
              </a:defRPr>
            </a:lvl1pPr>
          </a:lstStyle>
          <a:p>
            <a:fld id="{1652FF27-5B08-4A5F-9036-F44C6C68C6C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999" r:id="rId1"/>
    <p:sldLayoutId id="2147484000" r:id="rId2"/>
    <p:sldLayoutId id="2147483996" r:id="rId3"/>
    <p:sldLayoutId id="2147483997" r:id="rId4"/>
    <p:sldLayoutId id="2147483998" r:id="rId5"/>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MS PGothic" panose="020B0600070205080204" pitchFamily="34" charset="-128"/>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MS PGothic" panose="020B0600070205080204" pitchFamily="34" charset="-128"/>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MS PGothic" panose="020B0600070205080204" pitchFamily="34" charset="-128"/>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MS PGothic" panose="020B0600070205080204" pitchFamily="34" charset="-128"/>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MS PGothic" panose="020B0600070205080204"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MS PGothic" panose="020B0600070205080204"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srcRect/>
          <a:stretch>
            <a:fillRect/>
          </a:stretch>
        </a:blip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154D81"/>
                </a:solidFill>
                <a:latin typeface="Helvetica" panose="020B0604020202020204" pitchFamily="34" charset="0"/>
              </a:defRPr>
            </a:lvl1pPr>
          </a:lstStyle>
          <a:p>
            <a:fld id="{02B606BD-BD72-4CF1-BF24-ED913BA2B485}" type="datetime1">
              <a:rPr lang="en-US" altLang="en-US"/>
              <a:pPr/>
              <a:t>2/14/2017</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charset="0"/>
                <a:ea typeface="ＭＳ Ｐゴシック" charset="0"/>
                <a:cs typeface="ＭＳ Ｐゴシック" charset="0"/>
              </a:defRPr>
            </a:lvl1pPr>
          </a:lstStyle>
          <a:p>
            <a:pPr>
              <a:defRPr/>
            </a:pPr>
            <a:r>
              <a:rPr lang="en-US"/>
              <a:t>Presenter | Presentation Title</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154D81"/>
                </a:solidFill>
                <a:latin typeface="Helvetica" panose="020B0604020202020204" pitchFamily="34" charset="0"/>
              </a:defRPr>
            </a:lvl1pPr>
          </a:lstStyle>
          <a:p>
            <a:fld id="{2189BD81-3B63-4367-8AE8-6FB040F700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01" r:id="rId1"/>
    <p:sldLayoutId id="2147484002" r:id="rId2"/>
    <p:sldLayoutId id="2147484003" r:id="rId3"/>
    <p:sldLayoutId id="2147484004"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MS PGothic" panose="020B0600070205080204" pitchFamily="34" charset="-128"/>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MS PGothic" panose="020B0600070205080204" pitchFamily="34" charset="-128"/>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MS PGothic" panose="020B0600070205080204" pitchFamily="34" charset="-128"/>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MS PGothic" panose="020B0600070205080204" pitchFamily="34" charset="-128"/>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MS PGothic" panose="020B0600070205080204" pitchFamily="34" charset="-128"/>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MS PGothic" panose="020B0600070205080204"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fermipoint.fnal.gov/organization/ocoo/ippm/SitePages/Home.asp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56500" cy="11398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r>
              <a:rPr lang="en-US" altLang="en-US" dirty="0"/>
              <a:t>Organizational Update</a:t>
            </a:r>
            <a:endParaRPr lang="en-US" altLang="en-US" dirty="0">
              <a:solidFill>
                <a:schemeClr val="tx2"/>
              </a:solidFill>
              <a:latin typeface="Helvetica" panose="020B0604020202020204" pitchFamily="34" charset="0"/>
            </a:endParaRPr>
          </a:p>
        </p:txBody>
      </p:sp>
      <p:sp>
        <p:nvSpPr>
          <p:cNvPr id="14338" name="Text Placeholder 2"/>
          <p:cNvSpPr>
            <a:spLocks noGrp="1"/>
          </p:cNvSpPr>
          <p:nvPr>
            <p:ph type="body" sz="quarter" idx="10"/>
          </p:nvPr>
        </p:nvSpPr>
        <p:spPr bwMode="auto">
          <a:xfrm>
            <a:off x="806450" y="4841875"/>
            <a:ext cx="7556500" cy="14890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altLang="en-US" dirty="0">
                <a:solidFill>
                  <a:schemeClr val="tx2"/>
                </a:solidFill>
                <a:latin typeface="Helvetica" panose="020B0604020202020204" pitchFamily="34" charset="0"/>
              </a:rPr>
              <a:t>Arkadiy Klebaner, EAC member</a:t>
            </a:r>
          </a:p>
          <a:p>
            <a:r>
              <a:rPr lang="en-US" dirty="0"/>
              <a:t>The 3</a:t>
            </a:r>
            <a:r>
              <a:rPr lang="en-US" baseline="30000" dirty="0"/>
              <a:t>rd</a:t>
            </a:r>
            <a:r>
              <a:rPr lang="en-US" dirty="0"/>
              <a:t> All Engineers Retreat</a:t>
            </a:r>
          </a:p>
          <a:p>
            <a:r>
              <a:rPr lang="en-US" altLang="en-US" dirty="0">
                <a:solidFill>
                  <a:schemeClr val="tx2"/>
                </a:solidFill>
                <a:latin typeface="Helvetica" panose="020B0604020202020204" pitchFamily="34" charset="0"/>
              </a:rPr>
              <a:t>14 February 2017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bwMode="auto">
          <a:xfrm>
            <a:off x="295276" y="2986089"/>
            <a:ext cx="8542176" cy="1738312"/>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0" indent="0" algn="ctr">
              <a:buNone/>
            </a:pPr>
            <a:r>
              <a:rPr lang="en-US" sz="4800" dirty="0" smtClean="0"/>
              <a:t>Thank you!</a:t>
            </a:r>
          </a:p>
          <a:p>
            <a:endParaRPr lang="en-US" dirty="0"/>
          </a:p>
          <a:p>
            <a:endParaRPr lang="en-US" dirty="0"/>
          </a:p>
        </p:txBody>
      </p:sp>
      <p:sp>
        <p:nvSpPr>
          <p:cNvPr id="15363" name="Date Placeholder 3"/>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2/14/2017</a:t>
            </a:r>
          </a:p>
        </p:txBody>
      </p:sp>
      <p:sp>
        <p:nvSpPr>
          <p:cNvPr id="15364"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A. Klebaner | Organizational Update</a:t>
            </a:r>
            <a:endParaRPr lang="en-US" altLang="en-US" sz="900" b="1" dirty="0">
              <a:solidFill>
                <a:srgbClr val="154D81"/>
              </a:solidFill>
              <a:latin typeface="Helvetica" panose="020B0604020202020204" pitchFamily="34" charset="0"/>
            </a:endParaRPr>
          </a:p>
        </p:txBody>
      </p:sp>
      <p:sp>
        <p:nvSpPr>
          <p:cNvPr id="1536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77363D8B-8ACE-4BCA-9026-C8CC12422DCE}" type="slidenum">
              <a:rPr lang="en-US" altLang="en-US" sz="900">
                <a:solidFill>
                  <a:srgbClr val="154D81"/>
                </a:solidFill>
                <a:latin typeface="Helvetica" panose="020B0604020202020204" pitchFamily="34" charset="0"/>
              </a:rPr>
              <a:pPr eaLnBrk="1" hangingPunct="1"/>
              <a:t>10</a:t>
            </a:fld>
            <a:endParaRPr lang="en-US" altLang="en-US" sz="900">
              <a:solidFill>
                <a:srgbClr val="154D81"/>
              </a:solidFill>
              <a:latin typeface="Helvetica" panose="020B0604020202020204" pitchFamily="34" charset="0"/>
            </a:endParaRPr>
          </a:p>
        </p:txBody>
      </p:sp>
    </p:spTree>
    <p:extLst>
      <p:ext uri="{BB962C8B-B14F-4D97-AF65-F5344CB8AC3E}">
        <p14:creationId xmlns:p14="http://schemas.microsoft.com/office/powerpoint/2010/main" val="883636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50013" y="6515100"/>
            <a:ext cx="1076325" cy="241300"/>
          </a:xfrm>
        </p:spPr>
        <p:txBody>
          <a:bodyPr/>
          <a:lstStyle/>
          <a:p>
            <a:r>
              <a:rPr lang="en-US" altLang="en-US" dirty="0"/>
              <a:t>2/14/2017</a:t>
            </a:r>
          </a:p>
          <a:p>
            <a:endParaRPr lang="en-US" altLang="en-US" dirty="0"/>
          </a:p>
        </p:txBody>
      </p:sp>
      <p:sp>
        <p:nvSpPr>
          <p:cNvPr id="5" name="Footer Placeholder 4"/>
          <p:cNvSpPr>
            <a:spLocks noGrp="1"/>
          </p:cNvSpPr>
          <p:nvPr>
            <p:ph type="ftr" sz="quarter" idx="11"/>
          </p:nvPr>
        </p:nvSpPr>
        <p:spPr/>
        <p:txBody>
          <a:bodyPr/>
          <a:lstStyle/>
          <a:p>
            <a:pPr eaLnBrk="1" hangingPunct="1"/>
            <a:r>
              <a:rPr lang="en-US" altLang="en-US" dirty="0">
                <a:latin typeface="Helvetica" panose="020B0604020202020204" pitchFamily="34" charset="0"/>
              </a:rPr>
              <a:t>A. Klebaner | Organizational Update</a:t>
            </a:r>
            <a:endParaRPr lang="en-US" altLang="en-US" b="1" dirty="0">
              <a:latin typeface="Helvetica" panose="020B0604020202020204" pitchFamily="34" charset="0"/>
            </a:endParaRPr>
          </a:p>
        </p:txBody>
      </p:sp>
      <p:sp>
        <p:nvSpPr>
          <p:cNvPr id="6" name="Slide Number Placeholder 5"/>
          <p:cNvSpPr>
            <a:spLocks noGrp="1"/>
          </p:cNvSpPr>
          <p:nvPr>
            <p:ph type="sldNum" sz="quarter" idx="12"/>
          </p:nvPr>
        </p:nvSpPr>
        <p:spPr/>
        <p:txBody>
          <a:bodyPr/>
          <a:lstStyle/>
          <a:p>
            <a:fld id="{7E39B9C4-FCD0-4197-89F5-634EF255BCF2}" type="slidenum">
              <a:rPr lang="en-US" altLang="en-US" smtClean="0"/>
              <a:pPr/>
              <a:t>2</a:t>
            </a:fld>
            <a:endParaRPr lang="en-US" altLang="en-US"/>
          </a:p>
        </p:txBody>
      </p:sp>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40512" r="486" b="47419"/>
          <a:stretch/>
        </p:blipFill>
        <p:spPr>
          <a:xfrm>
            <a:off x="2575250" y="891317"/>
            <a:ext cx="3993139" cy="5276218"/>
          </a:xfrm>
          <a:prstGeom prst="rect">
            <a:avLst/>
          </a:prstGeom>
          <a:ln>
            <a:solidFill>
              <a:schemeClr val="tx2"/>
            </a:solidFill>
          </a:ln>
        </p:spPr>
      </p:pic>
      <p:sp>
        <p:nvSpPr>
          <p:cNvPr id="7" name="Title 1"/>
          <p:cNvSpPr>
            <a:spLocks noGrp="1"/>
          </p:cNvSpPr>
          <p:nvPr>
            <p:ph type="title"/>
          </p:nvPr>
        </p:nvSpPr>
        <p:spPr>
          <a:xfrm>
            <a:off x="228600" y="103664"/>
            <a:ext cx="8686800" cy="641739"/>
          </a:xfrm>
        </p:spPr>
        <p:txBody>
          <a:bodyPr/>
          <a:lstStyle/>
          <a:p>
            <a:pPr algn="ctr"/>
            <a:r>
              <a:rPr lang="en-US" altLang="en-US" dirty="0" smtClean="0">
                <a:solidFill>
                  <a:srgbClr val="C00000"/>
                </a:solidFill>
                <a:latin typeface="Helvetica" panose="020B0604020202020204" pitchFamily="34" charset="0"/>
              </a:rPr>
              <a:t>AD/Cryo is moving to Technical Division</a:t>
            </a:r>
            <a:endParaRPr lang="en-US" b="0" dirty="0">
              <a:solidFill>
                <a:srgbClr val="C00000"/>
              </a:solidFill>
            </a:endParaRPr>
          </a:p>
        </p:txBody>
      </p:sp>
    </p:spTree>
    <p:extLst>
      <p:ext uri="{BB962C8B-B14F-4D97-AF65-F5344CB8AC3E}">
        <p14:creationId xmlns:p14="http://schemas.microsoft.com/office/powerpoint/2010/main" val="2127313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50013" y="6515100"/>
            <a:ext cx="1076325" cy="241300"/>
          </a:xfrm>
        </p:spPr>
        <p:txBody>
          <a:bodyPr/>
          <a:lstStyle/>
          <a:p>
            <a:r>
              <a:rPr lang="en-US" altLang="en-US" dirty="0"/>
              <a:t>2/14/2017</a:t>
            </a:r>
          </a:p>
          <a:p>
            <a:endParaRPr lang="en-US" altLang="en-US" dirty="0"/>
          </a:p>
        </p:txBody>
      </p:sp>
      <p:sp>
        <p:nvSpPr>
          <p:cNvPr id="5" name="Footer Placeholder 4"/>
          <p:cNvSpPr>
            <a:spLocks noGrp="1"/>
          </p:cNvSpPr>
          <p:nvPr>
            <p:ph type="ftr" sz="quarter" idx="11"/>
          </p:nvPr>
        </p:nvSpPr>
        <p:spPr/>
        <p:txBody>
          <a:bodyPr/>
          <a:lstStyle/>
          <a:p>
            <a:pPr eaLnBrk="1" hangingPunct="1"/>
            <a:r>
              <a:rPr lang="en-US" altLang="en-US" dirty="0">
                <a:latin typeface="Helvetica" panose="020B0604020202020204" pitchFamily="34" charset="0"/>
              </a:rPr>
              <a:t>A. Klebaner | Organizational Update</a:t>
            </a:r>
            <a:endParaRPr lang="en-US" altLang="en-US" b="1" dirty="0">
              <a:latin typeface="Helvetica" panose="020B0604020202020204" pitchFamily="34" charset="0"/>
            </a:endParaRPr>
          </a:p>
        </p:txBody>
      </p:sp>
      <p:sp>
        <p:nvSpPr>
          <p:cNvPr id="6" name="Slide Number Placeholder 5"/>
          <p:cNvSpPr>
            <a:spLocks noGrp="1"/>
          </p:cNvSpPr>
          <p:nvPr>
            <p:ph type="sldNum" sz="quarter" idx="12"/>
          </p:nvPr>
        </p:nvSpPr>
        <p:spPr/>
        <p:txBody>
          <a:bodyPr/>
          <a:lstStyle/>
          <a:p>
            <a:fld id="{7E39B9C4-FCD0-4197-89F5-634EF255BCF2}" type="slidenum">
              <a:rPr lang="en-US" altLang="en-US" smtClean="0"/>
              <a:pPr/>
              <a:t>3</a:t>
            </a:fld>
            <a:endParaRPr lang="en-US" alt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06651"/>
            <a:ext cx="9144000" cy="4444697"/>
          </a:xfrm>
          <a:prstGeom prst="rect">
            <a:avLst/>
          </a:prstGeom>
        </p:spPr>
      </p:pic>
      <p:sp>
        <p:nvSpPr>
          <p:cNvPr id="7" name="Title 1"/>
          <p:cNvSpPr>
            <a:spLocks noGrp="1"/>
          </p:cNvSpPr>
          <p:nvPr>
            <p:ph type="title"/>
          </p:nvPr>
        </p:nvSpPr>
        <p:spPr>
          <a:xfrm>
            <a:off x="228600" y="103664"/>
            <a:ext cx="8686800" cy="641739"/>
          </a:xfrm>
        </p:spPr>
        <p:txBody>
          <a:bodyPr/>
          <a:lstStyle/>
          <a:p>
            <a:r>
              <a:rPr lang="en-US" altLang="en-US" dirty="0" smtClean="0">
                <a:latin typeface="Helvetica" panose="020B0604020202020204" pitchFamily="34" charset="0"/>
              </a:rPr>
              <a:t>Fermilab At Work,</a:t>
            </a:r>
            <a:r>
              <a:rPr lang="en-US" altLang="en-US" dirty="0" smtClean="0">
                <a:latin typeface="Helvetica" panose="020B0604020202020204" pitchFamily="34" charset="0"/>
                <a:sym typeface="Wingdings"/>
              </a:rPr>
              <a:t> </a:t>
            </a:r>
            <a:r>
              <a:rPr lang="en-US" altLang="en-US" b="0" dirty="0" smtClean="0">
                <a:latin typeface="Helvetica" panose="020B0604020202020204" pitchFamily="34" charset="0"/>
              </a:rPr>
              <a:t>February 9</a:t>
            </a:r>
            <a:r>
              <a:rPr lang="en-US" altLang="en-US" b="0" baseline="30000" dirty="0" smtClean="0">
                <a:latin typeface="Helvetica" panose="020B0604020202020204" pitchFamily="34" charset="0"/>
              </a:rPr>
              <a:t>th</a:t>
            </a:r>
            <a:r>
              <a:rPr lang="en-US" altLang="en-US" b="0" dirty="0" smtClean="0">
                <a:latin typeface="Helvetica" panose="020B0604020202020204" pitchFamily="34" charset="0"/>
              </a:rPr>
              <a:t>, 2017</a:t>
            </a:r>
            <a:endParaRPr lang="en-US" b="0" dirty="0"/>
          </a:p>
        </p:txBody>
      </p:sp>
    </p:spTree>
    <p:extLst>
      <p:ext uri="{BB962C8B-B14F-4D97-AF65-F5344CB8AC3E}">
        <p14:creationId xmlns:p14="http://schemas.microsoft.com/office/powerpoint/2010/main" val="1116199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latin typeface="Helvetica" panose="020B0604020202020204" pitchFamily="34" charset="0"/>
              </a:rPr>
              <a:t> The Change</a:t>
            </a:r>
            <a:endParaRPr lang="en-US" dirty="0"/>
          </a:p>
        </p:txBody>
      </p:sp>
      <p:sp>
        <p:nvSpPr>
          <p:cNvPr id="3" name="Content Placeholder 2"/>
          <p:cNvSpPr>
            <a:spLocks noGrp="1"/>
          </p:cNvSpPr>
          <p:nvPr>
            <p:ph idx="1"/>
          </p:nvPr>
        </p:nvSpPr>
        <p:spPr>
          <a:xfrm>
            <a:off x="228600" y="1043047"/>
            <a:ext cx="8672513" cy="5068504"/>
          </a:xfrm>
        </p:spPr>
        <p:txBody>
          <a:bodyPr/>
          <a:lstStyle/>
          <a:p>
            <a:r>
              <a:rPr lang="en-US" dirty="0"/>
              <a:t>After extensive discussions and considerations of the Laboratory needs in the area of cryogenic engineering and operations of various cryogenic system, and taking into account more efficient use of resources in fulfilling the Laboratory goals, Fermilab senior management has decided to consolidate cryogenics expertise in Technical </a:t>
            </a:r>
            <a:r>
              <a:rPr lang="en-US" dirty="0" smtClean="0"/>
              <a:t>Division</a:t>
            </a:r>
            <a:endParaRPr lang="en-US" altLang="en-US" dirty="0">
              <a:latin typeface="Helvetica" panose="020B0604020202020204" pitchFamily="34" charset="0"/>
            </a:endParaRPr>
          </a:p>
          <a:p>
            <a:pPr>
              <a:spcBef>
                <a:spcPts val="1800"/>
              </a:spcBef>
            </a:pPr>
            <a:r>
              <a:rPr lang="en-US" dirty="0"/>
              <a:t>The consolidation will proceed in </a:t>
            </a:r>
            <a:r>
              <a:rPr lang="en-US" dirty="0" smtClean="0"/>
              <a:t>phases</a:t>
            </a:r>
          </a:p>
          <a:p>
            <a:pPr lvl="1">
              <a:spcBef>
                <a:spcPts val="1800"/>
              </a:spcBef>
            </a:pPr>
            <a:r>
              <a:rPr lang="en-US" sz="2000" dirty="0" smtClean="0"/>
              <a:t>Phase </a:t>
            </a:r>
            <a:r>
              <a:rPr lang="en-US" sz="2000" dirty="0"/>
              <a:t>I involves the transfer of the Accelerator Division Cryogenic Department to Technical Division, effective April </a:t>
            </a:r>
            <a:r>
              <a:rPr lang="en-US" sz="2000" dirty="0" smtClean="0"/>
              <a:t>3</a:t>
            </a:r>
            <a:r>
              <a:rPr lang="en-US" sz="2000" baseline="30000" dirty="0" smtClean="0"/>
              <a:t>rd</a:t>
            </a:r>
            <a:r>
              <a:rPr lang="en-US" sz="2000" dirty="0" smtClean="0"/>
              <a:t>, 2017 </a:t>
            </a:r>
          </a:p>
          <a:p>
            <a:pPr lvl="1">
              <a:spcBef>
                <a:spcPts val="1800"/>
              </a:spcBef>
            </a:pPr>
            <a:r>
              <a:rPr lang="en-US" sz="2000" dirty="0"/>
              <a:t>Further consolidation of the Fermilab cryogenic resources </a:t>
            </a:r>
            <a:r>
              <a:rPr lang="en-US" sz="2000" dirty="0" smtClean="0"/>
              <a:t>will </a:t>
            </a:r>
            <a:r>
              <a:rPr lang="en-US" sz="2000" dirty="0"/>
              <a:t>be accomplished in subsequent phases</a:t>
            </a:r>
          </a:p>
          <a:p>
            <a:endParaRPr lang="en-US" dirty="0"/>
          </a:p>
        </p:txBody>
      </p:sp>
      <p:sp>
        <p:nvSpPr>
          <p:cNvPr id="4" name="Date Placeholder 3"/>
          <p:cNvSpPr>
            <a:spLocks noGrp="1"/>
          </p:cNvSpPr>
          <p:nvPr>
            <p:ph type="dt" sz="half" idx="10"/>
          </p:nvPr>
        </p:nvSpPr>
        <p:spPr>
          <a:xfrm>
            <a:off x="6450013" y="6515100"/>
            <a:ext cx="1076325" cy="241300"/>
          </a:xfrm>
        </p:spPr>
        <p:txBody>
          <a:bodyPr/>
          <a:lstStyle/>
          <a:p>
            <a:r>
              <a:rPr lang="en-US" altLang="en-US" dirty="0"/>
              <a:t>2/14/2017</a:t>
            </a:r>
          </a:p>
          <a:p>
            <a:endParaRPr lang="en-US" altLang="en-US" dirty="0"/>
          </a:p>
        </p:txBody>
      </p:sp>
      <p:sp>
        <p:nvSpPr>
          <p:cNvPr id="5" name="Footer Placeholder 4"/>
          <p:cNvSpPr>
            <a:spLocks noGrp="1"/>
          </p:cNvSpPr>
          <p:nvPr>
            <p:ph type="ftr" sz="quarter" idx="11"/>
          </p:nvPr>
        </p:nvSpPr>
        <p:spPr/>
        <p:txBody>
          <a:bodyPr/>
          <a:lstStyle/>
          <a:p>
            <a:pPr eaLnBrk="1" hangingPunct="1"/>
            <a:r>
              <a:rPr lang="en-US" altLang="en-US" dirty="0">
                <a:latin typeface="Helvetica" panose="020B0604020202020204" pitchFamily="34" charset="0"/>
              </a:rPr>
              <a:t>A. Klebaner | Organizational Update</a:t>
            </a:r>
            <a:endParaRPr lang="en-US" altLang="en-US" b="1" dirty="0">
              <a:latin typeface="Helvetica" panose="020B0604020202020204" pitchFamily="34" charset="0"/>
            </a:endParaRPr>
          </a:p>
        </p:txBody>
      </p:sp>
      <p:sp>
        <p:nvSpPr>
          <p:cNvPr id="6" name="Slide Number Placeholder 5"/>
          <p:cNvSpPr>
            <a:spLocks noGrp="1"/>
          </p:cNvSpPr>
          <p:nvPr>
            <p:ph type="sldNum" sz="quarter" idx="12"/>
          </p:nvPr>
        </p:nvSpPr>
        <p:spPr/>
        <p:txBody>
          <a:bodyPr/>
          <a:lstStyle/>
          <a:p>
            <a:fld id="{7E39B9C4-FCD0-4197-89F5-634EF255BCF2}" type="slidenum">
              <a:rPr lang="en-US" altLang="en-US" smtClean="0"/>
              <a:pPr/>
              <a:t>4</a:t>
            </a:fld>
            <a:endParaRPr lang="en-US" altLang="en-US"/>
          </a:p>
        </p:txBody>
      </p:sp>
    </p:spTree>
    <p:extLst>
      <p:ext uri="{BB962C8B-B14F-4D97-AF65-F5344CB8AC3E}">
        <p14:creationId xmlns:p14="http://schemas.microsoft.com/office/powerpoint/2010/main" val="3947397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latin typeface="Helvetica" panose="020B0604020202020204" pitchFamily="34" charset="0"/>
              </a:rPr>
              <a:t>Why Change?</a:t>
            </a:r>
            <a:endParaRPr lang="en-US" dirty="0"/>
          </a:p>
        </p:txBody>
      </p:sp>
      <p:sp>
        <p:nvSpPr>
          <p:cNvPr id="3" name="Content Placeholder 2"/>
          <p:cNvSpPr>
            <a:spLocks noGrp="1"/>
          </p:cNvSpPr>
          <p:nvPr>
            <p:ph idx="1"/>
          </p:nvPr>
        </p:nvSpPr>
        <p:spPr>
          <a:xfrm>
            <a:off x="228600" y="1043047"/>
            <a:ext cx="8672513" cy="5124488"/>
          </a:xfrm>
        </p:spPr>
        <p:txBody>
          <a:bodyPr/>
          <a:lstStyle/>
          <a:p>
            <a:r>
              <a:rPr lang="en-US" dirty="0"/>
              <a:t>AD/Cryogenics Department mission has changed:</a:t>
            </a:r>
          </a:p>
          <a:p>
            <a:pPr lvl="1"/>
            <a:r>
              <a:rPr lang="en-US" sz="1600" dirty="0" err="1">
                <a:cs typeface="ＭＳ Ｐゴシック" charset="0"/>
              </a:rPr>
              <a:t>Tevatron</a:t>
            </a:r>
            <a:r>
              <a:rPr lang="en-US" sz="1600" dirty="0">
                <a:cs typeface="ＭＳ Ｐゴシック" charset="0"/>
              </a:rPr>
              <a:t> is decommissioned</a:t>
            </a:r>
          </a:p>
          <a:p>
            <a:pPr lvl="1"/>
            <a:r>
              <a:rPr lang="en-US" sz="1600" dirty="0">
                <a:cs typeface="ＭＳ Ｐゴシック" charset="0"/>
              </a:rPr>
              <a:t>Expanded Work For Others effort </a:t>
            </a:r>
            <a:r>
              <a:rPr lang="en-US" sz="1600" dirty="0">
                <a:cs typeface="ＭＳ Ｐゴシック" charset="0"/>
                <a:sym typeface="Wingdings" panose="05000000000000000000" pitchFamily="2" charset="2"/>
              </a:rPr>
              <a:t>LCLS-II</a:t>
            </a:r>
          </a:p>
          <a:p>
            <a:pPr>
              <a:spcBef>
                <a:spcPts val="1800"/>
              </a:spcBef>
            </a:pPr>
            <a:r>
              <a:rPr lang="en-US" dirty="0" smtClean="0">
                <a:sym typeface="Wingdings" panose="05000000000000000000" pitchFamily="2" charset="2"/>
              </a:rPr>
              <a:t>New </a:t>
            </a:r>
            <a:r>
              <a:rPr lang="en-US" dirty="0">
                <a:sym typeface="Wingdings" panose="05000000000000000000" pitchFamily="2" charset="2"/>
              </a:rPr>
              <a:t>projects require cryogenic engineering support</a:t>
            </a:r>
          </a:p>
          <a:p>
            <a:pPr lvl="1"/>
            <a:r>
              <a:rPr lang="en-US" sz="1600" dirty="0">
                <a:cs typeface="ＭＳ Ｐゴシック" charset="0"/>
                <a:sym typeface="Wingdings" panose="05000000000000000000" pitchFamily="2" charset="2"/>
              </a:rPr>
              <a:t>PIP-II, Mu2e, FIP, </a:t>
            </a:r>
            <a:r>
              <a:rPr lang="en-US" sz="1600" dirty="0" smtClean="0">
                <a:cs typeface="ＭＳ Ｐゴシック" charset="0"/>
                <a:sym typeface="Wingdings" panose="05000000000000000000" pitchFamily="2" charset="2"/>
              </a:rPr>
              <a:t>Quantum Sensors and Computing, etc</a:t>
            </a:r>
            <a:r>
              <a:rPr lang="en-US" sz="1600" dirty="0">
                <a:cs typeface="ＭＳ Ｐゴシック" charset="0"/>
                <a:sym typeface="Wingdings" panose="05000000000000000000" pitchFamily="2" charset="2"/>
              </a:rPr>
              <a:t>.</a:t>
            </a:r>
          </a:p>
          <a:p>
            <a:pPr>
              <a:spcBef>
                <a:spcPts val="1800"/>
              </a:spcBef>
            </a:pPr>
            <a:r>
              <a:rPr lang="en-US" dirty="0" smtClean="0">
                <a:sym typeface="Wingdings" panose="05000000000000000000" pitchFamily="2" charset="2"/>
              </a:rPr>
              <a:t>OHEP </a:t>
            </a:r>
            <a:r>
              <a:rPr lang="en-US" dirty="0">
                <a:sym typeface="Wingdings" panose="05000000000000000000" pitchFamily="2" charset="2"/>
              </a:rPr>
              <a:t>Fermilab 2016 Facilities Operations </a:t>
            </a:r>
            <a:r>
              <a:rPr lang="en-US" dirty="0" smtClean="0">
                <a:sym typeface="Wingdings" panose="05000000000000000000" pitchFamily="2" charset="2"/>
              </a:rPr>
              <a:t>Review</a:t>
            </a:r>
          </a:p>
          <a:p>
            <a:pPr lvl="1"/>
            <a:r>
              <a:rPr lang="en-US" sz="1600" i="1" dirty="0"/>
              <a:t>“… There are significant cryogenic skills needed now and through the next five years</a:t>
            </a:r>
            <a:r>
              <a:rPr lang="en-US" sz="1600" i="1" dirty="0" smtClean="0"/>
              <a:t>…”</a:t>
            </a:r>
          </a:p>
          <a:p>
            <a:pPr lvl="1">
              <a:spcBef>
                <a:spcPts val="1200"/>
              </a:spcBef>
            </a:pPr>
            <a:r>
              <a:rPr lang="en-US" sz="1600" i="1" dirty="0">
                <a:sym typeface="Wingdings" panose="05000000000000000000" pitchFamily="2" charset="2"/>
              </a:rPr>
              <a:t>“… Fermilab would benefit from an analysis of critical expertise needed to pursue its strategic plan, and develop (and adhere to) a plan for continuity of expertise. This need has already been recognized in regards to cryogenic technology ...”</a:t>
            </a:r>
          </a:p>
          <a:p>
            <a:pPr lvl="1">
              <a:spcBef>
                <a:spcPts val="1200"/>
              </a:spcBef>
            </a:pPr>
            <a:r>
              <a:rPr lang="en-US" sz="1600" i="1" dirty="0" smtClean="0"/>
              <a:t>“ </a:t>
            </a:r>
            <a:r>
              <a:rPr lang="en-US" sz="1600" i="1" dirty="0"/>
              <a:t>… Fermilab management may find opportunities to optimize the evolution of the organization by evaluating near- and longer-term operational and technical project requirements to determine whether efficiencies could be realized by rebalancing the distribution of work and/or functions between the Accelerator and Technical </a:t>
            </a:r>
            <a:r>
              <a:rPr lang="en-US" sz="1600" i="1" dirty="0" smtClean="0"/>
              <a:t>Divisions…”  </a:t>
            </a:r>
            <a:endParaRPr lang="en-US" sz="1600" i="1" dirty="0"/>
          </a:p>
          <a:p>
            <a:endParaRPr lang="en-US" dirty="0">
              <a:sym typeface="Wingdings" panose="05000000000000000000" pitchFamily="2" charset="2"/>
            </a:endParaRPr>
          </a:p>
          <a:p>
            <a:pPr marL="457200" lvl="1" indent="0">
              <a:buNone/>
            </a:pPr>
            <a:endParaRPr lang="en-US" dirty="0" smtClean="0">
              <a:sym typeface="Wingdings" panose="05000000000000000000" pitchFamily="2" charset="2"/>
            </a:endParaRPr>
          </a:p>
          <a:p>
            <a:pPr lvl="1"/>
            <a:endParaRPr lang="en-US" dirty="0">
              <a:sym typeface="Wingdings" panose="05000000000000000000" pitchFamily="2" charset="2"/>
            </a:endParaRPr>
          </a:p>
          <a:p>
            <a:pPr lvl="1"/>
            <a:endParaRPr lang="en-US" dirty="0"/>
          </a:p>
        </p:txBody>
      </p:sp>
      <p:sp>
        <p:nvSpPr>
          <p:cNvPr id="4" name="Date Placeholder 3"/>
          <p:cNvSpPr>
            <a:spLocks noGrp="1"/>
          </p:cNvSpPr>
          <p:nvPr>
            <p:ph type="dt" sz="half" idx="10"/>
          </p:nvPr>
        </p:nvSpPr>
        <p:spPr>
          <a:xfrm>
            <a:off x="6450013" y="6515100"/>
            <a:ext cx="1076325" cy="241300"/>
          </a:xfrm>
        </p:spPr>
        <p:txBody>
          <a:bodyPr/>
          <a:lstStyle/>
          <a:p>
            <a:r>
              <a:rPr lang="en-US" altLang="en-US" dirty="0"/>
              <a:t>2/14/2017</a:t>
            </a:r>
          </a:p>
          <a:p>
            <a:endParaRPr lang="en-US" altLang="en-US" dirty="0"/>
          </a:p>
        </p:txBody>
      </p:sp>
      <p:sp>
        <p:nvSpPr>
          <p:cNvPr id="5" name="Footer Placeholder 4"/>
          <p:cNvSpPr>
            <a:spLocks noGrp="1"/>
          </p:cNvSpPr>
          <p:nvPr>
            <p:ph type="ftr" sz="quarter" idx="11"/>
          </p:nvPr>
        </p:nvSpPr>
        <p:spPr/>
        <p:txBody>
          <a:bodyPr/>
          <a:lstStyle/>
          <a:p>
            <a:pPr eaLnBrk="1" hangingPunct="1"/>
            <a:r>
              <a:rPr lang="en-US" altLang="en-US" dirty="0">
                <a:latin typeface="Helvetica" panose="020B0604020202020204" pitchFamily="34" charset="0"/>
              </a:rPr>
              <a:t>A. Klebaner | Organizational Update</a:t>
            </a:r>
            <a:endParaRPr lang="en-US" altLang="en-US" b="1" dirty="0">
              <a:latin typeface="Helvetica" panose="020B0604020202020204" pitchFamily="34" charset="0"/>
            </a:endParaRPr>
          </a:p>
        </p:txBody>
      </p:sp>
      <p:sp>
        <p:nvSpPr>
          <p:cNvPr id="6" name="Slide Number Placeholder 5"/>
          <p:cNvSpPr>
            <a:spLocks noGrp="1"/>
          </p:cNvSpPr>
          <p:nvPr>
            <p:ph type="sldNum" sz="quarter" idx="12"/>
          </p:nvPr>
        </p:nvSpPr>
        <p:spPr/>
        <p:txBody>
          <a:bodyPr/>
          <a:lstStyle/>
          <a:p>
            <a:fld id="{7E39B9C4-FCD0-4197-89F5-634EF255BCF2}" type="slidenum">
              <a:rPr lang="en-US" altLang="en-US" smtClean="0"/>
              <a:pPr/>
              <a:t>5</a:t>
            </a:fld>
            <a:endParaRPr lang="en-US" altLang="en-US"/>
          </a:p>
        </p:txBody>
      </p:sp>
    </p:spTree>
    <p:extLst>
      <p:ext uri="{BB962C8B-B14F-4D97-AF65-F5344CB8AC3E}">
        <p14:creationId xmlns:p14="http://schemas.microsoft.com/office/powerpoint/2010/main" val="1947091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FY2016 Notable Outcome</a:t>
            </a:r>
            <a:endParaRPr lang="en-US" dirty="0"/>
          </a:p>
        </p:txBody>
      </p:sp>
      <p:sp>
        <p:nvSpPr>
          <p:cNvPr id="3" name="Content Placeholder 2"/>
          <p:cNvSpPr>
            <a:spLocks noGrp="1"/>
          </p:cNvSpPr>
          <p:nvPr>
            <p:ph idx="1"/>
          </p:nvPr>
        </p:nvSpPr>
        <p:spPr>
          <a:xfrm>
            <a:off x="165100" y="839846"/>
            <a:ext cx="8672513" cy="5510153"/>
          </a:xfrm>
        </p:spPr>
        <p:txBody>
          <a:bodyPr/>
          <a:lstStyle/>
          <a:p>
            <a:pPr marL="625475" lvl="1" indent="0">
              <a:buNone/>
            </a:pPr>
            <a:endParaRPr lang="en-US" sz="1600" i="1" dirty="0" smtClean="0"/>
          </a:p>
          <a:p>
            <a:pPr marL="625475" lvl="1" indent="0">
              <a:buNone/>
            </a:pPr>
            <a:r>
              <a:rPr lang="en-US" sz="1600" i="1" dirty="0" smtClean="0"/>
              <a:t>Goal 3.0</a:t>
            </a:r>
          </a:p>
          <a:p>
            <a:pPr marL="625475" lvl="1" indent="0">
              <a:buNone/>
            </a:pPr>
            <a:r>
              <a:rPr lang="en-US" sz="1600" i="1" dirty="0" smtClean="0"/>
              <a:t>	Objective 3.2</a:t>
            </a:r>
          </a:p>
          <a:p>
            <a:pPr marL="1206500" lvl="1" indent="0">
              <a:buNone/>
            </a:pPr>
            <a:r>
              <a:rPr lang="en-US" sz="1600" dirty="0" smtClean="0"/>
              <a:t>Provide </a:t>
            </a:r>
            <a:r>
              <a:rPr lang="en-US" sz="1600" dirty="0"/>
              <a:t>Effective and Efficient Science and Technology Project/Program/Facilities </a:t>
            </a:r>
            <a:r>
              <a:rPr lang="en-US" sz="1600" dirty="0" smtClean="0"/>
              <a:t>Management</a:t>
            </a:r>
            <a:endParaRPr lang="en-US" sz="1600" i="1" dirty="0">
              <a:sym typeface="Wingdings" panose="05000000000000000000" pitchFamily="2" charset="2"/>
            </a:endParaRPr>
          </a:p>
          <a:p>
            <a:pPr marL="457200" lvl="1" indent="0">
              <a:buNone/>
            </a:pPr>
            <a:r>
              <a:rPr lang="en-US" sz="1600" i="1" dirty="0" smtClean="0"/>
              <a:t>:</a:t>
            </a:r>
          </a:p>
          <a:p>
            <a:pPr marL="625475" lvl="1" indent="0">
              <a:buNone/>
            </a:pPr>
            <a:r>
              <a:rPr lang="en-US" sz="2400" i="1" dirty="0" smtClean="0"/>
              <a:t>“</a:t>
            </a:r>
            <a:r>
              <a:rPr lang="en-US" sz="2400" b="1" i="1" dirty="0" smtClean="0"/>
              <a:t>The Laboratory will complete actions to respond to the program’s institutional review recommendations concerning cryogenic-engineering resources </a:t>
            </a:r>
            <a:r>
              <a:rPr lang="en-US" sz="2400" i="1" dirty="0" smtClean="0"/>
              <a:t>and planning by preparing a hiring plan, a lab-wide resource-management strategy, and a five-year outlook for cryogenic needs. These plans will be ready for evaluation at the FY 2016 S&amp;T Review of Fermilab.”</a:t>
            </a:r>
          </a:p>
          <a:p>
            <a:pPr marL="625475" lvl="1" indent="0">
              <a:buNone/>
            </a:pPr>
            <a:endParaRPr lang="en-US" sz="2400" dirty="0">
              <a:sym typeface="Wingdings" panose="05000000000000000000" pitchFamily="2" charset="2"/>
            </a:endParaRPr>
          </a:p>
          <a:p>
            <a:pPr marL="625475" lvl="1" indent="0" algn="ctr">
              <a:buNone/>
            </a:pPr>
            <a:r>
              <a:rPr lang="en-US" sz="1600" dirty="0" smtClean="0"/>
              <a:t>Office </a:t>
            </a:r>
            <a:r>
              <a:rPr lang="en-US" sz="1600" dirty="0"/>
              <a:t>of Integrated Planning and Performance Management (IPPM)</a:t>
            </a:r>
          </a:p>
          <a:p>
            <a:pPr marL="625475" lvl="1" indent="0" algn="ctr">
              <a:buNone/>
            </a:pPr>
            <a:r>
              <a:rPr lang="en-US" sz="1600" i="1" dirty="0">
                <a:hlinkClick r:id="rId3"/>
              </a:rPr>
              <a:t>https://</a:t>
            </a:r>
            <a:r>
              <a:rPr lang="en-US" sz="1600" i="1" dirty="0" smtClean="0">
                <a:hlinkClick r:id="rId3"/>
              </a:rPr>
              <a:t>fermipoint.fnal.gov/organization/ocoo/ippm/SitePages/Home.aspx</a:t>
            </a:r>
            <a:endParaRPr lang="en-US" sz="1600" i="1" dirty="0" smtClean="0"/>
          </a:p>
          <a:p>
            <a:pPr marL="625475" lvl="1" indent="0" algn="ctr">
              <a:buNone/>
            </a:pPr>
            <a:endParaRPr lang="en-US" sz="1600" i="1" dirty="0"/>
          </a:p>
          <a:p>
            <a:pPr lvl="1"/>
            <a:endParaRPr lang="en-US" dirty="0"/>
          </a:p>
        </p:txBody>
      </p:sp>
      <p:sp>
        <p:nvSpPr>
          <p:cNvPr id="4" name="Date Placeholder 3"/>
          <p:cNvSpPr>
            <a:spLocks noGrp="1"/>
          </p:cNvSpPr>
          <p:nvPr>
            <p:ph type="dt" sz="half" idx="10"/>
          </p:nvPr>
        </p:nvSpPr>
        <p:spPr>
          <a:xfrm>
            <a:off x="6450013" y="6515100"/>
            <a:ext cx="1076325" cy="241300"/>
          </a:xfrm>
        </p:spPr>
        <p:txBody>
          <a:bodyPr/>
          <a:lstStyle/>
          <a:p>
            <a:r>
              <a:rPr lang="en-US" altLang="en-US" dirty="0"/>
              <a:t>2/14/2017</a:t>
            </a:r>
          </a:p>
          <a:p>
            <a:endParaRPr lang="en-US" altLang="en-US" dirty="0"/>
          </a:p>
        </p:txBody>
      </p:sp>
      <p:sp>
        <p:nvSpPr>
          <p:cNvPr id="5" name="Footer Placeholder 4"/>
          <p:cNvSpPr>
            <a:spLocks noGrp="1"/>
          </p:cNvSpPr>
          <p:nvPr>
            <p:ph type="ftr" sz="quarter" idx="11"/>
          </p:nvPr>
        </p:nvSpPr>
        <p:spPr/>
        <p:txBody>
          <a:bodyPr/>
          <a:lstStyle/>
          <a:p>
            <a:pPr eaLnBrk="1" hangingPunct="1"/>
            <a:r>
              <a:rPr lang="en-US" altLang="en-US" dirty="0">
                <a:latin typeface="Helvetica" panose="020B0604020202020204" pitchFamily="34" charset="0"/>
              </a:rPr>
              <a:t>A. Klebaner | Organizational Update</a:t>
            </a:r>
            <a:endParaRPr lang="en-US" altLang="en-US" b="1" dirty="0">
              <a:latin typeface="Helvetica" panose="020B0604020202020204" pitchFamily="34" charset="0"/>
            </a:endParaRPr>
          </a:p>
        </p:txBody>
      </p:sp>
      <p:sp>
        <p:nvSpPr>
          <p:cNvPr id="6" name="Slide Number Placeholder 5"/>
          <p:cNvSpPr>
            <a:spLocks noGrp="1"/>
          </p:cNvSpPr>
          <p:nvPr>
            <p:ph type="sldNum" sz="quarter" idx="12"/>
          </p:nvPr>
        </p:nvSpPr>
        <p:spPr/>
        <p:txBody>
          <a:bodyPr/>
          <a:lstStyle/>
          <a:p>
            <a:fld id="{7E39B9C4-FCD0-4197-89F5-634EF255BCF2}" type="slidenum">
              <a:rPr lang="en-US" altLang="en-US" smtClean="0"/>
              <a:pPr/>
              <a:t>6</a:t>
            </a:fld>
            <a:endParaRPr lang="en-US" altLang="en-US"/>
          </a:p>
        </p:txBody>
      </p:sp>
    </p:spTree>
    <p:extLst>
      <p:ext uri="{BB962C8B-B14F-4D97-AF65-F5344CB8AC3E}">
        <p14:creationId xmlns:p14="http://schemas.microsoft.com/office/powerpoint/2010/main" val="12353932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xfrm>
            <a:off x="228600" y="103188"/>
            <a:ext cx="8686800" cy="642937"/>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en-US" altLang="en-US" dirty="0">
                <a:latin typeface="Helvetica" panose="020B0604020202020204" pitchFamily="34" charset="0"/>
              </a:rPr>
              <a:t>What We Know</a:t>
            </a:r>
          </a:p>
        </p:txBody>
      </p:sp>
      <p:sp>
        <p:nvSpPr>
          <p:cNvPr id="15362" name="Content Placeholder 2"/>
          <p:cNvSpPr>
            <a:spLocks noGrp="1"/>
          </p:cNvSpPr>
          <p:nvPr>
            <p:ph idx="1"/>
          </p:nvPr>
        </p:nvSpPr>
        <p:spPr bwMode="auto">
          <a:xfrm>
            <a:off x="228601" y="1042988"/>
            <a:ext cx="8542176" cy="49879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a:spcBef>
                <a:spcPts val="1800"/>
              </a:spcBef>
            </a:pPr>
            <a:r>
              <a:rPr lang="en-US" altLang="en-US" dirty="0">
                <a:latin typeface="Helvetica" panose="020B0604020202020204" pitchFamily="34" charset="0"/>
              </a:rPr>
              <a:t>The </a:t>
            </a:r>
            <a:r>
              <a:rPr lang="en-US" dirty="0"/>
              <a:t>department will maintain existing responsibilities, line management structure, staff, work and office </a:t>
            </a:r>
            <a:r>
              <a:rPr lang="en-US" dirty="0" smtClean="0"/>
              <a:t>space</a:t>
            </a:r>
            <a:endParaRPr lang="en-US" dirty="0"/>
          </a:p>
          <a:p>
            <a:pPr>
              <a:spcBef>
                <a:spcPts val="1800"/>
              </a:spcBef>
            </a:pPr>
            <a:endParaRPr lang="en-US" dirty="0"/>
          </a:p>
          <a:p>
            <a:pPr>
              <a:spcBef>
                <a:spcPts val="1800"/>
              </a:spcBef>
            </a:pPr>
            <a:r>
              <a:rPr lang="en-US" altLang="en-US" dirty="0">
                <a:latin typeface="Helvetica" panose="020B0604020202020204" pitchFamily="34" charset="0"/>
              </a:rPr>
              <a:t>We</a:t>
            </a:r>
            <a:r>
              <a:rPr lang="en-US" dirty="0"/>
              <a:t> will continue to rely on the Accelerator Division services – controls, mechanical support, etc.</a:t>
            </a:r>
          </a:p>
          <a:p>
            <a:pPr>
              <a:spcBef>
                <a:spcPts val="1800"/>
              </a:spcBef>
            </a:pPr>
            <a:endParaRPr lang="en-US" dirty="0"/>
          </a:p>
          <a:p>
            <a:pPr>
              <a:spcBef>
                <a:spcPts val="1800"/>
              </a:spcBef>
            </a:pPr>
            <a:r>
              <a:rPr lang="en-US" altLang="en-US" dirty="0">
                <a:latin typeface="Helvetica" panose="020B0604020202020204" pitchFamily="34" charset="0"/>
              </a:rPr>
              <a:t>The </a:t>
            </a:r>
            <a:r>
              <a:rPr lang="en-US" dirty="0"/>
              <a:t>department’s responsibilities will extend to other projects within the Technical </a:t>
            </a:r>
            <a:r>
              <a:rPr lang="en-US" dirty="0" smtClean="0"/>
              <a:t>Division</a:t>
            </a:r>
            <a:endParaRPr lang="en-US" dirty="0"/>
          </a:p>
          <a:p>
            <a:pPr>
              <a:spcBef>
                <a:spcPts val="1800"/>
              </a:spcBef>
            </a:pPr>
            <a:endParaRPr lang="en-US" altLang="en-US" dirty="0">
              <a:latin typeface="Helvetica" panose="020B0604020202020204" pitchFamily="34" charset="0"/>
            </a:endParaRPr>
          </a:p>
        </p:txBody>
      </p:sp>
      <p:sp>
        <p:nvSpPr>
          <p:cNvPr id="15363" name="Date Placeholder 3"/>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2/14/2017</a:t>
            </a:r>
          </a:p>
        </p:txBody>
      </p:sp>
      <p:sp>
        <p:nvSpPr>
          <p:cNvPr id="15364"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A. Klebaner | Organizational Update</a:t>
            </a:r>
            <a:endParaRPr lang="en-US" altLang="en-US" sz="900" b="1" dirty="0">
              <a:solidFill>
                <a:srgbClr val="154D81"/>
              </a:solidFill>
              <a:latin typeface="Helvetica" panose="020B0604020202020204" pitchFamily="34" charset="0"/>
            </a:endParaRPr>
          </a:p>
        </p:txBody>
      </p:sp>
      <p:sp>
        <p:nvSpPr>
          <p:cNvPr id="1536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77363D8B-8ACE-4BCA-9026-C8CC12422DCE}" type="slidenum">
              <a:rPr lang="en-US" altLang="en-US" sz="900">
                <a:solidFill>
                  <a:srgbClr val="154D81"/>
                </a:solidFill>
                <a:latin typeface="Helvetica" panose="020B0604020202020204" pitchFamily="34" charset="0"/>
              </a:rPr>
              <a:pPr eaLnBrk="1" hangingPunct="1"/>
              <a:t>7</a:t>
            </a:fld>
            <a:endParaRPr lang="en-US" altLang="en-US" sz="900">
              <a:solidFill>
                <a:srgbClr val="154D81"/>
              </a:solidFill>
              <a:latin typeface="Helvetica"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xfrm>
            <a:off x="228600" y="103188"/>
            <a:ext cx="8686800" cy="642937"/>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en-US" altLang="en-US" dirty="0">
                <a:latin typeface="Helvetica" panose="020B0604020202020204" pitchFamily="34" charset="0"/>
              </a:rPr>
              <a:t>What We Don’t Know</a:t>
            </a:r>
          </a:p>
        </p:txBody>
      </p:sp>
      <p:sp>
        <p:nvSpPr>
          <p:cNvPr id="15362" name="Content Placeholder 2"/>
          <p:cNvSpPr>
            <a:spLocks noGrp="1"/>
          </p:cNvSpPr>
          <p:nvPr>
            <p:ph idx="1"/>
          </p:nvPr>
        </p:nvSpPr>
        <p:spPr bwMode="auto">
          <a:xfrm>
            <a:off x="228601" y="1042988"/>
            <a:ext cx="8542176" cy="49879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dirty="0"/>
              <a:t>The change is based on the assumptions for the current and </a:t>
            </a:r>
            <a:r>
              <a:rPr lang="en-US" dirty="0" smtClean="0"/>
              <a:t>future </a:t>
            </a:r>
            <a:r>
              <a:rPr lang="en-US" dirty="0"/>
              <a:t>Laboratory projects. We don’t know if the assumptions are 100% correct – life will </a:t>
            </a:r>
            <a:r>
              <a:rPr lang="en-US" dirty="0" smtClean="0"/>
              <a:t>tell</a:t>
            </a:r>
            <a:endParaRPr lang="en-US" dirty="0"/>
          </a:p>
          <a:p>
            <a:pPr>
              <a:spcBef>
                <a:spcPts val="1800"/>
              </a:spcBef>
            </a:pPr>
            <a:r>
              <a:rPr lang="en-US" dirty="0" smtClean="0"/>
              <a:t>We </a:t>
            </a:r>
            <a:r>
              <a:rPr lang="en-US" dirty="0"/>
              <a:t>don’t really know if the current </a:t>
            </a:r>
            <a:r>
              <a:rPr lang="en-US" dirty="0" smtClean="0"/>
              <a:t>organizational </a:t>
            </a:r>
            <a:r>
              <a:rPr lang="en-US" dirty="0"/>
              <a:t>structure is optimized for the Division needs. It is likely </a:t>
            </a:r>
            <a:r>
              <a:rPr lang="en-US" dirty="0" smtClean="0"/>
              <a:t>that adjustments will be made in the future</a:t>
            </a:r>
          </a:p>
          <a:p>
            <a:pPr>
              <a:spcBef>
                <a:spcPts val="1800"/>
              </a:spcBef>
            </a:pPr>
            <a:r>
              <a:rPr lang="en-US" dirty="0" smtClean="0"/>
              <a:t>We don’t know details of the next phase yet – discussing with cryogenic groups around the Lab to understand what make sense</a:t>
            </a:r>
            <a:endParaRPr lang="en-US" dirty="0"/>
          </a:p>
          <a:p>
            <a:pPr>
              <a:spcBef>
                <a:spcPts val="1800"/>
              </a:spcBef>
            </a:pPr>
            <a:r>
              <a:rPr lang="en-US" dirty="0"/>
              <a:t>We </a:t>
            </a:r>
            <a:r>
              <a:rPr lang="en-US" dirty="0" smtClean="0"/>
              <a:t>Don’t Know What We Don’t Know - we </a:t>
            </a:r>
            <a:r>
              <a:rPr lang="en-US" dirty="0"/>
              <a:t>will adjust as </a:t>
            </a:r>
            <a:r>
              <a:rPr lang="en-US" dirty="0" smtClean="0"/>
              <a:t>needed</a:t>
            </a:r>
            <a:endParaRPr lang="en-US" dirty="0"/>
          </a:p>
          <a:p>
            <a:endParaRPr lang="en-US" dirty="0"/>
          </a:p>
          <a:p>
            <a:endParaRPr lang="en-US" dirty="0"/>
          </a:p>
          <a:p>
            <a:endParaRPr lang="en-US" dirty="0"/>
          </a:p>
        </p:txBody>
      </p:sp>
      <p:sp>
        <p:nvSpPr>
          <p:cNvPr id="15363" name="Date Placeholder 3"/>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2/14/2017</a:t>
            </a:r>
          </a:p>
        </p:txBody>
      </p:sp>
      <p:sp>
        <p:nvSpPr>
          <p:cNvPr id="15364"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A. Klebaner | Organizational Update</a:t>
            </a:r>
            <a:endParaRPr lang="en-US" altLang="en-US" sz="900" b="1" dirty="0">
              <a:solidFill>
                <a:srgbClr val="154D81"/>
              </a:solidFill>
              <a:latin typeface="Helvetica" panose="020B0604020202020204" pitchFamily="34" charset="0"/>
            </a:endParaRPr>
          </a:p>
        </p:txBody>
      </p:sp>
      <p:sp>
        <p:nvSpPr>
          <p:cNvPr id="15365"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77363D8B-8ACE-4BCA-9026-C8CC12422DCE}" type="slidenum">
              <a:rPr lang="en-US" altLang="en-US" sz="900">
                <a:solidFill>
                  <a:srgbClr val="154D81"/>
                </a:solidFill>
                <a:latin typeface="Helvetica" panose="020B0604020202020204" pitchFamily="34" charset="0"/>
              </a:rPr>
              <a:pPr eaLnBrk="1" hangingPunct="1"/>
              <a:t>8</a:t>
            </a:fld>
            <a:endParaRPr lang="en-US" altLang="en-US" sz="900">
              <a:solidFill>
                <a:srgbClr val="154D81"/>
              </a:solidFill>
              <a:latin typeface="Helvetica" panose="020B0604020202020204" pitchFamily="34" charset="0"/>
            </a:endParaRPr>
          </a:p>
        </p:txBody>
      </p:sp>
    </p:spTree>
    <p:extLst>
      <p:ext uri="{BB962C8B-B14F-4D97-AF65-F5344CB8AC3E}">
        <p14:creationId xmlns:p14="http://schemas.microsoft.com/office/powerpoint/2010/main" val="288326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r>
              <a:rPr lang="en-US" altLang="en-US" dirty="0" smtClean="0">
                <a:latin typeface="Helvetica" panose="020B0604020202020204" pitchFamily="34" charset="0"/>
              </a:rPr>
              <a:t>Dodgers Story</a:t>
            </a:r>
            <a:endParaRPr lang="en-US" altLang="en-US" dirty="0">
              <a:latin typeface="Helvetica" panose="020B0604020202020204" pitchFamily="34" charset="0"/>
            </a:endParaRPr>
          </a:p>
        </p:txBody>
      </p:sp>
      <p:sp>
        <p:nvSpPr>
          <p:cNvPr id="15362" name="Content Placeholder 2"/>
          <p:cNvSpPr>
            <a:spLocks noGrp="1"/>
          </p:cNvSpPr>
          <p:nvPr>
            <p:ph idx="1"/>
          </p:nvPr>
        </p:nvSpPr>
        <p:spPr bwMode="auto">
          <a:xfrm>
            <a:off x="228601" y="1042988"/>
            <a:ext cx="8542176" cy="498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r>
              <a:rPr lang="en-US" dirty="0" smtClean="0"/>
              <a:t>While in Brooklyn, Dodgers won </a:t>
            </a:r>
            <a:r>
              <a:rPr lang="en-US" dirty="0"/>
              <a:t>one (1) World Series </a:t>
            </a:r>
            <a:r>
              <a:rPr lang="en-US" dirty="0" smtClean="0"/>
              <a:t>Championship in nine (9) appearances</a:t>
            </a:r>
            <a:endParaRPr lang="en-US" dirty="0"/>
          </a:p>
          <a:p>
            <a:pPr>
              <a:spcBef>
                <a:spcPts val="2400"/>
              </a:spcBef>
            </a:pPr>
            <a:r>
              <a:rPr lang="en-US" b="1" dirty="0" smtClean="0"/>
              <a:t>"</a:t>
            </a:r>
            <a:r>
              <a:rPr lang="en-US" b="1" dirty="0"/>
              <a:t>Wait ’til next year!"</a:t>
            </a:r>
            <a:r>
              <a:rPr lang="en-US" dirty="0"/>
              <a:t> </a:t>
            </a:r>
            <a:r>
              <a:rPr lang="en-US" dirty="0" smtClean="0"/>
              <a:t>was </a:t>
            </a:r>
            <a:r>
              <a:rPr lang="en-US" dirty="0"/>
              <a:t>an unofficial Dodger </a:t>
            </a:r>
            <a:r>
              <a:rPr lang="en-US" dirty="0" smtClean="0"/>
              <a:t>slogan in Brooklyn</a:t>
            </a:r>
            <a:endParaRPr lang="en-US" dirty="0"/>
          </a:p>
          <a:p>
            <a:pPr>
              <a:spcBef>
                <a:spcPts val="2400"/>
              </a:spcBef>
            </a:pPr>
            <a:r>
              <a:rPr lang="en-US" dirty="0" smtClean="0"/>
              <a:t>After </a:t>
            </a:r>
            <a:r>
              <a:rPr lang="en-US" dirty="0"/>
              <a:t>moving to </a:t>
            </a:r>
            <a:r>
              <a:rPr lang="en-US" dirty="0" smtClean="0"/>
              <a:t>LA, Dodgers have won five (5) World Series championships </a:t>
            </a:r>
            <a:r>
              <a:rPr lang="en-US" dirty="0"/>
              <a:t>in </a:t>
            </a:r>
            <a:r>
              <a:rPr lang="en-US" dirty="0" smtClean="0"/>
              <a:t>the same number of appearances</a:t>
            </a:r>
          </a:p>
          <a:p>
            <a:pPr>
              <a:spcBef>
                <a:spcPts val="2400"/>
              </a:spcBef>
            </a:pPr>
            <a:r>
              <a:rPr lang="en-US" dirty="0" smtClean="0"/>
              <a:t>Brooklyn is doing well</a:t>
            </a:r>
          </a:p>
          <a:p>
            <a:endParaRPr lang="en-US" dirty="0"/>
          </a:p>
          <a:p>
            <a:endParaRPr lang="en-US" dirty="0"/>
          </a:p>
        </p:txBody>
      </p:sp>
      <p:sp>
        <p:nvSpPr>
          <p:cNvPr id="15363"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2/14/2017</a:t>
            </a:r>
          </a:p>
        </p:txBody>
      </p:sp>
      <p:sp>
        <p:nvSpPr>
          <p:cNvPr id="15364"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en-US" sz="900" dirty="0">
                <a:solidFill>
                  <a:srgbClr val="154D81"/>
                </a:solidFill>
                <a:latin typeface="Helvetica" panose="020B0604020202020204" pitchFamily="34" charset="0"/>
              </a:rPr>
              <a:t>A. Klebaner | Organizational Update</a:t>
            </a:r>
            <a:endParaRPr lang="en-US" altLang="en-US" sz="900" b="1" dirty="0">
              <a:solidFill>
                <a:srgbClr val="154D81"/>
              </a:solidFill>
              <a:latin typeface="Helvetica" panose="020B0604020202020204" pitchFamily="34" charset="0"/>
            </a:endParaRPr>
          </a:p>
        </p:txBody>
      </p:sp>
      <p:sp>
        <p:nvSpPr>
          <p:cNvPr id="1536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77363D8B-8ACE-4BCA-9026-C8CC12422DCE}" type="slidenum">
              <a:rPr lang="en-US" altLang="en-US" sz="900">
                <a:solidFill>
                  <a:srgbClr val="154D81"/>
                </a:solidFill>
                <a:latin typeface="Helvetica" panose="020B0604020202020204" pitchFamily="34" charset="0"/>
              </a:rPr>
              <a:pPr eaLnBrk="1" hangingPunct="1"/>
              <a:t>9</a:t>
            </a:fld>
            <a:endParaRPr lang="en-US" altLang="en-US" sz="900">
              <a:solidFill>
                <a:srgbClr val="154D81"/>
              </a:solidFill>
              <a:latin typeface="Helvetica" panose="020B0604020202020204" pitchFamily="34" charset="0"/>
            </a:endParaRPr>
          </a:p>
        </p:txBody>
      </p:sp>
      <p:sp>
        <p:nvSpPr>
          <p:cNvPr id="2" name="TextBox 1"/>
          <p:cNvSpPr txBox="1"/>
          <p:nvPr/>
        </p:nvSpPr>
        <p:spPr>
          <a:xfrm>
            <a:off x="5272087" y="5857508"/>
            <a:ext cx="3871913" cy="276999"/>
          </a:xfrm>
          <a:prstGeom prst="rect">
            <a:avLst/>
          </a:prstGeom>
          <a:noFill/>
        </p:spPr>
        <p:txBody>
          <a:bodyPr wrap="square" rtlCol="0">
            <a:spAutoFit/>
          </a:bodyPr>
          <a:lstStyle/>
          <a:p>
            <a:pPr algn="ctr"/>
            <a:r>
              <a:rPr lang="en-US" sz="1200" dirty="0" smtClean="0"/>
              <a:t>Disclosure: I am not a Dodgers fan by any measures</a:t>
            </a:r>
            <a:endParaRPr lang="en-US" sz="1200" dirty="0"/>
          </a:p>
        </p:txBody>
      </p:sp>
    </p:spTree>
    <p:extLst>
      <p:ext uri="{BB962C8B-B14F-4D97-AF65-F5344CB8AC3E}">
        <p14:creationId xmlns:p14="http://schemas.microsoft.com/office/powerpoint/2010/main" val="2196981507"/>
      </p:ext>
    </p:extLst>
  </p:cSld>
  <p:clrMapOvr>
    <a:masterClrMapping/>
  </p:clrMapOvr>
</p:sld>
</file>

<file path=ppt/theme/theme1.xml><?xml version="1.0" encoding="utf-8"?>
<a:theme xmlns:a="http://schemas.openxmlformats.org/drawingml/2006/main" name="FermilabTemplate_EPS">
  <a:themeElements>
    <a:clrScheme name="Custom 2">
      <a:dk1>
        <a:srgbClr val="404040"/>
      </a:dk1>
      <a:lt1>
        <a:srgbClr val="FFFFFF"/>
      </a:lt1>
      <a:dk2>
        <a:srgbClr val="154D81"/>
      </a:dk2>
      <a:lt2>
        <a:srgbClr val="FFFFFF"/>
      </a:lt2>
      <a:accent1>
        <a:srgbClr val="82D2E6"/>
      </a:accent1>
      <a:accent2>
        <a:srgbClr val="1997B7"/>
      </a:accent2>
      <a:accent3>
        <a:srgbClr val="DA592A"/>
      </a:accent3>
      <a:accent4>
        <a:srgbClr val="BD1F24"/>
      </a:accent4>
      <a:accent5>
        <a:srgbClr val="519A24"/>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Fermilab: Footer Only">
  <a:themeElements>
    <a:clrScheme name="Fermilab">
      <a:dk1>
        <a:srgbClr val="074184"/>
      </a:dk1>
      <a:lt1>
        <a:srgbClr val="FFFFFF"/>
      </a:lt1>
      <a:dk2>
        <a:srgbClr val="074184"/>
      </a:dk2>
      <a:lt2>
        <a:srgbClr val="FFFCF3"/>
      </a:lt2>
      <a:accent1>
        <a:srgbClr val="70C3DC"/>
      </a:accent1>
      <a:accent2>
        <a:srgbClr val="E14825"/>
      </a:accent2>
      <a:accent3>
        <a:srgbClr val="399F3C"/>
      </a:accent3>
      <a:accent4>
        <a:srgbClr val="800F1B"/>
      </a:accent4>
      <a:accent5>
        <a:srgbClr val="1997B7"/>
      </a:accent5>
      <a:accent6>
        <a:srgbClr val="40404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FermilabTemplate</Template>
  <TotalTime>1898</TotalTime>
  <Words>635</Words>
  <Application>Microsoft Office PowerPoint</Application>
  <PresentationFormat>On-screen Show (4:3)</PresentationFormat>
  <Paragraphs>87</Paragraphs>
  <Slides>10</Slides>
  <Notes>4</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MS PGothic</vt:lpstr>
      <vt:lpstr>MS PGothic</vt:lpstr>
      <vt:lpstr>Arial</vt:lpstr>
      <vt:lpstr>Calibri</vt:lpstr>
      <vt:lpstr>Helvetica</vt:lpstr>
      <vt:lpstr>Wingdings</vt:lpstr>
      <vt:lpstr>FermilabTemplate_EPS</vt:lpstr>
      <vt:lpstr>Fermilab: Footer Only</vt:lpstr>
      <vt:lpstr>Organizational Update</vt:lpstr>
      <vt:lpstr>AD/Cryo is moving to Technical Division</vt:lpstr>
      <vt:lpstr>Fermilab At Work, February 9th, 2017</vt:lpstr>
      <vt:lpstr> The Change</vt:lpstr>
      <vt:lpstr>Why Change?</vt:lpstr>
      <vt:lpstr>FY2016 Notable Outcome</vt:lpstr>
      <vt:lpstr>What We Know</vt:lpstr>
      <vt:lpstr>What We Don’t Know</vt:lpstr>
      <vt:lpstr>Dodgers Story</vt:lpstr>
      <vt:lpstr>PowerPoint Presentation</vt:lpstr>
    </vt:vector>
  </TitlesOfParts>
  <Company>Sandbox Studio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one line or two lines</dc:title>
  <dc:creator>Arkadiy L. Klebaner x8357 11298N</dc:creator>
  <cp:lastModifiedBy>Arkadiy L. Klebaner x8357 11298N</cp:lastModifiedBy>
  <cp:revision>62</cp:revision>
  <cp:lastPrinted>2014-01-20T19:40:21Z</cp:lastPrinted>
  <dcterms:created xsi:type="dcterms:W3CDTF">2017-02-06T17:10:57Z</dcterms:created>
  <dcterms:modified xsi:type="dcterms:W3CDTF">2017-02-14T14:59:40Z</dcterms:modified>
</cp:coreProperties>
</file>