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Lst>
  <p:notesMasterIdLst>
    <p:notesMasterId r:id="rId20"/>
  </p:notesMasterIdLst>
  <p:handoutMasterIdLst>
    <p:handoutMasterId r:id="rId21"/>
  </p:handoutMasterIdLst>
  <p:sldIdLst>
    <p:sldId id="364" r:id="rId2"/>
    <p:sldId id="353"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1" r:id="rId1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142">
          <p15:clr>
            <a:srgbClr val="A4A3A4"/>
          </p15:clr>
        </p15:guide>
        <p15:guide id="2" orient="horz" pos="4027">
          <p15:clr>
            <a:srgbClr val="A4A3A4"/>
          </p15:clr>
        </p15:guide>
        <p15:guide id="3" orient="horz" pos="1698">
          <p15:clr>
            <a:srgbClr val="A4A3A4"/>
          </p15:clr>
        </p15:guide>
        <p15:guide id="4" orient="horz" pos="152">
          <p15:clr>
            <a:srgbClr val="A4A3A4"/>
          </p15:clr>
        </p15:guide>
        <p15:guide id="5" orient="horz" pos="2790">
          <p15:clr>
            <a:srgbClr val="A4A3A4"/>
          </p15:clr>
        </p15:guide>
        <p15:guide id="6" orient="horz" pos="604">
          <p15:clr>
            <a:srgbClr val="A4A3A4"/>
          </p15:clr>
        </p15:guide>
        <p15:guide id="7" pos="5616">
          <p15:clr>
            <a:srgbClr val="A4A3A4"/>
          </p15:clr>
        </p15:guide>
        <p15:guide id="8" pos="136">
          <p15:clr>
            <a:srgbClr val="A4A3A4"/>
          </p15:clr>
        </p15:guide>
        <p15:guide id="9" pos="589">
          <p15:clr>
            <a:srgbClr val="A4A3A4"/>
          </p15:clr>
        </p15:guide>
        <p15:guide id="10" pos="4453">
          <p15:clr>
            <a:srgbClr val="A4A3A4"/>
          </p15:clr>
        </p15:guide>
        <p15:guide id="11" pos="5163">
          <p15:clr>
            <a:srgbClr val="A4A3A4"/>
          </p15:clr>
        </p15:guide>
        <p15:guide id="12" pos="46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05050"/>
    <a:srgbClr val="000000"/>
    <a:srgbClr val="006600"/>
    <a:srgbClr val="404040"/>
    <a:srgbClr val="004C97"/>
    <a:srgbClr val="50504E"/>
    <a:srgbClr val="4E4E4E"/>
    <a:srgbClr val="63666A"/>
    <a:srgbClr val="99D6EA"/>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0"/>
  </p:normalViewPr>
  <p:slideViewPr>
    <p:cSldViewPr snapToGrid="0" snapToObjects="1" showGuides="1">
      <p:cViewPr varScale="1">
        <p:scale>
          <a:sx n="100" d="100"/>
          <a:sy n="100" d="100"/>
        </p:scale>
        <p:origin x="612" y="72"/>
      </p:cViewPr>
      <p:guideLst>
        <p:guide orient="horz" pos="4142"/>
        <p:guide orient="horz" pos="4027"/>
        <p:guide orient="horz" pos="1698"/>
        <p:guide orient="horz" pos="152"/>
        <p:guide orient="horz" pos="2790"/>
        <p:guide orient="horz" pos="604"/>
        <p:guide pos="5616"/>
        <p:guide pos="136"/>
        <p:guide pos="589"/>
        <p:guide pos="4453"/>
        <p:guide pos="5163"/>
        <p:guide pos="4632"/>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D08E57-B576-F641-BEA6-C3D752DF7F66}" type="slidenum">
              <a:rPr lang="en-US" smtClean="0"/>
              <a:pPr>
                <a:defRPr/>
              </a:pPr>
              <a:t>2</a:t>
            </a:fld>
            <a:endParaRPr lang="en-US"/>
          </a:p>
        </p:txBody>
      </p:sp>
    </p:spTree>
    <p:extLst>
      <p:ext uri="{BB962C8B-B14F-4D97-AF65-F5344CB8AC3E}">
        <p14:creationId xmlns:p14="http://schemas.microsoft.com/office/powerpoint/2010/main" val="1241404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3" name="Picture 12" descr="14-0218-16D.lr.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7762" y="817011"/>
            <a:ext cx="9189720" cy="2966102"/>
          </a:xfrm>
          <a:prstGeom prst="rect">
            <a:avLst/>
          </a:prstGeom>
        </p:spPr>
      </p:pic>
      <p:pic>
        <p:nvPicPr>
          <p:cNvPr id="14" name="Picture 13" descr="FermiLogoBar_DOE_KO_horiz.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6841864" y="6505786"/>
            <a:ext cx="795344"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1548BF18-4101-4671-B82D-F2F4A5874E1C}" type="datetime1">
              <a:rPr lang="en-US" smtClean="0"/>
              <a:t>2/9/2017</a:t>
            </a:fld>
            <a:endParaRPr lang="en-US" dirty="0"/>
          </a:p>
        </p:txBody>
      </p:sp>
      <p:sp>
        <p:nvSpPr>
          <p:cNvPr id="9" name="Footer Placeholder 4"/>
          <p:cNvSpPr>
            <a:spLocks noGrp="1"/>
          </p:cNvSpPr>
          <p:nvPr>
            <p:ph type="ftr" sz="quarter" idx="3"/>
          </p:nvPr>
        </p:nvSpPr>
        <p:spPr>
          <a:xfrm>
            <a:off x="1530603" y="6504213"/>
            <a:ext cx="266960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fi-FI"/>
              <a:t>Paul Derwent | Plan to CD-1</a:t>
            </a:r>
            <a:endParaRPr lang="en-US" b="1" dirty="0"/>
          </a:p>
        </p:txBody>
      </p:sp>
      <p:sp>
        <p:nvSpPr>
          <p:cNvPr id="10"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51598" y="6441831"/>
            <a:ext cx="763802" cy="416169"/>
          </a:xfrm>
          <a:prstGeom prst="rect">
            <a:avLst/>
          </a:prstGeom>
        </p:spPr>
      </p:pic>
    </p:spTree>
    <p:extLst>
      <p:ext uri="{BB962C8B-B14F-4D97-AF65-F5344CB8AC3E}">
        <p14:creationId xmlns:p14="http://schemas.microsoft.com/office/powerpoint/2010/main" val="34392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971550"/>
            <a:ext cx="4206240"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5"/>
          </p:nvPr>
        </p:nvSpPr>
        <p:spPr>
          <a:xfrm>
            <a:off x="4692452" y="971550"/>
            <a:ext cx="4215383"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19"/>
          </p:nvPr>
        </p:nvSpPr>
        <p:spPr>
          <a:xfrm>
            <a:off x="4692450" y="4765101"/>
            <a:ext cx="4206239"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6DFBB691-5E39-4503-A2F2-3EF02B80E70A}" type="datetime1">
              <a:rPr lang="en-US" smtClean="0"/>
              <a:t>2/9/2017</a:t>
            </a:fld>
            <a:endParaRPr lang="en-US" dirty="0"/>
          </a:p>
        </p:txBody>
      </p:sp>
      <p:sp>
        <p:nvSpPr>
          <p:cNvPr id="12" name="Footer Placeholder 4"/>
          <p:cNvSpPr>
            <a:spLocks noGrp="1"/>
          </p:cNvSpPr>
          <p:nvPr>
            <p:ph type="ftr" sz="quarter" idx="3"/>
          </p:nvPr>
        </p:nvSpPr>
        <p:spPr>
          <a:xfrm>
            <a:off x="1530602" y="6504213"/>
            <a:ext cx="626211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fi-FI"/>
              <a:t>Paul Derwent | Plan to CD-1</a:t>
            </a:r>
            <a:endParaRPr lang="en-US" b="1" dirty="0"/>
          </a:p>
        </p:txBody>
      </p:sp>
      <p:sp>
        <p:nvSpPr>
          <p:cNvPr id="13"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4"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41395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58849"/>
            <a:ext cx="3027894" cy="50226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542712" y="958850"/>
            <a:ext cx="5347605" cy="50226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a:xfrm>
            <a:off x="736827" y="6504213"/>
            <a:ext cx="675368" cy="241300"/>
          </a:xfrm>
        </p:spPr>
        <p:txBody>
          <a:bodyPr/>
          <a:lstStyle>
            <a:lvl1pPr>
              <a:defRPr sz="1200" smtClean="0"/>
            </a:lvl1pPr>
          </a:lstStyle>
          <a:p>
            <a:pPr>
              <a:defRPr/>
            </a:pPr>
            <a:fld id="{582B7983-040D-4010-AC1C-9DE065F0A208}" type="datetime1">
              <a:rPr lang="en-US" smtClean="0"/>
              <a:t>2/9/2017</a:t>
            </a:fld>
            <a:endParaRPr lang="en-US" dirty="0"/>
          </a:p>
        </p:txBody>
      </p:sp>
      <p:sp>
        <p:nvSpPr>
          <p:cNvPr id="6" name="Footer Placeholder 4"/>
          <p:cNvSpPr>
            <a:spLocks noGrp="1"/>
          </p:cNvSpPr>
          <p:nvPr>
            <p:ph type="ftr" sz="quarter" idx="17"/>
          </p:nvPr>
        </p:nvSpPr>
        <p:spPr>
          <a:xfrm>
            <a:off x="1530601" y="6504213"/>
            <a:ext cx="6262119" cy="250031"/>
          </a:xfrm>
        </p:spPr>
        <p:txBody>
          <a:bodyPr/>
          <a:lstStyle>
            <a:lvl1pPr>
              <a:defRPr sz="1200" dirty="0" smtClean="0"/>
            </a:lvl1pPr>
          </a:lstStyle>
          <a:p>
            <a:pPr>
              <a:defRPr/>
            </a:pPr>
            <a:r>
              <a:rPr lang="fi-FI"/>
              <a:t>Paul Derwent | Plan to CD-1</a:t>
            </a:r>
            <a:endParaRPr lang="en-US" b="1" dirty="0"/>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dirty="0"/>
          </a:p>
        </p:txBody>
      </p:sp>
      <p:sp>
        <p:nvSpPr>
          <p:cNvPr id="12" name="Title 1"/>
          <p:cNvSpPr>
            <a:spLocks noGrp="1"/>
          </p:cNvSpPr>
          <p:nvPr>
            <p:ph type="title"/>
          </p:nvPr>
        </p:nvSpPr>
        <p:spPr>
          <a:xfrm>
            <a:off x="228600" y="254026"/>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01183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971550"/>
            <a:ext cx="8686800" cy="3726717"/>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4"/>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E7DF811E-5B1B-44B6-BC94-89CF2B069B9E}" type="datetime1">
              <a:rPr lang="en-US" smtClean="0"/>
              <a:t>2/9/2017</a:t>
            </a:fld>
            <a:endParaRPr lang="en-US" dirty="0"/>
          </a:p>
        </p:txBody>
      </p:sp>
      <p:sp>
        <p:nvSpPr>
          <p:cNvPr id="9" name="Footer Placeholder 4"/>
          <p:cNvSpPr>
            <a:spLocks noGrp="1"/>
          </p:cNvSpPr>
          <p:nvPr>
            <p:ph type="ftr" sz="quarter" idx="3"/>
          </p:nvPr>
        </p:nvSpPr>
        <p:spPr>
          <a:xfrm>
            <a:off x="1530603" y="6504213"/>
            <a:ext cx="625195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fi-FI"/>
              <a:t>Paul Derwent | Plan to CD-1</a:t>
            </a:r>
            <a:endParaRPr lang="en-US" b="1" dirty="0"/>
          </a:p>
        </p:txBody>
      </p:sp>
      <p:sp>
        <p:nvSpPr>
          <p:cNvPr id="11"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8119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6504213"/>
            <a:ext cx="675368" cy="241300"/>
          </a:xfrm>
        </p:spPr>
        <p:txBody>
          <a:bodyPr/>
          <a:lstStyle/>
          <a:p>
            <a:pPr>
              <a:defRPr/>
            </a:pPr>
            <a:fld id="{E9ED7AA0-B2E9-4F4F-8D77-82549B1135A9}" type="datetime1">
              <a:rPr lang="en-US" smtClean="0"/>
              <a:t>2/9/2017</a:t>
            </a:fld>
            <a:endParaRPr lang="en-US" dirty="0"/>
          </a:p>
        </p:txBody>
      </p:sp>
      <p:sp>
        <p:nvSpPr>
          <p:cNvPr id="4" name="Footer Placeholder 3"/>
          <p:cNvSpPr>
            <a:spLocks noGrp="1"/>
          </p:cNvSpPr>
          <p:nvPr>
            <p:ph type="ftr" sz="quarter" idx="11"/>
          </p:nvPr>
        </p:nvSpPr>
        <p:spPr>
          <a:xfrm>
            <a:off x="1530602" y="6504213"/>
            <a:ext cx="6260399" cy="242873"/>
          </a:xfrm>
        </p:spPr>
        <p:txBody>
          <a:bodyPr/>
          <a:lstStyle/>
          <a:p>
            <a:pPr>
              <a:defRPr/>
            </a:pPr>
            <a:r>
              <a:rPr lang="fi-FI"/>
              <a:t>Paul Derwent | Plan to CD-1</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254000"/>
            <a:ext cx="8675688" cy="5802923"/>
          </a:xfrm>
          <a:prstGeom prst="rect">
            <a:avLst/>
          </a:prstGeom>
        </p:spPr>
        <p:txBody>
          <a:bodyPr vert="horz"/>
          <a:lstStyle>
            <a:lvl1pPr>
              <a:defRPr>
                <a:solidFill>
                  <a:srgbClr val="505050"/>
                </a:solidFill>
              </a:defRPr>
            </a:lvl1pPr>
          </a:lstStyle>
          <a:p>
            <a:r>
              <a:rPr lang="en-US"/>
              <a:t>Click icon to add picture</a:t>
            </a:r>
          </a:p>
        </p:txBody>
      </p:sp>
    </p:spTree>
    <p:extLst>
      <p:ext uri="{BB962C8B-B14F-4D97-AF65-F5344CB8AC3E}">
        <p14:creationId xmlns:p14="http://schemas.microsoft.com/office/powerpoint/2010/main" val="288222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AB08786-1CBD-457E-9C40-B9E692CF15D9}" type="datetime1">
              <a:rPr lang="en-US" smtClean="0"/>
              <a:t>2/9/2017</a:t>
            </a:fld>
            <a:endParaRPr lang="en-US" dirty="0"/>
          </a:p>
        </p:txBody>
      </p:sp>
      <p:sp>
        <p:nvSpPr>
          <p:cNvPr id="4" name="Footer Placeholder 3"/>
          <p:cNvSpPr>
            <a:spLocks noGrp="1"/>
          </p:cNvSpPr>
          <p:nvPr>
            <p:ph type="ftr" sz="quarter" idx="11"/>
          </p:nvPr>
        </p:nvSpPr>
        <p:spPr>
          <a:xfrm>
            <a:off x="1530603" y="6504213"/>
            <a:ext cx="6272278" cy="242873"/>
          </a:xfrm>
        </p:spPr>
        <p:txBody>
          <a:bodyPr/>
          <a:lstStyle/>
          <a:p>
            <a:pPr>
              <a:defRPr/>
            </a:pPr>
            <a:r>
              <a:rPr lang="fi-FI"/>
              <a:t>Paul Derwent | Plan to CD-1</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1"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24" name="Picture Placeholder 14"/>
          <p:cNvSpPr>
            <a:spLocks noGrp="1"/>
          </p:cNvSpPr>
          <p:nvPr>
            <p:ph type="pic" sz="quarter" idx="19"/>
          </p:nvPr>
        </p:nvSpPr>
        <p:spPr>
          <a:xfrm>
            <a:off x="205694"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5" name="Picture Placeholder 14"/>
          <p:cNvSpPr>
            <a:spLocks noGrp="1"/>
          </p:cNvSpPr>
          <p:nvPr>
            <p:ph type="pic" sz="quarter" idx="20"/>
          </p:nvPr>
        </p:nvSpPr>
        <p:spPr>
          <a:xfrm>
            <a:off x="197942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6" name="Picture Placeholder 14"/>
          <p:cNvSpPr>
            <a:spLocks noGrp="1"/>
          </p:cNvSpPr>
          <p:nvPr>
            <p:ph type="pic" sz="quarter" idx="21"/>
          </p:nvPr>
        </p:nvSpPr>
        <p:spPr>
          <a:xfrm>
            <a:off x="375320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7" name="Picture Placeholder 14"/>
          <p:cNvSpPr>
            <a:spLocks noGrp="1"/>
          </p:cNvSpPr>
          <p:nvPr>
            <p:ph type="pic" sz="quarter" idx="22"/>
          </p:nvPr>
        </p:nvSpPr>
        <p:spPr>
          <a:xfrm>
            <a:off x="5534456"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8" name="Picture Placeholder 14"/>
          <p:cNvSpPr>
            <a:spLocks noGrp="1"/>
          </p:cNvSpPr>
          <p:nvPr>
            <p:ph type="pic" sz="quarter" idx="23"/>
          </p:nvPr>
        </p:nvSpPr>
        <p:spPr>
          <a:xfrm>
            <a:off x="730076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29" name="Picture Placeholder 14"/>
          <p:cNvSpPr>
            <a:spLocks noGrp="1"/>
          </p:cNvSpPr>
          <p:nvPr>
            <p:ph type="pic" sz="quarter" idx="14"/>
          </p:nvPr>
        </p:nvSpPr>
        <p:spPr>
          <a:xfrm>
            <a:off x="205694"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0" name="Picture Placeholder 14"/>
          <p:cNvSpPr>
            <a:spLocks noGrp="1"/>
          </p:cNvSpPr>
          <p:nvPr>
            <p:ph type="pic" sz="quarter" idx="15"/>
          </p:nvPr>
        </p:nvSpPr>
        <p:spPr>
          <a:xfrm>
            <a:off x="197942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1" name="Picture Placeholder 14"/>
          <p:cNvSpPr>
            <a:spLocks noGrp="1"/>
          </p:cNvSpPr>
          <p:nvPr>
            <p:ph type="pic" sz="quarter" idx="16"/>
          </p:nvPr>
        </p:nvSpPr>
        <p:spPr>
          <a:xfrm>
            <a:off x="375320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2" name="Picture Placeholder 14"/>
          <p:cNvSpPr>
            <a:spLocks noGrp="1"/>
          </p:cNvSpPr>
          <p:nvPr>
            <p:ph type="pic" sz="quarter" idx="17"/>
          </p:nvPr>
        </p:nvSpPr>
        <p:spPr>
          <a:xfrm>
            <a:off x="5534456"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3" name="Picture Placeholder 14"/>
          <p:cNvSpPr>
            <a:spLocks noGrp="1"/>
          </p:cNvSpPr>
          <p:nvPr>
            <p:ph type="pic" sz="quarter" idx="18"/>
          </p:nvPr>
        </p:nvSpPr>
        <p:spPr>
          <a:xfrm>
            <a:off x="730076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4" name="Picture Placeholder 14"/>
          <p:cNvSpPr>
            <a:spLocks noGrp="1"/>
          </p:cNvSpPr>
          <p:nvPr>
            <p:ph type="pic" sz="quarter" idx="24"/>
          </p:nvPr>
        </p:nvSpPr>
        <p:spPr>
          <a:xfrm>
            <a:off x="205694"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5" name="Picture Placeholder 14"/>
          <p:cNvSpPr>
            <a:spLocks noGrp="1"/>
          </p:cNvSpPr>
          <p:nvPr>
            <p:ph type="pic" sz="quarter" idx="25"/>
          </p:nvPr>
        </p:nvSpPr>
        <p:spPr>
          <a:xfrm>
            <a:off x="197942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6" name="Picture Placeholder 14"/>
          <p:cNvSpPr>
            <a:spLocks noGrp="1"/>
          </p:cNvSpPr>
          <p:nvPr>
            <p:ph type="pic" sz="quarter" idx="26"/>
          </p:nvPr>
        </p:nvSpPr>
        <p:spPr>
          <a:xfrm>
            <a:off x="375320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7" name="Picture Placeholder 14"/>
          <p:cNvSpPr>
            <a:spLocks noGrp="1"/>
          </p:cNvSpPr>
          <p:nvPr>
            <p:ph type="pic" sz="quarter" idx="27"/>
          </p:nvPr>
        </p:nvSpPr>
        <p:spPr>
          <a:xfrm>
            <a:off x="5534456"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
        <p:nvSpPr>
          <p:cNvPr id="38" name="Picture Placeholder 14"/>
          <p:cNvSpPr>
            <a:spLocks noGrp="1"/>
          </p:cNvSpPr>
          <p:nvPr>
            <p:ph type="pic" sz="quarter" idx="28"/>
          </p:nvPr>
        </p:nvSpPr>
        <p:spPr>
          <a:xfrm>
            <a:off x="730076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83016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b="1">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itle 1"/>
          <p:cNvSpPr>
            <a:spLocks noGrp="1"/>
          </p:cNvSpPr>
          <p:nvPr>
            <p:ph type="title"/>
          </p:nvPr>
        </p:nvSpPr>
        <p:spPr>
          <a:xfrm>
            <a:off x="228600" y="103666"/>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fld id="{DAFE9211-CC48-4B7D-B851-04F0A44B1D33}" type="datetime1">
              <a:rPr lang="en-US" altLang="en-US" smtClean="0"/>
              <a:t>2/9/2017</a:t>
            </a:fld>
            <a:endParaRPr lang="en-US" altLang="en-US"/>
          </a:p>
        </p:txBody>
      </p:sp>
      <p:sp>
        <p:nvSpPr>
          <p:cNvPr id="6" name="Footer Placeholder 4"/>
          <p:cNvSpPr>
            <a:spLocks noGrp="1"/>
          </p:cNvSpPr>
          <p:nvPr>
            <p:ph type="ftr" sz="quarter" idx="17"/>
          </p:nvPr>
        </p:nvSpPr>
        <p:spPr/>
        <p:txBody>
          <a:bodyPr/>
          <a:lstStyle>
            <a:lvl1pPr>
              <a:defRPr/>
            </a:lvl1pPr>
          </a:lstStyle>
          <a:p>
            <a:pPr>
              <a:defRPr/>
            </a:pPr>
            <a:r>
              <a:rPr lang="fi-FI"/>
              <a:t>Paul Derwent | Plan to CD-1</a:t>
            </a:r>
            <a:endParaRPr lang="en-US" b="1"/>
          </a:p>
        </p:txBody>
      </p:sp>
      <p:sp>
        <p:nvSpPr>
          <p:cNvPr id="7" name="Slide Number Placeholder 5"/>
          <p:cNvSpPr>
            <a:spLocks noGrp="1"/>
          </p:cNvSpPr>
          <p:nvPr>
            <p:ph type="sldNum" sz="quarter" idx="18"/>
          </p:nvPr>
        </p:nvSpPr>
        <p:spPr>
          <a:xfrm>
            <a:off x="8141587" y="6515100"/>
            <a:ext cx="447675" cy="241300"/>
          </a:xfrm>
        </p:spPr>
        <p:txBody>
          <a:bodyPr/>
          <a:lstStyle>
            <a:lvl1pPr algn="r">
              <a:defRPr/>
            </a:lvl1pPr>
          </a:lstStyle>
          <a:p>
            <a:fld id="{90FB1247-EF23-4B88-8BDA-71F359827C17}" type="slidenum">
              <a:rPr lang="en-US" altLang="en-US" smtClean="0"/>
              <a:pPr/>
              <a:t>‹#›</a:t>
            </a:fld>
            <a:endParaRPr lang="en-US" altLang="en-US"/>
          </a:p>
        </p:txBody>
      </p:sp>
      <p:sp>
        <p:nvSpPr>
          <p:cNvPr id="10" name="Content Placeholder 2"/>
          <p:cNvSpPr>
            <a:spLocks noGrp="1"/>
          </p:cNvSpPr>
          <p:nvPr>
            <p:ph idx="22"/>
          </p:nvPr>
        </p:nvSpPr>
        <p:spPr>
          <a:xfrm>
            <a:off x="3355146" y="1037743"/>
            <a:ext cx="5607636" cy="5000226"/>
          </a:xfrm>
          <a:prstGeom prst="rect">
            <a:avLst/>
          </a:prstGeom>
        </p:spPr>
        <p:txBody>
          <a:bodyPr lIns="0" tIns="0" rIns="0" bIns="0"/>
          <a:lstStyle>
            <a:lvl1pPr>
              <a:defRPr sz="2400" b="1">
                <a:solidFill>
                  <a:srgbClr val="404040"/>
                </a:solidFill>
              </a:defRPr>
            </a:lvl1pPr>
            <a:lvl2pPr marL="742950" indent="-285750">
              <a:buFont typeface="Wingdings" panose="05000000000000000000" pitchFamily="2" charset="2"/>
              <a:buChar char="§"/>
              <a:defRPr sz="2200" b="1">
                <a:solidFill>
                  <a:schemeClr val="accent5">
                    <a:lumMod val="75000"/>
                  </a:schemeClr>
                </a:solidFill>
              </a:defRPr>
            </a:lvl2pPr>
            <a:lvl3pPr>
              <a:defRPr sz="2000" b="1">
                <a:solidFill>
                  <a:srgbClr val="C00000"/>
                </a:solidFill>
              </a:defRPr>
            </a:lvl3pPr>
            <a:lvl4pPr marL="1600200" indent="-228600">
              <a:buFont typeface="Wingdings" panose="05000000000000000000" pitchFamily="2" charset="2"/>
              <a:buChar char="§"/>
              <a:defRPr sz="1800" b="1">
                <a:solidFill>
                  <a:schemeClr val="accent2">
                    <a:lumMod val="75000"/>
                  </a:schemeClr>
                </a:solidFill>
              </a:defRPr>
            </a:lvl4pPr>
            <a:lvl5pPr marL="2057400" indent="-228600">
              <a:buFont typeface="Arial"/>
              <a:buChar char="•"/>
              <a:defRPr sz="1600" b="1">
                <a:solidFill>
                  <a:schemeClr val="accent5">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201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5C71F39D-C3FC-4D48-A44C-F49BD89B1E51}" type="datetime1">
              <a:rPr lang="en-US" smtClean="0"/>
              <a:t>2/9/2017</a:t>
            </a:fld>
            <a:endParaRPr lang="en-US" dirty="0"/>
          </a:p>
        </p:txBody>
      </p:sp>
      <p:sp>
        <p:nvSpPr>
          <p:cNvPr id="15" name="Footer Placeholder 4"/>
          <p:cNvSpPr>
            <a:spLocks noGrp="1"/>
          </p:cNvSpPr>
          <p:nvPr>
            <p:ph type="ftr" sz="quarter" idx="3"/>
          </p:nvPr>
        </p:nvSpPr>
        <p:spPr>
          <a:xfrm>
            <a:off x="1530602" y="6504213"/>
            <a:ext cx="626039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fi-FI"/>
              <a:t>Paul Derwent | Plan to CD-1</a:t>
            </a:r>
            <a:endParaRPr lang="en-US" b="1" dirty="0"/>
          </a:p>
        </p:txBody>
      </p:sp>
      <p:sp>
        <p:nvSpPr>
          <p:cNvPr id="16"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10" cstate="screen">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 id="2147484105" r:id="rId3"/>
    <p:sldLayoutId id="2147484120" r:id="rId4"/>
    <p:sldLayoutId id="2147484103" r:id="rId5"/>
    <p:sldLayoutId id="2147484122" r:id="rId6"/>
    <p:sldLayoutId id="2147484116" r:id="rId7"/>
    <p:sldLayoutId id="2147484124" r:id="rId8"/>
  </p:sldLayoutIdLst>
  <p:hf hd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Steve Holmes</a:t>
            </a:r>
          </a:p>
          <a:p>
            <a:r>
              <a:rPr lang="en-US" dirty="0"/>
              <a:t>PIP-II Friday Meeting</a:t>
            </a:r>
          </a:p>
          <a:p>
            <a:r>
              <a:rPr lang="en-US" dirty="0"/>
              <a:t>10-February 2017</a:t>
            </a:r>
          </a:p>
        </p:txBody>
      </p:sp>
      <p:sp>
        <p:nvSpPr>
          <p:cNvPr id="8" name="Text Placeholder 7"/>
          <p:cNvSpPr>
            <a:spLocks noGrp="1"/>
          </p:cNvSpPr>
          <p:nvPr>
            <p:ph type="body" sz="quarter" idx="11"/>
          </p:nvPr>
        </p:nvSpPr>
        <p:spPr/>
        <p:txBody>
          <a:bodyPr/>
          <a:lstStyle/>
          <a:p>
            <a:r>
              <a:rPr lang="en-US" dirty="0"/>
              <a:t>Assumptions Document</a:t>
            </a:r>
          </a:p>
        </p:txBody>
      </p:sp>
    </p:spTree>
    <p:extLst>
      <p:ext uri="{BB962C8B-B14F-4D97-AF65-F5344CB8AC3E}">
        <p14:creationId xmlns:p14="http://schemas.microsoft.com/office/powerpoint/2010/main" val="147939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92500" lnSpcReduction="20000"/>
          </a:bodyPr>
          <a:lstStyle/>
          <a:p>
            <a:pPr lvl="0" fontAlgn="auto"/>
            <a:r>
              <a:rPr lang="en-US" dirty="0"/>
              <a:t>Existing electrical </a:t>
            </a:r>
            <a:r>
              <a:rPr lang="en-US" dirty="0" err="1"/>
              <a:t>ductbanks</a:t>
            </a:r>
            <a:r>
              <a:rPr lang="en-US" dirty="0"/>
              <a:t> will be utilized for PIP-II feeders from MSS to manhole P-71</a:t>
            </a:r>
          </a:p>
          <a:p>
            <a:pPr lvl="0" fontAlgn="auto"/>
            <a:r>
              <a:rPr lang="en-US" dirty="0"/>
              <a:t>New PIP-II electrical </a:t>
            </a:r>
            <a:r>
              <a:rPr lang="en-US" dirty="0" err="1"/>
              <a:t>ductbanks</a:t>
            </a:r>
            <a:r>
              <a:rPr lang="en-US" dirty="0"/>
              <a:t> will be extended from the existing electrical system at manhole P-71</a:t>
            </a:r>
          </a:p>
          <a:p>
            <a:pPr lvl="0" fontAlgn="auto"/>
            <a:r>
              <a:rPr lang="en-US" dirty="0"/>
              <a:t>New electrical </a:t>
            </a:r>
            <a:r>
              <a:rPr lang="en-US" dirty="0" err="1"/>
              <a:t>ductbanks</a:t>
            </a:r>
            <a:r>
              <a:rPr lang="en-US" dirty="0"/>
              <a:t> will follow the latest safety isolation standards</a:t>
            </a:r>
          </a:p>
          <a:p>
            <a:pPr lvl="0" fontAlgn="auto"/>
            <a:r>
              <a:rPr lang="en-US" dirty="0"/>
              <a:t>A new utility corridor with natural gas, domestic water supply (DWS), sanitary sewer, data/</a:t>
            </a:r>
            <a:r>
              <a:rPr lang="en-US" dirty="0" err="1"/>
              <a:t>comm</a:t>
            </a:r>
            <a:r>
              <a:rPr lang="en-US" dirty="0"/>
              <a:t> and chilled water will be extended from the vicinity of CUB to the PIP-II project site</a:t>
            </a:r>
          </a:p>
          <a:p>
            <a:pPr lvl="0" fontAlgn="auto"/>
            <a:r>
              <a:rPr lang="en-US" dirty="0"/>
              <a:t>Maintenance of systems/buildings/structures will be transferred from the PIP-II project to Fermilab at the time of Beneficial Occupancy</a:t>
            </a:r>
          </a:p>
          <a:p>
            <a:r>
              <a:rPr lang="en-US" dirty="0"/>
              <a:t>Conventional facilities will be responsible for the mechanical equipment required for oxygen deficiency hazard (ODH) mitigation.  The design, installation and commissioning of the control portion of the ODH system will be accomplished by the controls group.</a:t>
            </a:r>
          </a:p>
        </p:txBody>
      </p:sp>
      <p:sp>
        <p:nvSpPr>
          <p:cNvPr id="3" name="Title 2"/>
          <p:cNvSpPr>
            <a:spLocks noGrp="1"/>
          </p:cNvSpPr>
          <p:nvPr>
            <p:ph type="title"/>
          </p:nvPr>
        </p:nvSpPr>
        <p:spPr/>
        <p:txBody>
          <a:bodyPr/>
          <a:lstStyle/>
          <a:p>
            <a:r>
              <a:rPr lang="en-US" dirty="0"/>
              <a:t>Assumptions/Conventional Facilities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10</a:t>
            </a:fld>
            <a:endParaRPr lang="en-US" dirty="0"/>
          </a:p>
        </p:txBody>
      </p:sp>
    </p:spTree>
    <p:extLst>
      <p:ext uri="{BB962C8B-B14F-4D97-AF65-F5344CB8AC3E}">
        <p14:creationId xmlns:p14="http://schemas.microsoft.com/office/powerpoint/2010/main" val="273274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448300"/>
          </a:xfrm>
        </p:spPr>
        <p:txBody>
          <a:bodyPr>
            <a:normAutofit fontScale="62500" lnSpcReduction="20000"/>
          </a:bodyPr>
          <a:lstStyle/>
          <a:p>
            <a:pPr lvl="0" hangingPunct="0"/>
            <a:r>
              <a:rPr lang="en-US" dirty="0"/>
              <a:t>The PIP-II Project involves multiple countries and funding agencies.  International participation to the development and construction of the facility will be via in-kind contributions. The PIP-II Project will establish a costs in U.S. dollars while accounting appropriately for the in-kind contributions and any risk associated with their delivery. The accounting method described below is utilized to arrive at a “cost-to-DOE TPC”.</a:t>
            </a:r>
          </a:p>
          <a:p>
            <a:pPr lvl="1" hangingPunct="0"/>
            <a:r>
              <a:rPr lang="en-US" sz="2400" dirty="0"/>
              <a:t>The cost estimate for PIP-II is developed at the lowest level of the WBS by identifying the direct costs associated with required services and materials, and effort of laboratory personnel, in the absence of in-kind contributions.</a:t>
            </a:r>
          </a:p>
          <a:p>
            <a:pPr lvl="1" hangingPunct="0"/>
            <a:r>
              <a:rPr lang="en-US" sz="2400" dirty="0"/>
              <a:t>Components that are assumed as in-kind contributions from India/DAE or other international collaborators are flagged for removal from the cost-to-DOE TPC and RLS.</a:t>
            </a:r>
          </a:p>
          <a:p>
            <a:pPr lvl="1" hangingPunct="0"/>
            <a:r>
              <a:rPr lang="en-US" sz="2400" dirty="0"/>
              <a:t>The cost-to-DOE TPC is then calculated by applying laboratory overhead, escalation, and contingency to all un-flagged systems and components. This is referred to as the DOE-funded portion of the Project.</a:t>
            </a:r>
          </a:p>
          <a:p>
            <a:pPr lvl="0" hangingPunct="0">
              <a:spcBef>
                <a:spcPts val="1200"/>
              </a:spcBef>
            </a:pPr>
            <a:r>
              <a:rPr lang="en-US" dirty="0"/>
              <a:t>If there were no in-kind contribution to PIP-II, the following technology choices would be modified:</a:t>
            </a:r>
          </a:p>
          <a:p>
            <a:pPr lvl="1" hangingPunct="0"/>
            <a:r>
              <a:rPr lang="en-US" sz="2400" dirty="0"/>
              <a:t>650 MHz </a:t>
            </a:r>
            <a:r>
              <a:rPr lang="en-US" sz="2400" dirty="0" err="1"/>
              <a:t>rf</a:t>
            </a:r>
            <a:r>
              <a:rPr lang="en-US" sz="2400" dirty="0"/>
              <a:t> power would be provided by inductive output devices (IOT), klystrons, or phase-locked magnetrons.</a:t>
            </a:r>
          </a:p>
          <a:p>
            <a:pPr lvl="1" hangingPunct="0"/>
            <a:r>
              <a:rPr lang="en-US" sz="2400" dirty="0"/>
              <a:t>The </a:t>
            </a:r>
            <a:r>
              <a:rPr lang="en-US" sz="2400" dirty="0" err="1"/>
              <a:t>cryoplant</a:t>
            </a:r>
            <a:r>
              <a:rPr lang="en-US" sz="2400" dirty="0"/>
              <a:t> would be appropriately sized for low duty factor operations, and configured to allow subsequent upgrade to CW operations.</a:t>
            </a:r>
          </a:p>
          <a:p>
            <a:pPr lvl="0" hangingPunct="0">
              <a:spcBef>
                <a:spcPts val="1200"/>
              </a:spcBef>
            </a:pPr>
            <a:r>
              <a:rPr lang="en-US" dirty="0"/>
              <a:t>The base estimate for the PIP-II Project direct cost will be maintained in FY2016 dollars</a:t>
            </a:r>
            <a:r>
              <a:rPr lang="en-US" sz="1400" dirty="0"/>
              <a:t> </a:t>
            </a:r>
            <a:r>
              <a:rPr lang="en-US" dirty="0"/>
              <a:t>.</a:t>
            </a:r>
          </a:p>
          <a:p>
            <a:pPr lvl="0" hangingPunct="0">
              <a:spcBef>
                <a:spcPts val="1200"/>
              </a:spcBef>
            </a:pPr>
            <a:r>
              <a:rPr lang="en-US" dirty="0"/>
              <a:t>All scientific labor applied to the DOE-funded portion of the Project in the form of either technical or managerial tasks, will be charged against the Project. </a:t>
            </a:r>
          </a:p>
          <a:p>
            <a:pPr lvl="0" hangingPunct="0">
              <a:spcBef>
                <a:spcPts val="1200"/>
              </a:spcBef>
            </a:pPr>
            <a:r>
              <a:rPr lang="en-US" dirty="0"/>
              <a:t>Earned value management will apply only to DOE-funded activities.</a:t>
            </a:r>
          </a:p>
          <a:p>
            <a:pPr lvl="0" hangingPunct="0">
              <a:spcBef>
                <a:spcPts val="1200"/>
              </a:spcBef>
            </a:pPr>
            <a:r>
              <a:rPr lang="en-US" dirty="0"/>
              <a:t>The PIP-II cost-to-DOE TPC includes all costs starting in mid-January, 2016, shortly after the receipt of CD-0. </a:t>
            </a:r>
          </a:p>
        </p:txBody>
      </p:sp>
      <p:sp>
        <p:nvSpPr>
          <p:cNvPr id="3" name="Title 2"/>
          <p:cNvSpPr>
            <a:spLocks noGrp="1"/>
          </p:cNvSpPr>
          <p:nvPr>
            <p:ph type="title"/>
          </p:nvPr>
        </p:nvSpPr>
        <p:spPr/>
        <p:txBody>
          <a:bodyPr/>
          <a:lstStyle/>
          <a:p>
            <a:r>
              <a:rPr lang="en-US" dirty="0"/>
              <a:t>Assumptions/Cost &amp; Budget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11</a:t>
            </a:fld>
            <a:endParaRPr lang="en-US" dirty="0"/>
          </a:p>
        </p:txBody>
      </p:sp>
    </p:spTree>
    <p:extLst>
      <p:ext uri="{BB962C8B-B14F-4D97-AF65-F5344CB8AC3E}">
        <p14:creationId xmlns:p14="http://schemas.microsoft.com/office/powerpoint/2010/main" val="250458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92500" lnSpcReduction="10000"/>
          </a:bodyPr>
          <a:lstStyle/>
          <a:p>
            <a:pPr lvl="0" hangingPunct="0"/>
            <a:r>
              <a:rPr lang="en-US" dirty="0"/>
              <a:t>Labor and M&amp;S costs are estimated for each task and are documented in the BOEs. Labor hours are estimated as “touch labor”. </a:t>
            </a:r>
          </a:p>
          <a:p>
            <a:pPr lvl="0" hangingPunct="0">
              <a:spcBef>
                <a:spcPts val="1200"/>
              </a:spcBef>
            </a:pPr>
            <a:r>
              <a:rPr lang="en-US" dirty="0"/>
              <a:t>FTEs are calculated assuming 1 FTE=1768 hours/year of touch labor. A full year includes 2080 of paid time, with the difference allocated to vacation, sick leave, and breaks. These hours are accounted for in the fringe rate component of the laboratory SWF (salary, wages, and fringe) rates.</a:t>
            </a:r>
          </a:p>
          <a:p>
            <a:pPr lvl="0" hangingPunct="0">
              <a:spcBef>
                <a:spcPts val="1200"/>
              </a:spcBef>
            </a:pPr>
            <a:r>
              <a:rPr lang="en-US" dirty="0"/>
              <a:t>Labor rates for each type of labor resource are captured Cobra, the resource hours are captured in the Resource Loaded Schedule.</a:t>
            </a:r>
          </a:p>
          <a:p>
            <a:pPr lvl="0" hangingPunct="0">
              <a:spcBef>
                <a:spcPts val="1200"/>
              </a:spcBef>
            </a:pPr>
            <a:r>
              <a:rPr lang="en-US" dirty="0"/>
              <a:t>Fermilab ES&amp;H support is off-project and is included in the overhead rate.</a:t>
            </a:r>
          </a:p>
          <a:p>
            <a:pPr lvl="0" hangingPunct="0">
              <a:spcBef>
                <a:spcPts val="1200"/>
              </a:spcBef>
            </a:pPr>
            <a:r>
              <a:rPr lang="en-US" dirty="0"/>
              <a:t>Contingency associated with in-kind contributions is identified and managed via the PIP-II Risk Management Plan. The contingency associated with the in-kind will be held by the DOE. </a:t>
            </a:r>
          </a:p>
          <a:p>
            <a:pPr marL="0" indent="0" hangingPunct="0">
              <a:buNone/>
            </a:pPr>
            <a:endParaRPr lang="en-US" dirty="0"/>
          </a:p>
        </p:txBody>
      </p:sp>
      <p:sp>
        <p:nvSpPr>
          <p:cNvPr id="3" name="Title 2"/>
          <p:cNvSpPr>
            <a:spLocks noGrp="1"/>
          </p:cNvSpPr>
          <p:nvPr>
            <p:ph type="title"/>
          </p:nvPr>
        </p:nvSpPr>
        <p:spPr/>
        <p:txBody>
          <a:bodyPr/>
          <a:lstStyle/>
          <a:p>
            <a:r>
              <a:rPr lang="en-US" dirty="0"/>
              <a:t>Assumptions/Cost &amp; Budget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12</a:t>
            </a:fld>
            <a:endParaRPr lang="en-US" dirty="0"/>
          </a:p>
        </p:txBody>
      </p:sp>
    </p:spTree>
    <p:extLst>
      <p:ext uri="{BB962C8B-B14F-4D97-AF65-F5344CB8AC3E}">
        <p14:creationId xmlns:p14="http://schemas.microsoft.com/office/powerpoint/2010/main" val="3326630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a:bodyPr>
          <a:lstStyle/>
          <a:p>
            <a:pPr lvl="0" hangingPunct="0">
              <a:spcBef>
                <a:spcPts val="1200"/>
              </a:spcBef>
            </a:pPr>
            <a:r>
              <a:rPr lang="en-US" dirty="0"/>
              <a:t>Labor, M&amp;S procurement, and pass-through indirect rates are applied to the project as calculated on an annual basis by the Fermilab Budget Office…The Special Construction Line Item rate will be applied to all TEC-related expenditures. Current indirect rates are given below.</a:t>
            </a:r>
          </a:p>
          <a:p>
            <a:pPr lvl="0" hangingPunct="0">
              <a:spcBef>
                <a:spcPts val="1200"/>
              </a:spcBef>
            </a:pPr>
            <a:endParaRPr lang="en-US" dirty="0"/>
          </a:p>
          <a:p>
            <a:pPr lvl="0" hangingPunct="0">
              <a:spcBef>
                <a:spcPts val="1200"/>
              </a:spcBef>
            </a:pPr>
            <a:endParaRPr lang="en-US" dirty="0"/>
          </a:p>
          <a:p>
            <a:pPr hangingPunct="0">
              <a:spcBef>
                <a:spcPts val="1200"/>
              </a:spcBef>
            </a:pPr>
            <a:r>
              <a:rPr lang="en-US" dirty="0"/>
              <a:t>Labor overhead will not be charged on any effort reported against PIP-II Project task codes by staff within overhead sections at Fermilab.</a:t>
            </a:r>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Assumptions/Cost &amp; Budget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13</a:t>
            </a:fld>
            <a:endParaRPr lang="en-US" dirty="0"/>
          </a:p>
        </p:txBody>
      </p:sp>
      <p:pic>
        <p:nvPicPr>
          <p:cNvPr id="7" name="Picture 6"/>
          <p:cNvPicPr>
            <a:picLocks noChangeAspect="1"/>
          </p:cNvPicPr>
          <p:nvPr/>
        </p:nvPicPr>
        <p:blipFill>
          <a:blip r:embed="rId2"/>
          <a:stretch>
            <a:fillRect/>
          </a:stretch>
        </p:blipFill>
        <p:spPr>
          <a:xfrm>
            <a:off x="480178" y="2900362"/>
            <a:ext cx="8183643" cy="985838"/>
          </a:xfrm>
          <a:prstGeom prst="rect">
            <a:avLst/>
          </a:prstGeom>
        </p:spPr>
      </p:pic>
    </p:spTree>
    <p:extLst>
      <p:ext uri="{BB962C8B-B14F-4D97-AF65-F5344CB8AC3E}">
        <p14:creationId xmlns:p14="http://schemas.microsoft.com/office/powerpoint/2010/main" val="2847869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a:bodyPr>
          <a:lstStyle/>
          <a:p>
            <a:pPr lvl="0" hangingPunct="0">
              <a:spcBef>
                <a:spcPts val="1200"/>
              </a:spcBef>
            </a:pPr>
            <a:r>
              <a:rPr lang="en-US" dirty="0"/>
              <a:t>Escalation rates are determined by each DOE laboratory budget office, and are documented in the table below.</a:t>
            </a:r>
          </a:p>
          <a:p>
            <a:pPr lvl="0" hangingPunct="0">
              <a:spcBef>
                <a:spcPts val="1200"/>
              </a:spcBef>
            </a:pPr>
            <a:endParaRPr lang="en-US" dirty="0"/>
          </a:p>
          <a:p>
            <a:pPr lvl="0" hangingPunct="0">
              <a:spcBef>
                <a:spcPts val="1200"/>
              </a:spcBef>
            </a:pPr>
            <a:endParaRPr lang="en-US" dirty="0"/>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Assumptions/Cost &amp; Budget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14</a:t>
            </a:fld>
            <a:endParaRPr lang="en-US" dirty="0"/>
          </a:p>
        </p:txBody>
      </p:sp>
      <p:pic>
        <p:nvPicPr>
          <p:cNvPr id="8" name="Picture 7"/>
          <p:cNvPicPr>
            <a:picLocks noChangeAspect="1"/>
          </p:cNvPicPr>
          <p:nvPr/>
        </p:nvPicPr>
        <p:blipFill>
          <a:blip r:embed="rId2"/>
          <a:stretch>
            <a:fillRect/>
          </a:stretch>
        </p:blipFill>
        <p:spPr>
          <a:xfrm>
            <a:off x="1530603" y="2005012"/>
            <a:ext cx="5857875" cy="3609975"/>
          </a:xfrm>
          <a:prstGeom prst="rect">
            <a:avLst/>
          </a:prstGeom>
        </p:spPr>
      </p:pic>
    </p:spTree>
    <p:extLst>
      <p:ext uri="{BB962C8B-B14F-4D97-AF65-F5344CB8AC3E}">
        <p14:creationId xmlns:p14="http://schemas.microsoft.com/office/powerpoint/2010/main" val="2337735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a:bodyPr>
          <a:lstStyle/>
          <a:p>
            <a:pPr lvl="0" hangingPunct="0"/>
            <a:r>
              <a:rPr lang="en-US" dirty="0"/>
              <a:t>DOE funding for the project in a “normal” year without continuing resolutions can be expected to be received…as shown in the table below…the project will assume in its planning a smaller amount for each quarter. </a:t>
            </a:r>
          </a:p>
          <a:p>
            <a:pPr lvl="0" hangingPunct="0"/>
            <a:endParaRPr lang="en-US" dirty="0"/>
          </a:p>
          <a:p>
            <a:pPr lvl="0" hangingPunct="0">
              <a:spcBef>
                <a:spcPts val="1200"/>
              </a:spcBef>
            </a:pPr>
            <a:endParaRPr lang="en-US" dirty="0"/>
          </a:p>
          <a:p>
            <a:pPr lvl="0" hangingPunct="0">
              <a:spcBef>
                <a:spcPts val="1200"/>
              </a:spcBef>
            </a:pPr>
            <a:endParaRPr lang="en-US" dirty="0"/>
          </a:p>
          <a:p>
            <a:pPr hangingPunct="0">
              <a:spcBef>
                <a:spcPts val="1200"/>
              </a:spcBef>
            </a:pPr>
            <a:endParaRPr lang="en-US" dirty="0"/>
          </a:p>
          <a:p>
            <a:pPr lvl="0" hangingPunct="0">
              <a:spcBef>
                <a:spcPts val="1200"/>
              </a:spcBef>
            </a:pPr>
            <a:r>
              <a:rPr lang="en-US" dirty="0"/>
              <a:t>Funding in support of project work scope assigned to other DOE laboratories will flow through Fermilab via Inter-entity Work Orders (IWO).</a:t>
            </a:r>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Assumptions/Cost &amp; Budget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15</a:t>
            </a:fld>
            <a:endParaRPr lang="en-US" dirty="0"/>
          </a:p>
        </p:txBody>
      </p:sp>
      <p:pic>
        <p:nvPicPr>
          <p:cNvPr id="7" name="Picture 6"/>
          <p:cNvPicPr>
            <a:picLocks noChangeAspect="1"/>
          </p:cNvPicPr>
          <p:nvPr/>
        </p:nvPicPr>
        <p:blipFill>
          <a:blip r:embed="rId2"/>
          <a:stretch>
            <a:fillRect/>
          </a:stretch>
        </p:blipFill>
        <p:spPr>
          <a:xfrm>
            <a:off x="1688839" y="2552699"/>
            <a:ext cx="6164062" cy="1800225"/>
          </a:xfrm>
          <a:prstGeom prst="rect">
            <a:avLst/>
          </a:prstGeom>
        </p:spPr>
      </p:pic>
    </p:spTree>
    <p:extLst>
      <p:ext uri="{BB962C8B-B14F-4D97-AF65-F5344CB8AC3E}">
        <p14:creationId xmlns:p14="http://schemas.microsoft.com/office/powerpoint/2010/main" val="214205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85000" lnSpcReduction="20000"/>
          </a:bodyPr>
          <a:lstStyle/>
          <a:p>
            <a:pPr lvl="0" hangingPunct="0"/>
            <a:r>
              <a:rPr lang="en-US" dirty="0"/>
              <a:t>Competitive, best-value proposals will be sought for all major procurements.</a:t>
            </a:r>
          </a:p>
          <a:p>
            <a:pPr lvl="0" hangingPunct="0">
              <a:spcBef>
                <a:spcPts val="1200"/>
              </a:spcBef>
            </a:pPr>
            <a:r>
              <a:rPr lang="en-US" dirty="0"/>
              <a:t>Work assigned to partner DOE labs will be procured through each lab’s procurement departments and in accordance to those policies.</a:t>
            </a:r>
          </a:p>
          <a:p>
            <a:pPr lvl="0" hangingPunct="0">
              <a:spcBef>
                <a:spcPts val="1200"/>
              </a:spcBef>
            </a:pPr>
            <a:r>
              <a:rPr lang="en-US" dirty="0"/>
              <a:t>All procurement contracts will be written in U.S. dollars. </a:t>
            </a:r>
          </a:p>
          <a:p>
            <a:pPr lvl="0" hangingPunct="0">
              <a:spcBef>
                <a:spcPts val="1200"/>
              </a:spcBef>
            </a:pPr>
            <a:r>
              <a:rPr lang="en-US" dirty="0"/>
              <a:t>Conventional Facilities construction will primarily be accomplished through a number of a competitively solicited, fixed priced construction packages…If appropriate and in the best interest of Fermilab, alternate delivery methods will be assessed and implemented. This will be done utilizing Acquisition Planning, and </a:t>
            </a:r>
            <a:r>
              <a:rPr lang="en-US" dirty="0" err="1"/>
              <a:t>Fermilab’s</a:t>
            </a:r>
            <a:r>
              <a:rPr lang="en-US" dirty="0"/>
              <a:t> Procurement Department standard policies, procedures and practices. </a:t>
            </a:r>
          </a:p>
          <a:p>
            <a:pPr lvl="0" hangingPunct="0">
              <a:spcBef>
                <a:spcPts val="1200"/>
              </a:spcBef>
            </a:pPr>
            <a:r>
              <a:rPr lang="en-US" dirty="0"/>
              <a:t>Procurement approval cycles through all levels of DOE are incorporated into schedule duration planning. </a:t>
            </a:r>
          </a:p>
          <a:p>
            <a:pPr>
              <a:spcBef>
                <a:spcPts val="1200"/>
              </a:spcBef>
            </a:pPr>
            <a:r>
              <a:rPr lang="en-US" dirty="0"/>
              <a:t>The Finance Office will assign a dedicated Procurement Manager to the PIP-II Project for the duration of the Project. The Procurement Manager will report his/her effort directly to the appropriate PIP-II Project task code and will not be subject to laboratory SWF overhead. </a:t>
            </a:r>
          </a:p>
          <a:p>
            <a:pPr hangingPunct="0">
              <a:spcBef>
                <a:spcPts val="1200"/>
              </a:spcBef>
            </a:pPr>
            <a:endParaRPr lang="en-US" dirty="0"/>
          </a:p>
          <a:p>
            <a:pPr hangingPunct="0">
              <a:spcBef>
                <a:spcPts val="1200"/>
              </a:spcBef>
            </a:pPr>
            <a:endParaRPr lang="en-US" dirty="0"/>
          </a:p>
          <a:p>
            <a:pPr hangingPunct="0">
              <a:spcBef>
                <a:spcPts val="1200"/>
              </a:spcBef>
            </a:pPr>
            <a:endParaRPr lang="en-US" dirty="0"/>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Assumptions/Procurements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16</a:t>
            </a:fld>
            <a:endParaRPr lang="en-US" dirty="0"/>
          </a:p>
        </p:txBody>
      </p:sp>
    </p:spTree>
    <p:extLst>
      <p:ext uri="{BB962C8B-B14F-4D97-AF65-F5344CB8AC3E}">
        <p14:creationId xmlns:p14="http://schemas.microsoft.com/office/powerpoint/2010/main" val="1488344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62500" lnSpcReduction="20000"/>
          </a:bodyPr>
          <a:lstStyle/>
          <a:p>
            <a:pPr lvl="0" hangingPunct="0"/>
            <a:r>
              <a:rPr lang="en-US" dirty="0"/>
              <a:t>The RLS will include all tasks required to complete the DOE funded scope of work and will be developed to meet all DOE and Laboratory reporting requirements.</a:t>
            </a:r>
          </a:p>
          <a:p>
            <a:pPr lvl="0" hangingPunct="0">
              <a:spcBef>
                <a:spcPts val="1200"/>
              </a:spcBef>
            </a:pPr>
            <a:r>
              <a:rPr lang="en-US" dirty="0"/>
              <a:t>Deliverables from India/DAE, or other international partners, will be represented and tracked via International Tier 3 and 4 (I3 &amp; 4) milestones. All such milestones will correspond to the deliverable dates established in approved DOE-DAE joint documents with three months of float added.</a:t>
            </a:r>
          </a:p>
          <a:p>
            <a:pPr lvl="0" hangingPunct="0">
              <a:spcBef>
                <a:spcPts val="1200"/>
              </a:spcBef>
            </a:pPr>
            <a:r>
              <a:rPr lang="en-US" dirty="0"/>
              <a:t>If project work scope is assigned to other DOE laboratories, their work activities will be included in the Resource Loaded Schedule with institution-specific resources.</a:t>
            </a:r>
          </a:p>
          <a:p>
            <a:pPr lvl="0" hangingPunct="0">
              <a:spcBef>
                <a:spcPts val="1200"/>
              </a:spcBef>
            </a:pPr>
            <a:r>
              <a:rPr lang="en-US" dirty="0"/>
              <a:t>Long-lead procurements will be authorized via CD-3a coincident with establishment of the project baseline at CD-2. Long-lead procurements will include advanced purchases of </a:t>
            </a:r>
            <a:r>
              <a:rPr lang="en-US" dirty="0" err="1"/>
              <a:t>Nb</a:t>
            </a:r>
            <a:r>
              <a:rPr lang="en-US" dirty="0"/>
              <a:t>, initial superconducting cavity orders, and initiation of site preparation activities.</a:t>
            </a:r>
          </a:p>
          <a:p>
            <a:pPr lvl="0" hangingPunct="0">
              <a:spcBef>
                <a:spcPts val="1200"/>
              </a:spcBef>
            </a:pPr>
            <a:r>
              <a:rPr lang="en-US" dirty="0"/>
              <a:t>The intent is to manage the project via one critical path, through the development, design, fabrication, installation, and commissioning of the </a:t>
            </a:r>
            <a:r>
              <a:rPr lang="en-US" dirty="0" err="1"/>
              <a:t>linac</a:t>
            </a:r>
            <a:r>
              <a:rPr lang="en-US" dirty="0"/>
              <a:t> superconducting </a:t>
            </a:r>
            <a:r>
              <a:rPr lang="en-US" dirty="0" err="1"/>
              <a:t>cryomodules</a:t>
            </a:r>
            <a:r>
              <a:rPr lang="en-US" dirty="0"/>
              <a:t>. All other activities will have at least one month of float relative to the critical path.</a:t>
            </a:r>
          </a:p>
          <a:p>
            <a:pPr lvl="0" hangingPunct="0">
              <a:spcBef>
                <a:spcPts val="1200"/>
              </a:spcBef>
            </a:pPr>
            <a:r>
              <a:rPr lang="en-US" dirty="0"/>
              <a:t>Milestones for DOE-funded work are tiered…having schedule float from their early finish dates as follows: </a:t>
            </a:r>
          </a:p>
          <a:p>
            <a:pPr lvl="1" hangingPunct="0">
              <a:spcBef>
                <a:spcPts val="200"/>
              </a:spcBef>
            </a:pPr>
            <a:r>
              <a:rPr lang="en-US" sz="2400" dirty="0"/>
              <a:t>Tier 2 – DOE Federal Project Director – 6 months</a:t>
            </a:r>
          </a:p>
          <a:p>
            <a:pPr lvl="1" hangingPunct="0">
              <a:spcBef>
                <a:spcPts val="200"/>
              </a:spcBef>
            </a:pPr>
            <a:r>
              <a:rPr lang="en-US" sz="2400" dirty="0"/>
              <a:t>Tier 1 – DOE Program – 1 year</a:t>
            </a:r>
          </a:p>
          <a:p>
            <a:pPr lvl="1" hangingPunct="0">
              <a:spcBef>
                <a:spcPts val="200"/>
              </a:spcBef>
            </a:pPr>
            <a:r>
              <a:rPr lang="en-US" sz="2400" dirty="0"/>
              <a:t>Tier 0 – DOE Acquisition Executive for Critical Decision – 2 years, 6 months (CD-4 only) </a:t>
            </a:r>
          </a:p>
          <a:p>
            <a:pPr lvl="0" hangingPunct="0">
              <a:spcBef>
                <a:spcPts val="1200"/>
              </a:spcBef>
            </a:pPr>
            <a:r>
              <a:rPr lang="en-US" dirty="0"/>
              <a:t>The accelerator shutdown required to connect the beam transfer line into the 8-GeV Booster will be coincident with the accelerator shutdown for LBNF connection into the Main Injector.</a:t>
            </a:r>
          </a:p>
          <a:p>
            <a:pPr lvl="0" hangingPunct="0">
              <a:spcBef>
                <a:spcPts val="1200"/>
              </a:spcBef>
            </a:pPr>
            <a:r>
              <a:rPr lang="en-US" dirty="0"/>
              <a:t>The project schedule will be based on the funding profile shown in section 2.</a:t>
            </a:r>
          </a:p>
          <a:p>
            <a:pPr lvl="0" hangingPunct="0">
              <a:spcBef>
                <a:spcPts val="1200"/>
              </a:spcBef>
            </a:pPr>
            <a:r>
              <a:rPr lang="en-US" dirty="0"/>
              <a:t>Schedule Risk Mitigations will be incorporated into the Resource Loaded Schedule.</a:t>
            </a:r>
          </a:p>
          <a:p>
            <a:pPr hangingPunct="0">
              <a:spcBef>
                <a:spcPts val="1200"/>
              </a:spcBef>
            </a:pPr>
            <a:endParaRPr lang="en-US" dirty="0"/>
          </a:p>
          <a:p>
            <a:pPr hangingPunct="0">
              <a:spcBef>
                <a:spcPts val="1200"/>
              </a:spcBef>
            </a:pPr>
            <a:endParaRPr lang="en-US" dirty="0"/>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Assumptions/Schedule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17</a:t>
            </a:fld>
            <a:endParaRPr lang="en-US" dirty="0"/>
          </a:p>
        </p:txBody>
      </p:sp>
    </p:spTree>
    <p:extLst>
      <p:ext uri="{BB962C8B-B14F-4D97-AF65-F5344CB8AC3E}">
        <p14:creationId xmlns:p14="http://schemas.microsoft.com/office/powerpoint/2010/main" val="2475214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a:bodyPr>
          <a:lstStyle/>
          <a:p>
            <a:pPr lvl="0" hangingPunct="0"/>
            <a:r>
              <a:rPr lang="en-US" dirty="0"/>
              <a:t>Assessment of cost and schedule risk impacts will be used to produce cost and schedule contingencies.</a:t>
            </a:r>
          </a:p>
          <a:p>
            <a:pPr lvl="0" hangingPunct="0"/>
            <a:r>
              <a:rPr lang="en-US" dirty="0"/>
              <a:t>Risks associated with delivery of international in-kind contributions will be identified within the PIP-II Risk Registry, and incorporated into the project schedule contingency. However, the cost contingency will be held by the DOE.</a:t>
            </a:r>
          </a:p>
          <a:p>
            <a:pPr lvl="0" hangingPunct="0"/>
            <a:r>
              <a:rPr lang="en-US" dirty="0"/>
              <a:t>The schedule contingency will be used to assess the adequacy of the schedule float on the DOE CD-4 milestone. </a:t>
            </a:r>
          </a:p>
          <a:p>
            <a:r>
              <a:rPr lang="en-US" dirty="0"/>
              <a:t>As risks are retired contingency released will be applied to Management Reserve. </a:t>
            </a:r>
          </a:p>
          <a:p>
            <a:pPr hangingPunct="0">
              <a:spcBef>
                <a:spcPts val="1200"/>
              </a:spcBef>
            </a:pPr>
            <a:endParaRPr lang="en-US" dirty="0"/>
          </a:p>
          <a:p>
            <a:pPr lvl="0" hangingPunct="0">
              <a:spcBef>
                <a:spcPts val="1200"/>
              </a:spcBef>
            </a:pPr>
            <a:endParaRPr lang="en-US" dirty="0"/>
          </a:p>
          <a:p>
            <a:pPr lvl="0" hangingPunct="0">
              <a:spcBef>
                <a:spcPts val="1200"/>
              </a:spcBef>
            </a:pPr>
            <a:endParaRPr lang="en-US" dirty="0"/>
          </a:p>
          <a:p>
            <a:pPr marL="0" indent="0" hangingPunct="0">
              <a:buNone/>
            </a:pPr>
            <a:endParaRPr lang="en-US" dirty="0"/>
          </a:p>
        </p:txBody>
      </p:sp>
      <p:sp>
        <p:nvSpPr>
          <p:cNvPr id="3" name="Title 2"/>
          <p:cNvSpPr>
            <a:spLocks noGrp="1"/>
          </p:cNvSpPr>
          <p:nvPr>
            <p:ph type="title"/>
          </p:nvPr>
        </p:nvSpPr>
        <p:spPr/>
        <p:txBody>
          <a:bodyPr/>
          <a:lstStyle/>
          <a:p>
            <a:r>
              <a:rPr lang="en-US" dirty="0"/>
              <a:t>Assumptions/Risk &amp; Uncertainty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18</a:t>
            </a:fld>
            <a:endParaRPr lang="en-US" dirty="0"/>
          </a:p>
        </p:txBody>
      </p:sp>
    </p:spTree>
    <p:extLst>
      <p:ext uri="{BB962C8B-B14F-4D97-AF65-F5344CB8AC3E}">
        <p14:creationId xmlns:p14="http://schemas.microsoft.com/office/powerpoint/2010/main" val="387850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91150"/>
          </a:xfrm>
        </p:spPr>
        <p:txBody>
          <a:bodyPr>
            <a:normAutofit fontScale="85000" lnSpcReduction="10000"/>
          </a:bodyPr>
          <a:lstStyle/>
          <a:p>
            <a:r>
              <a:rPr lang="en-US" dirty="0"/>
              <a:t>The Assumptions Document provides the basis for developing the supporting documentation for CD-1</a:t>
            </a:r>
          </a:p>
          <a:p>
            <a:pPr lvl="1"/>
            <a:r>
              <a:rPr lang="en-US" dirty="0"/>
              <a:t>Goal is to establish consistent expectations among the DOE, the Lab, and the Project</a:t>
            </a:r>
          </a:p>
          <a:p>
            <a:pPr lvl="1"/>
            <a:r>
              <a:rPr lang="en-US" dirty="0"/>
              <a:t>Documents assumptions inherent in the cost estimate and RLS</a:t>
            </a:r>
          </a:p>
          <a:p>
            <a:pPr lvl="1"/>
            <a:r>
              <a:rPr lang="en-US" dirty="0"/>
              <a:t>Defines interfaces with existing facilities</a:t>
            </a:r>
          </a:p>
          <a:p>
            <a:pPr lvl="1"/>
            <a:r>
              <a:rPr lang="en-US" dirty="0"/>
              <a:t>Documents responsibilities assigned to the Project and to the Laboratory</a:t>
            </a:r>
          </a:p>
          <a:p>
            <a:pPr lvl="1"/>
            <a:r>
              <a:rPr lang="en-US" dirty="0"/>
              <a:t>Defines responsibilities of the DOE as they impact the cost estimate and RLS</a:t>
            </a:r>
          </a:p>
          <a:p>
            <a:pPr>
              <a:spcBef>
                <a:spcPts val="1200"/>
              </a:spcBef>
            </a:pPr>
            <a:r>
              <a:rPr lang="en-US" dirty="0"/>
              <a:t>The Assumptions Document will provide the basis for the Fermilab-PIP-II Project MOU that will be written in advance of CD-1 (as recommended by the DOE Review Committee)</a:t>
            </a:r>
          </a:p>
          <a:p>
            <a:pPr>
              <a:spcBef>
                <a:spcPts val="1200"/>
              </a:spcBef>
            </a:pPr>
            <a:r>
              <a:rPr lang="en-US" dirty="0"/>
              <a:t>Draft Assumptions Document exists is under review by the Directorate</a:t>
            </a:r>
          </a:p>
          <a:p>
            <a:pPr lvl="1"/>
            <a:r>
              <a:rPr lang="en-US" dirty="0"/>
              <a:t>We are asking the Director to approve this document</a:t>
            </a:r>
          </a:p>
          <a:p>
            <a:pPr>
              <a:spcBef>
                <a:spcPts val="1200"/>
              </a:spcBef>
            </a:pPr>
            <a:r>
              <a:rPr lang="en-US" dirty="0"/>
              <a:t>Current draft will be posted to </a:t>
            </a:r>
            <a:r>
              <a:rPr lang="en-US" dirty="0" err="1"/>
              <a:t>docdb</a:t>
            </a:r>
            <a:r>
              <a:rPr lang="en-US" dirty="0"/>
              <a:t> once Directorate review is complete</a:t>
            </a:r>
          </a:p>
          <a:p>
            <a:pPr lvl="1"/>
            <a:r>
              <a:rPr lang="en-US" dirty="0"/>
              <a:t>Document 144</a:t>
            </a:r>
          </a:p>
          <a:p>
            <a:pPr lvl="1"/>
            <a:endParaRPr lang="en-US" dirty="0"/>
          </a:p>
        </p:txBody>
      </p:sp>
      <p:sp>
        <p:nvSpPr>
          <p:cNvPr id="3" name="Title 2"/>
          <p:cNvSpPr>
            <a:spLocks noGrp="1"/>
          </p:cNvSpPr>
          <p:nvPr>
            <p:ph type="title"/>
          </p:nvPr>
        </p:nvSpPr>
        <p:spPr/>
        <p:txBody>
          <a:bodyPr/>
          <a:lstStyle/>
          <a:p>
            <a:r>
              <a:rPr lang="en-US" dirty="0"/>
              <a:t>Role of the Assumptions Document</a:t>
            </a:r>
          </a:p>
        </p:txBody>
      </p:sp>
      <p:sp>
        <p:nvSpPr>
          <p:cNvPr id="4" name="Date Placeholder 3"/>
          <p:cNvSpPr>
            <a:spLocks noGrp="1"/>
          </p:cNvSpPr>
          <p:nvPr>
            <p:ph type="dt" sz="half" idx="2"/>
          </p:nvPr>
        </p:nvSpPr>
        <p:spPr/>
        <p:txBody>
          <a:bodyPr/>
          <a:lstStyle/>
          <a:p>
            <a:pPr>
              <a:defRPr/>
            </a:pPr>
            <a:fld id="{FB4476CD-7332-4CD1-89A2-2A006F070EC3}"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211253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52753" y="971550"/>
            <a:ext cx="4148360" cy="5059363"/>
          </a:xfrm>
        </p:spPr>
        <p:txBody>
          <a:bodyPr/>
          <a:lstStyle/>
          <a:p>
            <a:endParaRPr lang="en-US" dirty="0"/>
          </a:p>
        </p:txBody>
      </p:sp>
      <p:sp>
        <p:nvSpPr>
          <p:cNvPr id="3" name="Title 2"/>
          <p:cNvSpPr>
            <a:spLocks noGrp="1"/>
          </p:cNvSpPr>
          <p:nvPr>
            <p:ph type="title"/>
          </p:nvPr>
        </p:nvSpPr>
        <p:spPr/>
        <p:txBody>
          <a:bodyPr/>
          <a:lstStyle/>
          <a:p>
            <a:r>
              <a:rPr lang="en-US" dirty="0"/>
              <a:t>Table of Contents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pic>
        <p:nvPicPr>
          <p:cNvPr id="7" name="Picture 6"/>
          <p:cNvPicPr>
            <a:picLocks noChangeAspect="1"/>
          </p:cNvPicPr>
          <p:nvPr/>
        </p:nvPicPr>
        <p:blipFill>
          <a:blip r:embed="rId2"/>
          <a:stretch>
            <a:fillRect/>
          </a:stretch>
        </p:blipFill>
        <p:spPr>
          <a:xfrm>
            <a:off x="228600" y="971549"/>
            <a:ext cx="3620386" cy="5342363"/>
          </a:xfrm>
          <a:prstGeom prst="rect">
            <a:avLst/>
          </a:prstGeom>
        </p:spPr>
      </p:pic>
    </p:spTree>
    <p:extLst>
      <p:ext uri="{BB962C8B-B14F-4D97-AF65-F5344CB8AC3E}">
        <p14:creationId xmlns:p14="http://schemas.microsoft.com/office/powerpoint/2010/main" val="377737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1"/>
            <a:ext cx="8672513" cy="5354822"/>
          </a:xfrm>
        </p:spPr>
        <p:txBody>
          <a:bodyPr>
            <a:normAutofit fontScale="85000" lnSpcReduction="10000"/>
          </a:bodyPr>
          <a:lstStyle/>
          <a:p>
            <a:pPr hangingPunct="0"/>
            <a:r>
              <a:rPr lang="en-US" dirty="0"/>
              <a:t>The performance requirements of PIP-II are documented in the PIP-II Functional Requirements Specification (FRS), which represents the application of the goals outlined in the MNS to the Fermilab accelerator complex. </a:t>
            </a:r>
          </a:p>
          <a:p>
            <a:pPr fontAlgn="auto">
              <a:spcBef>
                <a:spcPts val="1200"/>
              </a:spcBef>
            </a:pPr>
            <a:r>
              <a:rPr lang="en-US" dirty="0"/>
              <a:t>PIP-II will be constructed on the Fermilab site and will utilize the upgraded Booster, Recycler Ring, and Main Injector for the generation of a long baseline neutrino beam.</a:t>
            </a:r>
          </a:p>
          <a:p>
            <a:pPr fontAlgn="auto">
              <a:spcBef>
                <a:spcPts val="1200"/>
              </a:spcBef>
            </a:pPr>
            <a:r>
              <a:rPr lang="en-US" dirty="0"/>
              <a:t>The long baseline neutrino program will eventually require &gt;2 MW of proton beam power at energies within the range 60-120 GeV. This will require eventual replacement of the existing 8-GeV Booster. </a:t>
            </a:r>
          </a:p>
          <a:p>
            <a:pPr fontAlgn="auto">
              <a:spcBef>
                <a:spcPts val="1200"/>
              </a:spcBef>
            </a:pPr>
            <a:r>
              <a:rPr lang="en-US" dirty="0"/>
              <a:t>The Mu2e program will eventually require ~100 kW of beam power, a factor of ten beyond the initial goal of that program. This beam will have to be provided at duty factors approaching CW.</a:t>
            </a:r>
          </a:p>
          <a:p>
            <a:pPr fontAlgn="auto">
              <a:spcBef>
                <a:spcPts val="1200"/>
              </a:spcBef>
            </a:pPr>
            <a:r>
              <a:rPr lang="en-US" dirty="0"/>
              <a:t>PIP-II will be situated to allow the delivery in the long term of 800-MeV protons to the Mu2e Hall on the Muon Campus and the eventual construction of a new accelerator to replace the 8-GeV Booster.</a:t>
            </a:r>
          </a:p>
          <a:p>
            <a:pPr marL="457200" lvl="1" indent="0" hangingPunct="0">
              <a:buNone/>
            </a:pPr>
            <a:endParaRPr lang="en-US" dirty="0"/>
          </a:p>
          <a:p>
            <a:endParaRPr lang="en-US" dirty="0"/>
          </a:p>
        </p:txBody>
      </p:sp>
      <p:sp>
        <p:nvSpPr>
          <p:cNvPr id="3" name="Title 2"/>
          <p:cNvSpPr>
            <a:spLocks noGrp="1"/>
          </p:cNvSpPr>
          <p:nvPr>
            <p:ph type="title"/>
          </p:nvPr>
        </p:nvSpPr>
        <p:spPr/>
        <p:txBody>
          <a:bodyPr/>
          <a:lstStyle/>
          <a:p>
            <a:r>
              <a:rPr lang="en-US" dirty="0"/>
              <a:t>Assumptions/Programmatic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Tree>
    <p:extLst>
      <p:ext uri="{BB962C8B-B14F-4D97-AF65-F5344CB8AC3E}">
        <p14:creationId xmlns:p14="http://schemas.microsoft.com/office/powerpoint/2010/main" val="368124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532663"/>
          </a:xfrm>
        </p:spPr>
        <p:txBody>
          <a:bodyPr>
            <a:normAutofit/>
          </a:bodyPr>
          <a:lstStyle/>
          <a:p>
            <a:pPr hangingPunct="0"/>
            <a:r>
              <a:rPr lang="en-US" dirty="0"/>
              <a:t>India is strongly engaged with Fermilab in the R&amp;D phase of PIP-II, and will make a significant in-kind contribution to the PIP-II construction phase… It is assumed that the deliverable dates…will be met.</a:t>
            </a:r>
          </a:p>
          <a:p>
            <a:pPr hangingPunct="0">
              <a:spcBef>
                <a:spcPts val="1200"/>
              </a:spcBef>
            </a:pPr>
            <a:r>
              <a:rPr lang="en-US" dirty="0"/>
              <a:t>The DOE/OHEP will provide budget authority in line with the anticipated funding profile as shown below in $M…It is anticipated that a revised profile will be available following the President’s FY18 Budget Request.  </a:t>
            </a:r>
          </a:p>
          <a:p>
            <a:pPr lvl="1" hangingPunct="0"/>
            <a:endParaRPr lang="en-US" dirty="0"/>
          </a:p>
          <a:p>
            <a:pPr lvl="1" hangingPunct="0"/>
            <a:endParaRPr lang="en-US" dirty="0"/>
          </a:p>
          <a:p>
            <a:pPr lvl="0" hangingPunct="0">
              <a:spcBef>
                <a:spcPts val="0"/>
              </a:spcBef>
            </a:pPr>
            <a:r>
              <a:rPr lang="en-US" dirty="0"/>
              <a:t>To the extent possible, the PIP-II Injector Test (PIP2IT)… will be relocated to form the front end of the PIP-II </a:t>
            </a:r>
            <a:r>
              <a:rPr lang="en-US" dirty="0" err="1"/>
              <a:t>linac</a:t>
            </a:r>
            <a:r>
              <a:rPr lang="en-US" dirty="0"/>
              <a:t> once the required conventional facilities are available. </a:t>
            </a:r>
          </a:p>
          <a:p>
            <a:pPr lvl="1" hangingPunct="0"/>
            <a:endParaRPr lang="en-US" dirty="0"/>
          </a:p>
          <a:p>
            <a:endParaRPr lang="en-US" dirty="0"/>
          </a:p>
        </p:txBody>
      </p:sp>
      <p:sp>
        <p:nvSpPr>
          <p:cNvPr id="3" name="Title 2"/>
          <p:cNvSpPr>
            <a:spLocks noGrp="1"/>
          </p:cNvSpPr>
          <p:nvPr>
            <p:ph type="title"/>
          </p:nvPr>
        </p:nvSpPr>
        <p:spPr/>
        <p:txBody>
          <a:bodyPr/>
          <a:lstStyle/>
          <a:p>
            <a:r>
              <a:rPr lang="en-US" dirty="0"/>
              <a:t>Assumptions/Programmatic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pic>
        <p:nvPicPr>
          <p:cNvPr id="7" name="Picture 6"/>
          <p:cNvPicPr>
            <a:picLocks noChangeAspect="1"/>
          </p:cNvPicPr>
          <p:nvPr/>
        </p:nvPicPr>
        <p:blipFill>
          <a:blip r:embed="rId2"/>
          <a:stretch>
            <a:fillRect/>
          </a:stretch>
        </p:blipFill>
        <p:spPr>
          <a:xfrm>
            <a:off x="912558" y="4090987"/>
            <a:ext cx="7738690" cy="690563"/>
          </a:xfrm>
          <a:prstGeom prst="rect">
            <a:avLst/>
          </a:prstGeom>
        </p:spPr>
      </p:pic>
    </p:spTree>
    <p:extLst>
      <p:ext uri="{BB962C8B-B14F-4D97-AF65-F5344CB8AC3E}">
        <p14:creationId xmlns:p14="http://schemas.microsoft.com/office/powerpoint/2010/main" val="105695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62575"/>
          </a:xfrm>
        </p:spPr>
        <p:txBody>
          <a:bodyPr>
            <a:normAutofit fontScale="85000" lnSpcReduction="20000"/>
          </a:bodyPr>
          <a:lstStyle/>
          <a:p>
            <a:pPr lvl="0" hangingPunct="0"/>
            <a:r>
              <a:rPr lang="en-US" dirty="0"/>
              <a:t>Operating funds will be available to support maintenance and operations of PIP2IT systems once commissioning of each system is completed.</a:t>
            </a:r>
          </a:p>
          <a:p>
            <a:pPr lvl="0" hangingPunct="0"/>
            <a:r>
              <a:rPr lang="en-US" dirty="0"/>
              <a:t>Operating funds will be available to support maintenance and operations of the 800-MeV </a:t>
            </a:r>
            <a:r>
              <a:rPr lang="en-US" dirty="0" err="1"/>
              <a:t>linac</a:t>
            </a:r>
            <a:r>
              <a:rPr lang="en-US" dirty="0"/>
              <a:t>, Booster, Recycler, and Main Injector once Key Performance Parameters (KPPs) associated with each of these systems is achieved.</a:t>
            </a:r>
          </a:p>
          <a:p>
            <a:pPr lvl="0" hangingPunct="0"/>
            <a:r>
              <a:rPr lang="en-US" dirty="0"/>
              <a:t>Operating funds (special process spares) will be available to support the fabrication of an initial complement of spare components. </a:t>
            </a:r>
          </a:p>
          <a:p>
            <a:pPr lvl="0" hangingPunct="0"/>
            <a:r>
              <a:rPr lang="en-US" dirty="0"/>
              <a:t>Improvements to the Booster, Recycler, and Main Injector required to support continuous improvement in capabilities within the ongoing neutrino research program will be supported via operating funds. Any such improvements will be implemented in a manner consistent with the PIP-II configuration.</a:t>
            </a:r>
          </a:p>
          <a:p>
            <a:pPr lvl="0" hangingPunct="0"/>
            <a:r>
              <a:rPr lang="en-US" dirty="0"/>
              <a:t>Installation and commissioning of new systems required for injection of 800-MeV protons into the Booster will be scheduled coincident with the interruption to accelerator operations in the Main Injector complex required for integration of the long baseline neutrino facility (LBNF). This interruption is currently scheduled over the period December 1, 2022 – November 1, 2024. </a:t>
            </a:r>
          </a:p>
          <a:p>
            <a:pPr lvl="0" hangingPunct="0"/>
            <a:r>
              <a:rPr lang="en-US" dirty="0"/>
              <a:t>The NEPA process will be complete by June 2018, in advance of CD-2. </a:t>
            </a:r>
          </a:p>
          <a:p>
            <a:pPr lvl="0" hangingPunct="0"/>
            <a:endParaRPr lang="en-US" dirty="0"/>
          </a:p>
          <a:p>
            <a:pPr lvl="1" hangingPunct="0"/>
            <a:endParaRPr lang="en-US" dirty="0"/>
          </a:p>
          <a:p>
            <a:endParaRPr lang="en-US" dirty="0"/>
          </a:p>
        </p:txBody>
      </p:sp>
      <p:sp>
        <p:nvSpPr>
          <p:cNvPr id="3" name="Title 2"/>
          <p:cNvSpPr>
            <a:spLocks noGrp="1"/>
          </p:cNvSpPr>
          <p:nvPr>
            <p:ph type="title"/>
          </p:nvPr>
        </p:nvSpPr>
        <p:spPr/>
        <p:txBody>
          <a:bodyPr/>
          <a:lstStyle/>
          <a:p>
            <a:r>
              <a:rPr lang="en-US" dirty="0"/>
              <a:t>Assumptions/Programmatic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spTree>
    <p:extLst>
      <p:ext uri="{BB962C8B-B14F-4D97-AF65-F5344CB8AC3E}">
        <p14:creationId xmlns:p14="http://schemas.microsoft.com/office/powerpoint/2010/main" val="3826032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hangingPunct="0"/>
            <a:r>
              <a:rPr lang="en-US" dirty="0"/>
              <a:t>The scope of the PIP-II Project starts at the H- source and ends at the extraction kicker to the LBNF beamline in the Main Injector.</a:t>
            </a:r>
          </a:p>
          <a:p>
            <a:pPr lvl="0" hangingPunct="0"/>
            <a:r>
              <a:rPr lang="en-US" dirty="0"/>
              <a:t>For all PIP-II systems the scope includes research &amp; development, design, fabrication, inspection and acceptance, installation, and commissioning activities. Commissioning is assumed complete upon meeting the project KPPs. </a:t>
            </a:r>
          </a:p>
          <a:p>
            <a:pPr lvl="0" hangingPunct="0"/>
            <a:r>
              <a:rPr lang="en-US" dirty="0"/>
              <a:t>The PIP-II project will fabricate an adequate complement of spare components to initiate operations. Spare components will be transferred to, and reimbursed from, the Fermilab special process spares account prior to CD-4.</a:t>
            </a:r>
          </a:p>
          <a:p>
            <a:endParaRPr lang="en-US" dirty="0"/>
          </a:p>
        </p:txBody>
      </p:sp>
      <p:sp>
        <p:nvSpPr>
          <p:cNvPr id="3" name="Title 2"/>
          <p:cNvSpPr>
            <a:spLocks noGrp="1"/>
          </p:cNvSpPr>
          <p:nvPr>
            <p:ph type="title"/>
          </p:nvPr>
        </p:nvSpPr>
        <p:spPr/>
        <p:txBody>
          <a:bodyPr/>
          <a:lstStyle/>
          <a:p>
            <a:r>
              <a:rPr lang="en-US" dirty="0"/>
              <a:t>Assumptions/Scope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7</a:t>
            </a:fld>
            <a:endParaRPr lang="en-US" dirty="0"/>
          </a:p>
        </p:txBody>
      </p:sp>
    </p:spTree>
    <p:extLst>
      <p:ext uri="{BB962C8B-B14F-4D97-AF65-F5344CB8AC3E}">
        <p14:creationId xmlns:p14="http://schemas.microsoft.com/office/powerpoint/2010/main" val="393138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92500" lnSpcReduction="10000"/>
          </a:bodyPr>
          <a:lstStyle/>
          <a:p>
            <a:pPr lvl="0" hangingPunct="0"/>
            <a:r>
              <a:rPr lang="en-US" dirty="0"/>
              <a:t>The scope assigned to…international partners for the construction phase will only be formalized following CD-2. However, planning for the construction phase currently assumes the following scope for in-kind contributions:</a:t>
            </a:r>
          </a:p>
          <a:p>
            <a:pPr lvl="0" hangingPunct="0"/>
            <a:endParaRPr lang="en-US" dirty="0"/>
          </a:p>
          <a:p>
            <a:pPr lvl="0" hangingPunct="0"/>
            <a:endParaRPr lang="en-US" dirty="0"/>
          </a:p>
          <a:p>
            <a:pPr lvl="0" hangingPunct="0"/>
            <a:endParaRPr lang="en-US" dirty="0"/>
          </a:p>
          <a:p>
            <a:pPr lvl="0" hangingPunct="0"/>
            <a:endParaRPr lang="en-US" dirty="0"/>
          </a:p>
          <a:p>
            <a:pPr lvl="0" hangingPunct="0"/>
            <a:endParaRPr lang="en-US" dirty="0"/>
          </a:p>
          <a:p>
            <a:pPr lvl="0" hangingPunct="0"/>
            <a:endParaRPr lang="en-US" dirty="0"/>
          </a:p>
          <a:p>
            <a:pPr lvl="0" hangingPunct="0">
              <a:spcBef>
                <a:spcPts val="1800"/>
              </a:spcBef>
            </a:pPr>
            <a:endParaRPr lang="en-US" dirty="0"/>
          </a:p>
          <a:p>
            <a:pPr lvl="0" hangingPunct="0">
              <a:spcBef>
                <a:spcPts val="3000"/>
              </a:spcBef>
            </a:pPr>
            <a:r>
              <a:rPr lang="en-US" dirty="0"/>
              <a:t>The enclosure for the superconducting </a:t>
            </a:r>
            <a:r>
              <a:rPr lang="en-US" dirty="0" err="1"/>
              <a:t>linac</a:t>
            </a:r>
            <a:r>
              <a:rPr lang="en-US" dirty="0"/>
              <a:t> will have sufficient length to accommodate four HB650 </a:t>
            </a:r>
            <a:r>
              <a:rPr lang="en-US" dirty="0" err="1"/>
              <a:t>cryomodules</a:t>
            </a:r>
            <a:r>
              <a:rPr lang="en-US" dirty="0"/>
              <a:t> beyond those nominally required for 800 MeV beam. </a:t>
            </a:r>
          </a:p>
          <a:p>
            <a:endParaRPr lang="en-US" dirty="0"/>
          </a:p>
        </p:txBody>
      </p:sp>
      <p:sp>
        <p:nvSpPr>
          <p:cNvPr id="3" name="Title 2"/>
          <p:cNvSpPr>
            <a:spLocks noGrp="1"/>
          </p:cNvSpPr>
          <p:nvPr>
            <p:ph type="title"/>
          </p:nvPr>
        </p:nvSpPr>
        <p:spPr/>
        <p:txBody>
          <a:bodyPr/>
          <a:lstStyle/>
          <a:p>
            <a:r>
              <a:rPr lang="en-US" dirty="0"/>
              <a:t>Assumptions/Scope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8</a:t>
            </a:fld>
            <a:endParaRPr lang="en-US" dirty="0"/>
          </a:p>
        </p:txBody>
      </p:sp>
      <p:pic>
        <p:nvPicPr>
          <p:cNvPr id="8" name="Picture 7"/>
          <p:cNvPicPr>
            <a:picLocks noChangeAspect="1"/>
          </p:cNvPicPr>
          <p:nvPr/>
        </p:nvPicPr>
        <p:blipFill>
          <a:blip r:embed="rId2"/>
          <a:stretch>
            <a:fillRect/>
          </a:stretch>
        </p:blipFill>
        <p:spPr>
          <a:xfrm>
            <a:off x="2293519" y="2305283"/>
            <a:ext cx="4335767" cy="2904892"/>
          </a:xfrm>
          <a:prstGeom prst="rect">
            <a:avLst/>
          </a:prstGeom>
        </p:spPr>
      </p:pic>
    </p:spTree>
    <p:extLst>
      <p:ext uri="{BB962C8B-B14F-4D97-AF65-F5344CB8AC3E}">
        <p14:creationId xmlns:p14="http://schemas.microsoft.com/office/powerpoint/2010/main" val="115281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71550"/>
            <a:ext cx="8672513" cy="5324475"/>
          </a:xfrm>
        </p:spPr>
        <p:txBody>
          <a:bodyPr>
            <a:normAutofit fontScale="92500" lnSpcReduction="10000"/>
          </a:bodyPr>
          <a:lstStyle/>
          <a:p>
            <a:pPr lvl="0" fontAlgn="auto"/>
            <a:r>
              <a:rPr lang="en-US" dirty="0"/>
              <a:t>1,400 gallons per minute of industrial cooling water (ICW) will be available for PIP-II process loads… The connection location from the existing </a:t>
            </a:r>
            <a:r>
              <a:rPr lang="en-US" dirty="0" err="1"/>
              <a:t>sitewide</a:t>
            </a:r>
            <a:r>
              <a:rPr lang="en-US" dirty="0"/>
              <a:t> ICW will be in the vicinity of </a:t>
            </a:r>
            <a:r>
              <a:rPr lang="en-US" dirty="0" err="1"/>
              <a:t>AZero</a:t>
            </a:r>
            <a:endParaRPr lang="en-US" dirty="0"/>
          </a:p>
          <a:p>
            <a:pPr lvl="0" fontAlgn="auto"/>
            <a:r>
              <a:rPr lang="en-US" dirty="0"/>
              <a:t>ICW will be utilized for Fire Protection</a:t>
            </a:r>
          </a:p>
          <a:p>
            <a:pPr lvl="0" fontAlgn="auto"/>
            <a:r>
              <a:rPr lang="en-US" dirty="0"/>
              <a:t>The PIP-II ICW return discharge will be routed to the existing </a:t>
            </a:r>
            <a:r>
              <a:rPr lang="en-US" dirty="0" err="1"/>
              <a:t>AZero</a:t>
            </a:r>
            <a:r>
              <a:rPr lang="en-US" dirty="0"/>
              <a:t> cooling pond.  It is assumed that the existing system to pump the ICW to the Casey’s Pond system is adequate for this flow</a:t>
            </a:r>
          </a:p>
          <a:p>
            <a:pPr lvl="0" fontAlgn="auto"/>
            <a:r>
              <a:rPr lang="en-US" dirty="0"/>
              <a:t>250 tons of chilled water will be available from the Central Utility Building (CUB) for use by PIP-II.  The connection point for the chilled water will be in the vicinity of CUB</a:t>
            </a:r>
          </a:p>
          <a:p>
            <a:pPr lvl="0" fontAlgn="auto"/>
            <a:r>
              <a:rPr lang="en-US" dirty="0"/>
              <a:t>PIP-II will require six (6) 13.8 electrical feeders, fed from the Master Substation (MSS);</a:t>
            </a:r>
          </a:p>
          <a:p>
            <a:pPr lvl="0" fontAlgn="auto"/>
            <a:r>
              <a:rPr lang="en-US" dirty="0"/>
              <a:t>Existing feeder 46A, fed from the </a:t>
            </a:r>
            <a:r>
              <a:rPr lang="en-US" dirty="0" err="1"/>
              <a:t>Kautz</a:t>
            </a:r>
            <a:r>
              <a:rPr lang="en-US" dirty="0"/>
              <a:t> Road Substation, will be used for backup of critical PIP-II systems;</a:t>
            </a:r>
          </a:p>
          <a:p>
            <a:pPr lvl="0" fontAlgn="auto"/>
            <a:r>
              <a:rPr lang="en-US" dirty="0"/>
              <a:t>PIP-II will install new electrical breakers at MSS;</a:t>
            </a:r>
          </a:p>
        </p:txBody>
      </p:sp>
      <p:sp>
        <p:nvSpPr>
          <p:cNvPr id="3" name="Title 2"/>
          <p:cNvSpPr>
            <a:spLocks noGrp="1"/>
          </p:cNvSpPr>
          <p:nvPr>
            <p:ph type="title"/>
          </p:nvPr>
        </p:nvSpPr>
        <p:spPr/>
        <p:txBody>
          <a:bodyPr/>
          <a:lstStyle/>
          <a:p>
            <a:r>
              <a:rPr lang="en-US" dirty="0"/>
              <a:t>Assumptions/Conventional Facilities (Highlights)</a:t>
            </a:r>
          </a:p>
        </p:txBody>
      </p:sp>
      <p:sp>
        <p:nvSpPr>
          <p:cNvPr id="4" name="Date Placeholder 3"/>
          <p:cNvSpPr>
            <a:spLocks noGrp="1"/>
          </p:cNvSpPr>
          <p:nvPr>
            <p:ph type="dt" sz="half" idx="2"/>
          </p:nvPr>
        </p:nvSpPr>
        <p:spPr/>
        <p:txBody>
          <a:bodyPr/>
          <a:lstStyle/>
          <a:p>
            <a:pPr>
              <a:defRPr/>
            </a:pPr>
            <a:fld id="{1548BF18-4101-4671-B82D-F2F4A5874E1C}" type="datetime1">
              <a:rPr lang="en-US" smtClean="0"/>
              <a:t>2/9/2017</a:t>
            </a:fld>
            <a:endParaRPr lang="en-US" dirty="0"/>
          </a:p>
        </p:txBody>
      </p:sp>
      <p:sp>
        <p:nvSpPr>
          <p:cNvPr id="5" name="Footer Placeholder 4"/>
          <p:cNvSpPr>
            <a:spLocks noGrp="1"/>
          </p:cNvSpPr>
          <p:nvPr>
            <p:ph type="ftr" sz="quarter" idx="3"/>
          </p:nvPr>
        </p:nvSpPr>
        <p:spPr/>
        <p:txBody>
          <a:bodyPr/>
          <a:lstStyle/>
          <a:p>
            <a:pPr>
              <a:defRPr/>
            </a:pPr>
            <a:r>
              <a:rPr lang="fi-FI"/>
              <a:t>Paul Derwent | Plan to CD-1</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9</a:t>
            </a:fld>
            <a:endParaRPr lang="en-US" dirty="0"/>
          </a:p>
        </p:txBody>
      </p:sp>
    </p:spTree>
    <p:extLst>
      <p:ext uri="{BB962C8B-B14F-4D97-AF65-F5344CB8AC3E}">
        <p14:creationId xmlns:p14="http://schemas.microsoft.com/office/powerpoint/2010/main" val="1029385487"/>
      </p:ext>
    </p:extLst>
  </p:cSld>
  <p:clrMapOvr>
    <a:masterClrMapping/>
  </p:clrMapOvr>
</p:sld>
</file>

<file path=ppt/theme/theme1.xml><?xml version="1.0" encoding="utf-8"?>
<a:theme xmlns:a="http://schemas.openxmlformats.org/drawingml/2006/main" name="Fermilab_PPT_0908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3683</TotalTime>
  <Words>2169</Words>
  <Application>Microsoft Office PowerPoint</Application>
  <PresentationFormat>On-screen Show (4:3)</PresentationFormat>
  <Paragraphs>198</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MS PGothic</vt:lpstr>
      <vt:lpstr>Arial</vt:lpstr>
      <vt:lpstr>Calibri</vt:lpstr>
      <vt:lpstr>Geneva</vt:lpstr>
      <vt:lpstr>Helvetica</vt:lpstr>
      <vt:lpstr>Wingdings</vt:lpstr>
      <vt:lpstr>Fermilab_PPT_090815</vt:lpstr>
      <vt:lpstr>PowerPoint Presentation</vt:lpstr>
      <vt:lpstr>Role of the Assumptions Document</vt:lpstr>
      <vt:lpstr>Table of Contents</vt:lpstr>
      <vt:lpstr>Assumptions/Programmatic (highlights)</vt:lpstr>
      <vt:lpstr>Assumptions/Programmatic (highlights)</vt:lpstr>
      <vt:lpstr>Assumptions/Programmatic (highlights)</vt:lpstr>
      <vt:lpstr>Assumptions/Scope (Highlights)</vt:lpstr>
      <vt:lpstr>Assumptions/Scope (Highlights)</vt:lpstr>
      <vt:lpstr>Assumptions/Conventional Facilities (Highlights)</vt:lpstr>
      <vt:lpstr>Assumptions/Conventional Facilities (Highlights)</vt:lpstr>
      <vt:lpstr>Assumptions/Cost &amp; Budget (Highlights)</vt:lpstr>
      <vt:lpstr>Assumptions/Cost &amp; Budget (Highlights)</vt:lpstr>
      <vt:lpstr>Assumptions/Cost &amp; Budget (Highlights)</vt:lpstr>
      <vt:lpstr>Assumptions/Cost &amp; Budget (Highlights)</vt:lpstr>
      <vt:lpstr>Assumptions/Cost &amp; Budget (Highlights)</vt:lpstr>
      <vt:lpstr>Assumptions/Procurements (Highlights)</vt:lpstr>
      <vt:lpstr>Assumptions/Schedule (Highlights)</vt:lpstr>
      <vt:lpstr>Assumptions/Risk &amp; Uncertainty (Highlights)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 Holmes x3988,3211 05964N</dc:creator>
  <cp:lastModifiedBy>Stephen D Holmes</cp:lastModifiedBy>
  <cp:revision>157</cp:revision>
  <cp:lastPrinted>2014-01-20T19:40:21Z</cp:lastPrinted>
  <dcterms:created xsi:type="dcterms:W3CDTF">2016-07-25T19:56:26Z</dcterms:created>
  <dcterms:modified xsi:type="dcterms:W3CDTF">2017-02-09T16:54:41Z</dcterms:modified>
</cp:coreProperties>
</file>