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487" r:id="rId3"/>
    <p:sldId id="488" r:id="rId4"/>
    <p:sldId id="503" r:id="rId5"/>
    <p:sldId id="486" r:id="rId6"/>
    <p:sldId id="489" r:id="rId7"/>
    <p:sldId id="504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C090494-708F-4F6D-995A-15C19D23D53F}">
          <p14:sldIdLst>
            <p14:sldId id="256"/>
            <p14:sldId id="487"/>
            <p14:sldId id="488"/>
            <p14:sldId id="503"/>
            <p14:sldId id="486"/>
            <p14:sldId id="489"/>
            <p14:sldId id="504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0BC"/>
    <a:srgbClr val="8FAFF5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96586" autoAdjust="0"/>
  </p:normalViewPr>
  <p:slideViewPr>
    <p:cSldViewPr snapToGrid="0">
      <p:cViewPr varScale="1">
        <p:scale>
          <a:sx n="107" d="100"/>
          <a:sy n="107" d="100"/>
        </p:scale>
        <p:origin x="84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81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2EFA0-D594-4F0E-BA09-D6958D39C820}" type="datetimeFigureOut">
              <a:rPr lang="fr-FR" smtClean="0"/>
              <a:t>15/02/2017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EE233-5CF7-432B-812C-ADDFE68B2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07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2A9E-C55F-49E9-AF49-332B02987A00}" type="datetimeFigureOut">
              <a:rPr lang="fr-FR" smtClean="0"/>
              <a:t>15/02/2017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ACDF-D031-4CEC-802B-C056DEA929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86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269145"/>
          </a:xfrm>
        </p:spPr>
        <p:txBody>
          <a:bodyPr anchor="b">
            <a:normAutofit/>
          </a:bodyPr>
          <a:lstStyle>
            <a:lvl1pPr algn="ctr" rtl="0" fontAlgn="base">
              <a:spcBef>
                <a:spcPct val="50000"/>
              </a:spcBef>
              <a:spcAft>
                <a:spcPct val="0"/>
              </a:spcAft>
              <a:defRPr lang="en-US" sz="3600" b="1" i="1" u="sng" kern="1200" dirty="0">
                <a:solidFill>
                  <a:srgbClr val="CC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049254"/>
            <a:ext cx="6858000" cy="367323"/>
          </a:xfrm>
        </p:spPr>
        <p:txBody>
          <a:bodyPr>
            <a:normAutofit/>
          </a:bodyPr>
          <a:lstStyle>
            <a:lvl1pPr marL="0" indent="0" algn="ctr">
              <a:buNone/>
              <a:defRPr sz="1800" i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Date et évènement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1022" y="6160701"/>
            <a:ext cx="754271" cy="413728"/>
          </a:xfrm>
          <a:prstGeom prst="rect">
            <a:avLst/>
          </a:prstGeom>
        </p:spPr>
      </p:pic>
      <p:pic>
        <p:nvPicPr>
          <p:cNvPr id="9" name="Picture 2" descr="Logo de l'Université.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49" y="6171088"/>
            <a:ext cx="1090109" cy="4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2703836"/>
            <a:ext cx="6857999" cy="608376"/>
          </a:xfrm>
        </p:spPr>
        <p:txBody>
          <a:bodyPr/>
          <a:lstStyle>
            <a:lvl1pPr marL="0" indent="0" algn="ctr">
              <a:buNone/>
              <a:defRPr lang="fr-FR" sz="2800" b="0" i="1" u="none" kern="1200" dirty="0">
                <a:solidFill>
                  <a:srgbClr val="CC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57350" y="4922884"/>
            <a:ext cx="5924550" cy="512763"/>
          </a:xfrm>
        </p:spPr>
        <p:txBody>
          <a:bodyPr/>
          <a:lstStyle>
            <a:lvl1pPr marL="0" indent="0">
              <a:buNone/>
              <a:defRPr lang="fr-FR" sz="2000" b="1" i="1" kern="1200" dirty="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Liste des contributeurs</a:t>
            </a:r>
            <a:endParaRPr lang="fr-FR" dirty="0"/>
          </a:p>
        </p:txBody>
      </p:sp>
      <p:pic>
        <p:nvPicPr>
          <p:cNvPr id="1030" name="Picture 6" descr="http://lapp.in2p3.fr/IMG/png/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201659"/>
            <a:ext cx="1963293" cy="98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5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122850"/>
            <a:ext cx="7886700" cy="447674"/>
          </a:xfr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2000" b="1" i="1" u="none" kern="1200" dirty="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9292" y="6502400"/>
            <a:ext cx="1016000" cy="264320"/>
          </a:xfrm>
        </p:spPr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99166" y="6512560"/>
            <a:ext cx="3261653" cy="264320"/>
          </a:xfrm>
        </p:spPr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73765" y="6502400"/>
            <a:ext cx="2057400" cy="264320"/>
          </a:xfrm>
        </p:spPr>
        <p:txBody>
          <a:bodyPr/>
          <a:lstStyle/>
          <a:p>
            <a:fld id="{B01A516C-F5ED-4818-A945-94B5CADEC050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90500" y="570524"/>
            <a:ext cx="6610350" cy="0"/>
          </a:xfrm>
          <a:prstGeom prst="line">
            <a:avLst/>
          </a:prstGeom>
          <a:ln>
            <a:solidFill>
              <a:srgbClr val="1600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ttp://lapp.in2p3.fr/IMG/png/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2" y="6251743"/>
            <a:ext cx="1170882" cy="5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6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9292" y="6502400"/>
            <a:ext cx="1016000" cy="264320"/>
          </a:xfrm>
        </p:spPr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74427" y="6502400"/>
            <a:ext cx="3086100" cy="264320"/>
          </a:xfrm>
        </p:spPr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73765" y="6502400"/>
            <a:ext cx="2057400" cy="264320"/>
          </a:xfrm>
        </p:spPr>
        <p:txBody>
          <a:bodyPr/>
          <a:lstStyle/>
          <a:p>
            <a:fld id="{B01A516C-F5ED-4818-A945-94B5CADEC050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6" descr="http://lapp.in2p3.fr/IMG/png/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2" y="6251743"/>
            <a:ext cx="1170882" cy="5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2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A516C-F5ED-4818-A945-94B5CADEC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04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+mn-lt"/>
              </a:rPr>
              <a:t>WA105/</a:t>
            </a:r>
            <a:r>
              <a:rPr lang="fr-FR" dirty="0" err="1" smtClean="0">
                <a:solidFill>
                  <a:srgbClr val="C00000"/>
                </a:solidFill>
                <a:latin typeface="+mn-lt"/>
              </a:rPr>
              <a:t>ProtoDUNE</a:t>
            </a:r>
            <a:r>
              <a:rPr lang="fr-FR" dirty="0" smtClean="0">
                <a:solidFill>
                  <a:srgbClr val="C00000"/>
                </a:solidFill>
                <a:latin typeface="+mn-lt"/>
              </a:rPr>
              <a:t>-DP</a:t>
            </a:r>
            <a:endParaRPr lang="fr-F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WA105 </a:t>
            </a:r>
            <a:r>
              <a:rPr lang="fr-FR" sz="1600" dirty="0" err="1" smtClean="0"/>
              <a:t>Technical</a:t>
            </a:r>
            <a:r>
              <a:rPr lang="fr-FR" sz="1600" dirty="0" smtClean="0"/>
              <a:t> </a:t>
            </a:r>
            <a:r>
              <a:rPr lang="fr-FR" sz="1600" dirty="0" err="1" smtClean="0"/>
              <a:t>board</a:t>
            </a:r>
            <a:r>
              <a:rPr lang="fr-FR" sz="1600" i="1" dirty="0" smtClean="0"/>
              <a:t>– </a:t>
            </a:r>
            <a:r>
              <a:rPr lang="fr-FR" sz="1600" dirty="0"/>
              <a:t>1</a:t>
            </a:r>
            <a:r>
              <a:rPr lang="fr-FR" sz="1600" dirty="0" smtClean="0"/>
              <a:t>5</a:t>
            </a:r>
            <a:r>
              <a:rPr lang="fr-FR" sz="1600" baseline="30000" dirty="0" smtClean="0"/>
              <a:t>th</a:t>
            </a:r>
            <a:r>
              <a:rPr lang="fr-FR" sz="1600" i="1" dirty="0" smtClean="0"/>
              <a:t> of </a:t>
            </a:r>
            <a:r>
              <a:rPr lang="fr-FR" sz="1600" i="1" dirty="0" err="1" smtClean="0"/>
              <a:t>February</a:t>
            </a:r>
            <a:r>
              <a:rPr lang="fr-FR" sz="1600" i="1" dirty="0" smtClean="0"/>
              <a:t> 2017</a:t>
            </a:r>
            <a:endParaRPr lang="fr-FR" sz="1600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17220" y="2710980"/>
            <a:ext cx="7840980" cy="8623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Charge Readout Plane Assembly and Transport Box</a:t>
            </a:r>
          </a:p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400" dirty="0" smtClean="0">
                <a:latin typeface="+mn-lt"/>
              </a:rPr>
              <a:t>B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Aimard</a:t>
            </a:r>
            <a:r>
              <a:rPr lang="en-US" sz="1400" dirty="0">
                <a:latin typeface="+mn-lt"/>
              </a:rPr>
              <a:t>, N.Allemandou,</a:t>
            </a:r>
            <a:r>
              <a:rPr lang="en-US" sz="1400" dirty="0"/>
              <a:t> </a:t>
            </a:r>
            <a:r>
              <a:rPr lang="en-US" sz="1400" dirty="0" smtClean="0">
                <a:latin typeface="+mn-lt"/>
              </a:rPr>
              <a:t>M. Cailles, G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Deleglise</a:t>
            </a:r>
            <a:r>
              <a:rPr lang="en-US" sz="1400" dirty="0">
                <a:latin typeface="+mn-lt"/>
              </a:rPr>
              <a:t>, D. Duchesneau, </a:t>
            </a:r>
          </a:p>
          <a:p>
            <a:pPr algn="ctr"/>
            <a:r>
              <a:rPr lang="en-US" sz="1400" dirty="0">
                <a:latin typeface="+mn-lt"/>
              </a:rPr>
              <a:t>N. Geffroy, </a:t>
            </a:r>
            <a:r>
              <a:rPr lang="en-US" sz="1400" dirty="0" err="1" smtClean="0">
                <a:latin typeface="+mn-lt"/>
              </a:rPr>
              <a:t>Y.Karyotakis</a:t>
            </a:r>
            <a:r>
              <a:rPr lang="en-US" sz="1400" dirty="0" smtClean="0">
                <a:latin typeface="+mn-lt"/>
              </a:rPr>
              <a:t>, T. </a:t>
            </a:r>
            <a:r>
              <a:rPr lang="en-US" sz="1400" dirty="0" err="1" smtClean="0">
                <a:latin typeface="+mn-lt"/>
              </a:rPr>
              <a:t>Yildizkaya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8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6" y="708797"/>
            <a:ext cx="7530860" cy="54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98" y="759009"/>
            <a:ext cx="7583877" cy="53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9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12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622" y="742015"/>
            <a:ext cx="5920956" cy="55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4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15" y="851858"/>
            <a:ext cx="7149435" cy="542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5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59" y="751614"/>
            <a:ext cx="7675035" cy="53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8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15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3" y="688687"/>
            <a:ext cx="8031193" cy="54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8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16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32" y="867136"/>
            <a:ext cx="7582619" cy="52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9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17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9" y="735875"/>
            <a:ext cx="8269228" cy="5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9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83" y="733570"/>
            <a:ext cx="7778677" cy="54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5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19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9" y="958490"/>
            <a:ext cx="7303878" cy="47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Supporting</a:t>
            </a:r>
            <a:r>
              <a:rPr lang="fr-FR" dirty="0" smtClean="0"/>
              <a:t> structure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2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4" y="1694126"/>
            <a:ext cx="6617266" cy="46493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5750" y="775992"/>
            <a:ext cx="6572250" cy="121711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1600BC"/>
                </a:solidFill>
              </a:rPr>
              <a:t>Supporting</a:t>
            </a:r>
            <a:r>
              <a:rPr lang="fr-FR" sz="1600" dirty="0" smtClean="0">
                <a:solidFill>
                  <a:srgbClr val="1600BC"/>
                </a:solidFill>
              </a:rPr>
              <a:t> structure </a:t>
            </a:r>
            <a:r>
              <a:rPr lang="fr-FR" sz="1600" dirty="0" err="1" smtClean="0">
                <a:solidFill>
                  <a:srgbClr val="1600BC"/>
                </a:solidFill>
              </a:rPr>
              <a:t>is</a:t>
            </a:r>
            <a:r>
              <a:rPr lang="fr-FR" sz="1600" dirty="0" smtClean="0">
                <a:solidFill>
                  <a:srgbClr val="1600BC"/>
                </a:solidFill>
              </a:rPr>
              <a:t> </a:t>
            </a:r>
            <a:r>
              <a:rPr lang="fr-FR" sz="1600" dirty="0" err="1" smtClean="0">
                <a:solidFill>
                  <a:srgbClr val="1600BC"/>
                </a:solidFill>
              </a:rPr>
              <a:t>also</a:t>
            </a:r>
            <a:r>
              <a:rPr lang="fr-FR" sz="1600" dirty="0" smtClean="0">
                <a:solidFill>
                  <a:srgbClr val="1600BC"/>
                </a:solidFill>
              </a:rPr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i="1" dirty="0" smtClean="0">
                <a:solidFill>
                  <a:srgbClr val="1600BC"/>
                </a:solidFill>
              </a:rPr>
              <a:t>The Top of the Transport 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i="1" dirty="0" smtClean="0">
                <a:solidFill>
                  <a:srgbClr val="1600BC"/>
                </a:solidFill>
              </a:rPr>
              <a:t>The Crane in the clean 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i="1" dirty="0" smtClean="0">
                <a:solidFill>
                  <a:srgbClr val="1600BC"/>
                </a:solidFill>
              </a:rPr>
              <a:t>The </a:t>
            </a:r>
            <a:r>
              <a:rPr lang="fr-FR" sz="1200" i="1" dirty="0" err="1" smtClean="0">
                <a:solidFill>
                  <a:srgbClr val="1600BC"/>
                </a:solidFill>
              </a:rPr>
              <a:t>Scaffolding</a:t>
            </a:r>
            <a:r>
              <a:rPr lang="fr-FR" sz="1200" i="1" dirty="0" smtClean="0">
                <a:solidFill>
                  <a:srgbClr val="1600BC"/>
                </a:solidFill>
              </a:rPr>
              <a:t> to </a:t>
            </a:r>
            <a:r>
              <a:rPr lang="fr-FR" sz="1200" i="1" dirty="0" err="1" smtClean="0">
                <a:solidFill>
                  <a:srgbClr val="1600BC"/>
                </a:solidFill>
              </a:rPr>
              <a:t>access</a:t>
            </a:r>
            <a:r>
              <a:rPr lang="fr-FR" sz="1200" i="1" dirty="0" smtClean="0">
                <a:solidFill>
                  <a:srgbClr val="1600BC"/>
                </a:solidFill>
              </a:rPr>
              <a:t> the center of the module </a:t>
            </a:r>
            <a:r>
              <a:rPr lang="fr-FR" sz="1200" i="1" dirty="0" err="1" smtClean="0">
                <a:solidFill>
                  <a:srgbClr val="1600BC"/>
                </a:solidFill>
              </a:rPr>
              <a:t>during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assembly</a:t>
            </a:r>
            <a:endParaRPr lang="fr-FR" sz="1200" i="1" dirty="0" smtClean="0">
              <a:solidFill>
                <a:srgbClr val="1600BC"/>
              </a:solidFill>
            </a:endParaRPr>
          </a:p>
          <a:p>
            <a:endParaRPr lang="fr-FR" sz="1600" dirty="0" smtClean="0">
              <a:solidFill>
                <a:srgbClr val="1600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6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20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82" y="855702"/>
            <a:ext cx="7168551" cy="53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Supporting</a:t>
            </a:r>
            <a:r>
              <a:rPr lang="fr-FR" dirty="0"/>
              <a:t> structure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0" y="2620566"/>
            <a:ext cx="3977924" cy="29278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5750" y="775992"/>
            <a:ext cx="6572250" cy="121711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600BC"/>
                </a:solidFill>
              </a:rPr>
              <a:t>It </a:t>
            </a:r>
            <a:r>
              <a:rPr lang="fr-FR" sz="1600" dirty="0" err="1" smtClean="0">
                <a:solidFill>
                  <a:srgbClr val="1600BC"/>
                </a:solidFill>
              </a:rPr>
              <a:t>features</a:t>
            </a:r>
            <a:r>
              <a:rPr lang="fr-FR" sz="1600" dirty="0" smtClean="0">
                <a:solidFill>
                  <a:srgbClr val="1600BC"/>
                </a:solidFill>
              </a:rPr>
              <a:t>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i="1" dirty="0" err="1" smtClean="0">
                <a:solidFill>
                  <a:srgbClr val="1600BC"/>
                </a:solidFill>
              </a:rPr>
              <a:t>Very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stiff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shape</a:t>
            </a:r>
            <a:r>
              <a:rPr lang="fr-FR" sz="1200" i="1" dirty="0" smtClean="0">
                <a:solidFill>
                  <a:srgbClr val="1600BC"/>
                </a:solidFill>
              </a:rPr>
              <a:t> to </a:t>
            </a:r>
            <a:r>
              <a:rPr lang="fr-FR" sz="1200" i="1" dirty="0" err="1" smtClean="0">
                <a:solidFill>
                  <a:srgbClr val="1600BC"/>
                </a:solidFill>
              </a:rPr>
              <a:t>avoid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any</a:t>
            </a:r>
            <a:r>
              <a:rPr lang="fr-FR" sz="1200" i="1" dirty="0" smtClean="0">
                <a:solidFill>
                  <a:srgbClr val="1600BC"/>
                </a:solidFill>
              </a:rPr>
              <a:t> CRP </a:t>
            </a:r>
            <a:r>
              <a:rPr lang="fr-FR" sz="1200" i="1" dirty="0" err="1" smtClean="0">
                <a:solidFill>
                  <a:srgbClr val="1600BC"/>
                </a:solidFill>
              </a:rPr>
              <a:t>deformation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during</a:t>
            </a:r>
            <a:r>
              <a:rPr lang="fr-FR" sz="1200" i="1" dirty="0" smtClean="0">
                <a:solidFill>
                  <a:srgbClr val="1600BC"/>
                </a:solidFill>
              </a:rPr>
              <a:t> transport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i="1" dirty="0" err="1" smtClean="0">
                <a:solidFill>
                  <a:srgbClr val="1600BC"/>
                </a:solidFill>
              </a:rPr>
              <a:t>Special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cranks</a:t>
            </a:r>
            <a:r>
              <a:rPr lang="fr-FR" sz="1200" i="1" dirty="0" smtClean="0">
                <a:solidFill>
                  <a:srgbClr val="1600BC"/>
                </a:solidFill>
              </a:rPr>
              <a:t> to </a:t>
            </a:r>
            <a:r>
              <a:rPr lang="fr-FR" sz="1200" i="1" dirty="0" err="1" smtClean="0">
                <a:solidFill>
                  <a:srgbClr val="1600BC"/>
                </a:solidFill>
              </a:rPr>
              <a:t>rise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accurately</a:t>
            </a:r>
            <a:r>
              <a:rPr lang="fr-FR" sz="1200" i="1" dirty="0" smtClean="0">
                <a:solidFill>
                  <a:srgbClr val="1600BC"/>
                </a:solidFill>
              </a:rPr>
              <a:t> the CRP </a:t>
            </a:r>
            <a:r>
              <a:rPr lang="fr-FR" sz="1200" i="1" dirty="0" err="1" smtClean="0">
                <a:solidFill>
                  <a:srgbClr val="1600BC"/>
                </a:solidFill>
              </a:rPr>
              <a:t>during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assembly</a:t>
            </a:r>
            <a:endParaRPr lang="fr-FR" sz="1200" i="1" dirty="0" smtClean="0">
              <a:solidFill>
                <a:srgbClr val="1600BC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i="1" dirty="0" err="1" smtClean="0">
                <a:solidFill>
                  <a:srgbClr val="1600BC"/>
                </a:solidFill>
              </a:rPr>
              <a:t>Special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shape</a:t>
            </a:r>
            <a:r>
              <a:rPr lang="fr-FR" sz="1200" i="1" dirty="0" smtClean="0">
                <a:solidFill>
                  <a:srgbClr val="1600BC"/>
                </a:solidFill>
              </a:rPr>
              <a:t> to </a:t>
            </a:r>
            <a:r>
              <a:rPr lang="fr-FR" sz="1200" i="1" dirty="0" err="1" smtClean="0">
                <a:solidFill>
                  <a:srgbClr val="1600BC"/>
                </a:solidFill>
              </a:rPr>
              <a:t>be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easily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removed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inside</a:t>
            </a:r>
            <a:r>
              <a:rPr lang="fr-FR" sz="1200" i="1" dirty="0" smtClean="0">
                <a:solidFill>
                  <a:srgbClr val="1600BC"/>
                </a:solidFill>
              </a:rPr>
              <a:t> of the cryostat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i="1" dirty="0" smtClean="0">
                <a:solidFill>
                  <a:srgbClr val="1600BC"/>
                </a:solidFill>
              </a:rPr>
              <a:t>Solid </a:t>
            </a:r>
            <a:r>
              <a:rPr lang="fr-FR" sz="1200" i="1" dirty="0" err="1" smtClean="0">
                <a:solidFill>
                  <a:srgbClr val="1600BC"/>
                </a:solidFill>
              </a:rPr>
              <a:t>anchoring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systems</a:t>
            </a:r>
            <a:r>
              <a:rPr lang="fr-FR" sz="1200" i="1" dirty="0" smtClean="0">
                <a:solidFill>
                  <a:srgbClr val="1600BC"/>
                </a:solidFill>
              </a:rPr>
              <a:t> on one </a:t>
            </a:r>
            <a:r>
              <a:rPr lang="fr-FR" sz="1200" i="1" dirty="0" err="1" smtClean="0">
                <a:solidFill>
                  <a:srgbClr val="1600BC"/>
                </a:solidFill>
              </a:rPr>
              <a:t>side</a:t>
            </a:r>
            <a:r>
              <a:rPr lang="fr-FR" sz="1200" i="1" dirty="0" smtClean="0">
                <a:solidFill>
                  <a:srgbClr val="1600BC"/>
                </a:solidFill>
              </a:rPr>
              <a:t> for insertion in the cryostat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i="1" dirty="0" err="1" smtClean="0">
                <a:solidFill>
                  <a:srgbClr val="1600BC"/>
                </a:solidFill>
              </a:rPr>
              <a:t>Bottom</a:t>
            </a:r>
            <a:r>
              <a:rPr lang="fr-FR" sz="1200" i="1" dirty="0" smtClean="0">
                <a:solidFill>
                  <a:srgbClr val="1600BC"/>
                </a:solidFill>
              </a:rPr>
              <a:t> of the box </a:t>
            </a:r>
            <a:r>
              <a:rPr lang="fr-FR" sz="1200" i="1" dirty="0" err="1" smtClean="0">
                <a:solidFill>
                  <a:srgbClr val="1600BC"/>
                </a:solidFill>
              </a:rPr>
              <a:t>can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be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added</a:t>
            </a:r>
            <a:r>
              <a:rPr lang="fr-FR" sz="1200" i="1" dirty="0" smtClean="0">
                <a:solidFill>
                  <a:srgbClr val="1600BC"/>
                </a:solidFill>
              </a:rPr>
              <a:t> </a:t>
            </a:r>
            <a:r>
              <a:rPr lang="fr-FR" sz="1200" i="1" dirty="0" err="1" smtClean="0">
                <a:solidFill>
                  <a:srgbClr val="1600BC"/>
                </a:solidFill>
              </a:rPr>
              <a:t>between</a:t>
            </a:r>
            <a:r>
              <a:rPr lang="fr-FR" sz="1200" i="1" dirty="0" smtClean="0">
                <a:solidFill>
                  <a:srgbClr val="1600BC"/>
                </a:solidFill>
              </a:rPr>
              <a:t> foot</a:t>
            </a:r>
          </a:p>
          <a:p>
            <a:endParaRPr lang="fr-FR" sz="1600" dirty="0" smtClean="0">
              <a:solidFill>
                <a:srgbClr val="1600BC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326" y="2540756"/>
            <a:ext cx="3473389" cy="35883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42222" y="346687"/>
            <a:ext cx="1531493" cy="1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Box for transport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82" y="855702"/>
            <a:ext cx="7168551" cy="53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2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Assembly</a:t>
            </a:r>
            <a:r>
              <a:rPr lang="fr-FR" dirty="0" smtClean="0"/>
              <a:t> in Clean Room 185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5750" y="732783"/>
            <a:ext cx="5661658" cy="5102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1600BC"/>
                </a:solidFill>
              </a:rPr>
              <a:t>See</a:t>
            </a:r>
            <a:r>
              <a:rPr lang="fr-FR" sz="1600" dirty="0" smtClean="0">
                <a:solidFill>
                  <a:srgbClr val="1600BC"/>
                </a:solidFill>
              </a:rPr>
              <a:t> the animation of the </a:t>
            </a:r>
            <a:r>
              <a:rPr lang="fr-FR" sz="1600" dirty="0" err="1" smtClean="0">
                <a:solidFill>
                  <a:srgbClr val="1600BC"/>
                </a:solidFill>
              </a:rPr>
              <a:t>assembly</a:t>
            </a:r>
            <a:endParaRPr lang="fr-FR" sz="1600" dirty="0" smtClean="0">
              <a:solidFill>
                <a:srgbClr val="1600BC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 smtClean="0">
              <a:solidFill>
                <a:srgbClr val="1600BC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022804"/>
            <a:ext cx="8288341" cy="35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7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Assembly</a:t>
            </a:r>
            <a:r>
              <a:rPr lang="fr-FR" dirty="0"/>
              <a:t> in Clean Room 185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684" y="2707482"/>
            <a:ext cx="5538682" cy="32540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5750" y="775992"/>
            <a:ext cx="5965031" cy="121711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1600BC"/>
                </a:solidFill>
              </a:rPr>
              <a:t>Tooling</a:t>
            </a:r>
            <a:r>
              <a:rPr lang="fr-FR" sz="1600" dirty="0" smtClean="0">
                <a:solidFill>
                  <a:srgbClr val="1600BC"/>
                </a:solidFill>
              </a:rPr>
              <a:t> </a:t>
            </a:r>
            <a:r>
              <a:rPr lang="fr-FR" sz="1600" dirty="0" err="1" smtClean="0">
                <a:solidFill>
                  <a:srgbClr val="1600BC"/>
                </a:solidFill>
              </a:rPr>
              <a:t>list</a:t>
            </a:r>
            <a:r>
              <a:rPr lang="fr-FR" sz="1600" dirty="0" smtClean="0">
                <a:solidFill>
                  <a:srgbClr val="1600BC"/>
                </a:solidFill>
              </a:rPr>
              <a:t> has been </a:t>
            </a:r>
            <a:r>
              <a:rPr lang="fr-FR" sz="1600" dirty="0" smtClean="0">
                <a:solidFill>
                  <a:srgbClr val="1600BC"/>
                </a:solidFill>
              </a:rPr>
              <a:t>set for </a:t>
            </a:r>
            <a:r>
              <a:rPr lang="fr-FR" sz="1600" dirty="0" err="1" smtClean="0">
                <a:solidFill>
                  <a:srgbClr val="1600BC"/>
                </a:solidFill>
              </a:rPr>
              <a:t>order</a:t>
            </a:r>
            <a:endParaRPr lang="fr-FR" sz="1600" dirty="0" smtClean="0">
              <a:solidFill>
                <a:srgbClr val="1600B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600BC"/>
                </a:solidFill>
              </a:rPr>
              <a:t>CRP </a:t>
            </a:r>
            <a:r>
              <a:rPr lang="fr-FR" sz="1600" dirty="0" smtClean="0">
                <a:solidFill>
                  <a:srgbClr val="1600BC"/>
                </a:solidFill>
              </a:rPr>
              <a:t>parts </a:t>
            </a:r>
            <a:r>
              <a:rPr lang="fr-FR" sz="1600" dirty="0" err="1" smtClean="0">
                <a:solidFill>
                  <a:srgbClr val="1600BC"/>
                </a:solidFill>
              </a:rPr>
              <a:t>o</a:t>
            </a:r>
            <a:r>
              <a:rPr lang="fr-FR" sz="1600" dirty="0" err="1" smtClean="0">
                <a:solidFill>
                  <a:srgbClr val="1600BC"/>
                </a:solidFill>
              </a:rPr>
              <a:t>rders</a:t>
            </a:r>
            <a:r>
              <a:rPr lang="fr-FR" sz="1600" dirty="0" smtClean="0">
                <a:solidFill>
                  <a:srgbClr val="1600BC"/>
                </a:solidFill>
              </a:rPr>
              <a:t> </a:t>
            </a:r>
            <a:r>
              <a:rPr lang="fr-FR" sz="1600" dirty="0" smtClean="0">
                <a:solidFill>
                  <a:srgbClr val="1600BC"/>
                </a:solidFill>
              </a:rPr>
              <a:t>are in imminent </a:t>
            </a:r>
            <a:endParaRPr lang="fr-FR" sz="1600" dirty="0" smtClean="0">
              <a:solidFill>
                <a:srgbClr val="1600B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1600BC"/>
                </a:solidFill>
              </a:rPr>
              <a:t>Detailed</a:t>
            </a:r>
            <a:r>
              <a:rPr lang="fr-FR" sz="1600" dirty="0" smtClean="0">
                <a:solidFill>
                  <a:srgbClr val="1600BC"/>
                </a:solidFill>
              </a:rPr>
              <a:t> installation planning </a:t>
            </a:r>
            <a:r>
              <a:rPr lang="fr-FR" sz="1600" dirty="0" smtClean="0">
                <a:solidFill>
                  <a:srgbClr val="1600BC"/>
                </a:solidFill>
              </a:rPr>
              <a:t>planning </a:t>
            </a:r>
            <a:r>
              <a:rPr lang="fr-FR" sz="1600" dirty="0" err="1" smtClean="0">
                <a:solidFill>
                  <a:srgbClr val="1600BC"/>
                </a:solidFill>
              </a:rPr>
              <a:t>is</a:t>
            </a:r>
            <a:r>
              <a:rPr lang="fr-FR" sz="1600" dirty="0" smtClean="0">
                <a:solidFill>
                  <a:srgbClr val="1600BC"/>
                </a:solidFill>
              </a:rPr>
              <a:t> </a:t>
            </a:r>
            <a:r>
              <a:rPr lang="fr-FR" sz="1600" dirty="0" err="1" smtClean="0">
                <a:solidFill>
                  <a:srgbClr val="1600BC"/>
                </a:solidFill>
              </a:rPr>
              <a:t>currently</a:t>
            </a:r>
            <a:r>
              <a:rPr lang="fr-FR" sz="1600" dirty="0" smtClean="0">
                <a:solidFill>
                  <a:srgbClr val="1600BC"/>
                </a:solidFill>
              </a:rPr>
              <a:t> </a:t>
            </a:r>
            <a:r>
              <a:rPr lang="fr-FR" sz="1600" dirty="0" err="1" smtClean="0">
                <a:solidFill>
                  <a:srgbClr val="1600BC"/>
                </a:solidFill>
              </a:rPr>
              <a:t>being</a:t>
            </a:r>
            <a:r>
              <a:rPr lang="fr-FR" sz="1600" dirty="0" smtClean="0">
                <a:solidFill>
                  <a:srgbClr val="1600BC"/>
                </a:solidFill>
              </a:rPr>
              <a:t> </a:t>
            </a:r>
            <a:r>
              <a:rPr lang="fr-FR" sz="1600" dirty="0" err="1" smtClean="0">
                <a:solidFill>
                  <a:srgbClr val="1600BC"/>
                </a:solidFill>
              </a:rPr>
              <a:t>discussed</a:t>
            </a:r>
            <a:r>
              <a:rPr lang="fr-FR" sz="1600" dirty="0" smtClean="0">
                <a:solidFill>
                  <a:srgbClr val="1600BC"/>
                </a:solidFill>
              </a:rPr>
              <a:t> and </a:t>
            </a:r>
            <a:r>
              <a:rPr lang="fr-FR" sz="1600" dirty="0" err="1" smtClean="0">
                <a:solidFill>
                  <a:srgbClr val="1600BC"/>
                </a:solidFill>
              </a:rPr>
              <a:t>will</a:t>
            </a:r>
            <a:r>
              <a:rPr lang="fr-FR" sz="1600" dirty="0" smtClean="0">
                <a:solidFill>
                  <a:srgbClr val="1600BC"/>
                </a:solidFill>
              </a:rPr>
              <a:t> </a:t>
            </a:r>
            <a:r>
              <a:rPr lang="fr-FR" sz="1600" dirty="0" err="1" smtClean="0">
                <a:solidFill>
                  <a:srgbClr val="1600BC"/>
                </a:solidFill>
              </a:rPr>
              <a:t>be</a:t>
            </a:r>
            <a:r>
              <a:rPr lang="fr-FR" sz="1600" dirty="0" smtClean="0">
                <a:solidFill>
                  <a:srgbClr val="1600BC"/>
                </a:solidFill>
              </a:rPr>
              <a:t> </a:t>
            </a:r>
            <a:r>
              <a:rPr lang="fr-FR" sz="1600" dirty="0" err="1" smtClean="0">
                <a:solidFill>
                  <a:srgbClr val="1600BC"/>
                </a:solidFill>
              </a:rPr>
              <a:t>presented</a:t>
            </a:r>
            <a:r>
              <a:rPr lang="fr-FR" sz="1600" dirty="0" smtClean="0">
                <a:solidFill>
                  <a:srgbClr val="1600BC"/>
                </a:solidFill>
              </a:rPr>
              <a:t> </a:t>
            </a:r>
            <a:r>
              <a:rPr lang="fr-FR" sz="1600" dirty="0" err="1" smtClean="0">
                <a:solidFill>
                  <a:srgbClr val="1600BC"/>
                </a:solidFill>
              </a:rPr>
              <a:t>soon</a:t>
            </a:r>
            <a:r>
              <a:rPr lang="fr-FR" sz="1600" dirty="0" smtClean="0">
                <a:solidFill>
                  <a:srgbClr val="1600BC"/>
                </a:solidFill>
              </a:rPr>
              <a:t> </a:t>
            </a:r>
            <a:endParaRPr lang="fr-FR" sz="1600" dirty="0" smtClean="0">
              <a:solidFill>
                <a:srgbClr val="1600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7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14363" y="2237400"/>
            <a:ext cx="7886700" cy="4476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err="1" smtClean="0">
                <a:solidFill>
                  <a:srgbClr val="1600BC"/>
                </a:solidFill>
                <a:latin typeface="+mn-lt"/>
              </a:rPr>
              <a:t>Spares</a:t>
            </a:r>
            <a:r>
              <a:rPr lang="fr-FR" sz="6000" dirty="0" smtClean="0">
                <a:solidFill>
                  <a:srgbClr val="1600BC"/>
                </a:solidFill>
                <a:latin typeface="+mn-lt"/>
              </a:rPr>
              <a:t> slides </a:t>
            </a:r>
          </a:p>
          <a:p>
            <a:pPr algn="ctr"/>
            <a:endParaRPr lang="fr-FR" sz="800" i="1" dirty="0" smtClean="0">
              <a:solidFill>
                <a:srgbClr val="1600BC"/>
              </a:solidFill>
              <a:latin typeface="+mn-lt"/>
            </a:endParaRPr>
          </a:p>
          <a:p>
            <a:pPr algn="ctr"/>
            <a:r>
              <a:rPr lang="fr-FR" sz="800" i="1" dirty="0" smtClean="0">
                <a:solidFill>
                  <a:srgbClr val="1600BC"/>
                </a:solidFill>
                <a:latin typeface="+mn-lt"/>
              </a:rPr>
              <a:t>(in case of </a:t>
            </a:r>
            <a:r>
              <a:rPr lang="fr-FR" sz="800" i="1" dirty="0" err="1" smtClean="0">
                <a:solidFill>
                  <a:srgbClr val="1600BC"/>
                </a:solidFill>
                <a:latin typeface="+mn-lt"/>
              </a:rPr>
              <a:t>pb</a:t>
            </a:r>
            <a:r>
              <a:rPr lang="fr-FR" sz="800" i="1" dirty="0" smtClean="0">
                <a:solidFill>
                  <a:srgbClr val="1600BC"/>
                </a:solidFill>
                <a:latin typeface="+mn-lt"/>
              </a:rPr>
              <a:t> </a:t>
            </a:r>
            <a:r>
              <a:rPr lang="fr-FR" sz="800" i="1" dirty="0" err="1" smtClean="0">
                <a:solidFill>
                  <a:srgbClr val="1600BC"/>
                </a:solidFill>
                <a:latin typeface="+mn-lt"/>
              </a:rPr>
              <a:t>with</a:t>
            </a:r>
            <a:r>
              <a:rPr lang="fr-FR" sz="800" i="1" dirty="0" smtClean="0">
                <a:solidFill>
                  <a:srgbClr val="1600BC"/>
                </a:solidFill>
                <a:latin typeface="+mn-lt"/>
              </a:rPr>
              <a:t> the animation…)</a:t>
            </a:r>
          </a:p>
        </p:txBody>
      </p:sp>
    </p:spTree>
    <p:extLst>
      <p:ext uri="{BB962C8B-B14F-4D97-AF65-F5344CB8AC3E}">
        <p14:creationId xmlns:p14="http://schemas.microsoft.com/office/powerpoint/2010/main" val="196815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30" y="856343"/>
            <a:ext cx="8650000" cy="47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2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CRP </a:t>
            </a:r>
            <a:r>
              <a:rPr lang="fr-FR" dirty="0" err="1" smtClean="0"/>
              <a:t>Assembly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15/02/2017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WA105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516C-F5ED-4818-A945-94B5CADEC050}" type="slidenum">
              <a:rPr lang="fr-FR" smtClean="0"/>
              <a:t>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2" y="885889"/>
            <a:ext cx="8147558" cy="45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70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>
          <a:defRPr sz="2800" b="0" u="none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14286</TotalTime>
  <Words>305</Words>
  <Application>Microsoft Office PowerPoint</Application>
  <PresentationFormat>Affichage à l'écran (4:3)</PresentationFormat>
  <Paragraphs>98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WA105/ProtoDUNE-DP</vt:lpstr>
      <vt:lpstr>Supporting structure</vt:lpstr>
      <vt:lpstr>Supporting structure</vt:lpstr>
      <vt:lpstr>Box for transport</vt:lpstr>
      <vt:lpstr>Assembly in Clean Room 185</vt:lpstr>
      <vt:lpstr>Assembly in Clean Room 185</vt:lpstr>
      <vt:lpstr>Présentation PowerPoint</vt:lpstr>
      <vt:lpstr>CRP Assembly</vt:lpstr>
      <vt:lpstr>CRP Assembly</vt:lpstr>
      <vt:lpstr>CRP Assembly</vt:lpstr>
      <vt:lpstr>CRP Assembly</vt:lpstr>
      <vt:lpstr>CRP Assembly</vt:lpstr>
      <vt:lpstr>CRP Assembly</vt:lpstr>
      <vt:lpstr>CRP Assembly</vt:lpstr>
      <vt:lpstr>CRP Assembly</vt:lpstr>
      <vt:lpstr>CRP Assembly</vt:lpstr>
      <vt:lpstr>CRP Assembly</vt:lpstr>
      <vt:lpstr>CRP Assembly</vt:lpstr>
      <vt:lpstr>CRP Assembly</vt:lpstr>
      <vt:lpstr>CRP Assembly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AIMARD</dc:creator>
  <cp:lastModifiedBy>Benjamin AIMARD</cp:lastModifiedBy>
  <cp:revision>847</cp:revision>
  <dcterms:created xsi:type="dcterms:W3CDTF">2015-09-16T09:17:56Z</dcterms:created>
  <dcterms:modified xsi:type="dcterms:W3CDTF">2017-02-15T10:41:10Z</dcterms:modified>
</cp:coreProperties>
</file>