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512" r:id="rId2"/>
    <p:sldId id="513" r:id="rId3"/>
    <p:sldId id="514" r:id="rId4"/>
  </p:sldIdLst>
  <p:sldSz cx="18722975" cy="11701463"/>
  <p:notesSz cx="7315200" cy="9601200"/>
  <p:defaultTextStyle>
    <a:defPPr>
      <a:defRPr lang="en-US"/>
    </a:defPPr>
    <a:lvl1pPr marL="0" algn="l" defTabSz="165945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829727" algn="l" defTabSz="165945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1659453" algn="l" defTabSz="165945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2489180" algn="l" defTabSz="165945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3318906" algn="l" defTabSz="165945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4148633" algn="l" defTabSz="165945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4978359" algn="l" defTabSz="165945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5808086" algn="l" defTabSz="165945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6637812" algn="l" defTabSz="165945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3" userDrawn="1">
          <p15:clr>
            <a:srgbClr val="A4A3A4"/>
          </p15:clr>
        </p15:guide>
        <p15:guide id="2" pos="58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E683C"/>
    <a:srgbClr val="632523"/>
    <a:srgbClr val="EAEAEA"/>
    <a:srgbClr val="15FF7F"/>
    <a:srgbClr val="58291C"/>
    <a:srgbClr val="E9E1D7"/>
    <a:srgbClr val="DBCFBF"/>
    <a:srgbClr val="E6E3D2"/>
    <a:srgbClr val="EAE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9455" autoAdjust="0"/>
  </p:normalViewPr>
  <p:slideViewPr>
    <p:cSldViewPr snapToGrid="0" snapToObjects="1">
      <p:cViewPr varScale="1">
        <p:scale>
          <a:sx n="78" d="100"/>
          <a:sy n="78" d="100"/>
        </p:scale>
        <p:origin x="150" y="150"/>
      </p:cViewPr>
      <p:guideLst>
        <p:guide orient="horz" pos="3663"/>
        <p:guide pos="5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1458" y="-90"/>
      </p:cViewPr>
      <p:guideLst>
        <p:guide orient="horz" pos="3024"/>
        <p:guide pos="2304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169920" cy="480060"/>
          </a:xfrm>
          <a:prstGeom prst="rect">
            <a:avLst/>
          </a:prstGeom>
        </p:spPr>
        <p:txBody>
          <a:bodyPr vert="horz" lIns="99006" tIns="49504" rIns="99006" bIns="4950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3"/>
            <a:ext cx="3169920" cy="480060"/>
          </a:xfrm>
          <a:prstGeom prst="rect">
            <a:avLst/>
          </a:prstGeom>
        </p:spPr>
        <p:txBody>
          <a:bodyPr vert="horz" lIns="99006" tIns="49504" rIns="99006" bIns="49504" rtlCol="0"/>
          <a:lstStyle>
            <a:lvl1pPr algn="r">
              <a:defRPr sz="1300"/>
            </a:lvl1pPr>
          </a:lstStyle>
          <a:p>
            <a:fld id="{30EA0F64-3D58-4E6E-A513-BFB230E37EE9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6288" y="719138"/>
            <a:ext cx="576262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06" tIns="49504" rIns="99006" bIns="4950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3"/>
            <a:ext cx="5852160" cy="4320540"/>
          </a:xfrm>
          <a:prstGeom prst="rect">
            <a:avLst/>
          </a:prstGeom>
        </p:spPr>
        <p:txBody>
          <a:bodyPr vert="horz" lIns="99006" tIns="49504" rIns="99006" bIns="495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9006" tIns="49504" rIns="99006" bIns="4950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9006" tIns="49504" rIns="99006" bIns="49504" rtlCol="0" anchor="b"/>
          <a:lstStyle>
            <a:lvl1pPr algn="r">
              <a:defRPr sz="1300"/>
            </a:lvl1pPr>
          </a:lstStyle>
          <a:p>
            <a:fld id="{A78495E6-9E64-4A1C-98E7-701EE2F74C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47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5945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829727" algn="l" defTabSz="165945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659453" algn="l" defTabSz="165945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2489180" algn="l" defTabSz="165945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3318906" algn="l" defTabSz="165945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4148633" algn="l" defTabSz="165945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4978359" algn="l" defTabSz="165945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5808086" algn="l" defTabSz="165945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6637812" algn="l" defTabSz="165945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6288" y="719138"/>
            <a:ext cx="5762625" cy="3602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8DDBA6-47C7-4EC1-8E6D-8683A37228B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19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6288" y="719138"/>
            <a:ext cx="5762625" cy="3602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8DDBA6-47C7-4EC1-8E6D-8683A37228B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61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6288" y="719138"/>
            <a:ext cx="5762625" cy="3602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8DDBA6-47C7-4EC1-8E6D-8683A37228B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38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223" y="3635041"/>
            <a:ext cx="15914529" cy="25082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8446" y="6630829"/>
            <a:ext cx="13106083" cy="29903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29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59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89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18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978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08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637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BF89-9E91-45CC-A214-5E86EEBB88EE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D1FD-C586-4D5A-9402-63B65E8A1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BF89-9E91-45CC-A214-5E86EEBB88EE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D1FD-C586-4D5A-9402-63B65E8A1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574157" y="468604"/>
            <a:ext cx="4212669" cy="99841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6149" y="468604"/>
            <a:ext cx="12325959" cy="9984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BF89-9E91-45CC-A214-5E86EEBB88EE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D1FD-C586-4D5A-9402-63B65E8A1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BF89-9E91-45CC-A214-5E86EEBB88EE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D1FD-C586-4D5A-9402-63B65E8A1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986" y="7519276"/>
            <a:ext cx="15914529" cy="2324041"/>
          </a:xfrm>
        </p:spPr>
        <p:txBody>
          <a:bodyPr anchor="t"/>
          <a:lstStyle>
            <a:lvl1pPr algn="l">
              <a:defRPr sz="7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986" y="4959580"/>
            <a:ext cx="15914529" cy="2559694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2972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659453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891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31890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14863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97835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80808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63781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BF89-9E91-45CC-A214-5E86EEBB88EE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D1FD-C586-4D5A-9402-63B65E8A1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6149" y="2730344"/>
            <a:ext cx="8269314" cy="7722425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17512" y="2730344"/>
            <a:ext cx="8269314" cy="7722425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BF89-9E91-45CC-A214-5E86EEBB88EE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D1FD-C586-4D5A-9402-63B65E8A1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6149" y="2619287"/>
            <a:ext cx="8272565" cy="1091594"/>
          </a:xfrm>
        </p:spPr>
        <p:txBody>
          <a:bodyPr anchor="b"/>
          <a:lstStyle>
            <a:lvl1pPr marL="0" indent="0">
              <a:buNone/>
              <a:defRPr sz="4400" b="1"/>
            </a:lvl1pPr>
            <a:lvl2pPr marL="829727" indent="0">
              <a:buNone/>
              <a:defRPr sz="3600" b="1"/>
            </a:lvl2pPr>
            <a:lvl3pPr marL="1659453" indent="0">
              <a:buNone/>
              <a:defRPr sz="3300" b="1"/>
            </a:lvl3pPr>
            <a:lvl4pPr marL="2489180" indent="0">
              <a:buNone/>
              <a:defRPr sz="2900" b="1"/>
            </a:lvl4pPr>
            <a:lvl5pPr marL="3318906" indent="0">
              <a:buNone/>
              <a:defRPr sz="2900" b="1"/>
            </a:lvl5pPr>
            <a:lvl6pPr marL="4148633" indent="0">
              <a:buNone/>
              <a:defRPr sz="2900" b="1"/>
            </a:lvl6pPr>
            <a:lvl7pPr marL="4978359" indent="0">
              <a:buNone/>
              <a:defRPr sz="2900" b="1"/>
            </a:lvl7pPr>
            <a:lvl8pPr marL="5808086" indent="0">
              <a:buNone/>
              <a:defRPr sz="2900" b="1"/>
            </a:lvl8pPr>
            <a:lvl9pPr marL="6637812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6149" y="3710881"/>
            <a:ext cx="8272565" cy="6741885"/>
          </a:xfrm>
        </p:spPr>
        <p:txBody>
          <a:bodyPr/>
          <a:lstStyle>
            <a:lvl1pPr>
              <a:defRPr sz="44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511012" y="2619287"/>
            <a:ext cx="8275816" cy="1091594"/>
          </a:xfrm>
        </p:spPr>
        <p:txBody>
          <a:bodyPr anchor="b"/>
          <a:lstStyle>
            <a:lvl1pPr marL="0" indent="0">
              <a:buNone/>
              <a:defRPr sz="4400" b="1"/>
            </a:lvl1pPr>
            <a:lvl2pPr marL="829727" indent="0">
              <a:buNone/>
              <a:defRPr sz="3600" b="1"/>
            </a:lvl2pPr>
            <a:lvl3pPr marL="1659453" indent="0">
              <a:buNone/>
              <a:defRPr sz="3300" b="1"/>
            </a:lvl3pPr>
            <a:lvl4pPr marL="2489180" indent="0">
              <a:buNone/>
              <a:defRPr sz="2900" b="1"/>
            </a:lvl4pPr>
            <a:lvl5pPr marL="3318906" indent="0">
              <a:buNone/>
              <a:defRPr sz="2900" b="1"/>
            </a:lvl5pPr>
            <a:lvl6pPr marL="4148633" indent="0">
              <a:buNone/>
              <a:defRPr sz="2900" b="1"/>
            </a:lvl6pPr>
            <a:lvl7pPr marL="4978359" indent="0">
              <a:buNone/>
              <a:defRPr sz="2900" b="1"/>
            </a:lvl7pPr>
            <a:lvl8pPr marL="5808086" indent="0">
              <a:buNone/>
              <a:defRPr sz="2900" b="1"/>
            </a:lvl8pPr>
            <a:lvl9pPr marL="6637812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511012" y="3710881"/>
            <a:ext cx="8275816" cy="6741885"/>
          </a:xfrm>
        </p:spPr>
        <p:txBody>
          <a:bodyPr/>
          <a:lstStyle>
            <a:lvl1pPr>
              <a:defRPr sz="44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BF89-9E91-45CC-A214-5E86EEBB88EE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D1FD-C586-4D5A-9402-63B65E8A1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BF89-9E91-45CC-A214-5E86EEBB88EE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D1FD-C586-4D5A-9402-63B65E8A1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BF89-9E91-45CC-A214-5E86EEBB88EE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D1FD-C586-4D5A-9402-63B65E8A1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149" y="465892"/>
            <a:ext cx="6159730" cy="198274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0164" y="465894"/>
            <a:ext cx="10466663" cy="9986874"/>
          </a:xfrm>
        </p:spPr>
        <p:txBody>
          <a:bodyPr/>
          <a:lstStyle>
            <a:lvl1pPr>
              <a:defRPr sz="5800"/>
            </a:lvl1pPr>
            <a:lvl2pPr>
              <a:defRPr sz="5100"/>
            </a:lvl2pPr>
            <a:lvl3pPr>
              <a:defRPr sz="44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6149" y="2448642"/>
            <a:ext cx="6159730" cy="8004127"/>
          </a:xfrm>
        </p:spPr>
        <p:txBody>
          <a:bodyPr/>
          <a:lstStyle>
            <a:lvl1pPr marL="0" indent="0">
              <a:buNone/>
              <a:defRPr sz="2500"/>
            </a:lvl1pPr>
            <a:lvl2pPr marL="829727" indent="0">
              <a:buNone/>
              <a:defRPr sz="2200"/>
            </a:lvl2pPr>
            <a:lvl3pPr marL="1659453" indent="0">
              <a:buNone/>
              <a:defRPr sz="1800"/>
            </a:lvl3pPr>
            <a:lvl4pPr marL="2489180" indent="0">
              <a:buNone/>
              <a:defRPr sz="1600"/>
            </a:lvl4pPr>
            <a:lvl5pPr marL="3318906" indent="0">
              <a:buNone/>
              <a:defRPr sz="1600"/>
            </a:lvl5pPr>
            <a:lvl6pPr marL="4148633" indent="0">
              <a:buNone/>
              <a:defRPr sz="1600"/>
            </a:lvl6pPr>
            <a:lvl7pPr marL="4978359" indent="0">
              <a:buNone/>
              <a:defRPr sz="1600"/>
            </a:lvl7pPr>
            <a:lvl8pPr marL="5808086" indent="0">
              <a:buNone/>
              <a:defRPr sz="1600"/>
            </a:lvl8pPr>
            <a:lvl9pPr marL="663781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BF89-9E91-45CC-A214-5E86EEBB88EE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D1FD-C586-4D5A-9402-63B65E8A1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834" y="8191024"/>
            <a:ext cx="11233785" cy="966997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9834" y="1045547"/>
            <a:ext cx="11233785" cy="7020878"/>
          </a:xfrm>
        </p:spPr>
        <p:txBody>
          <a:bodyPr/>
          <a:lstStyle>
            <a:lvl1pPr marL="0" indent="0">
              <a:buNone/>
              <a:defRPr sz="5800"/>
            </a:lvl1pPr>
            <a:lvl2pPr marL="829727" indent="0">
              <a:buNone/>
              <a:defRPr sz="5100"/>
            </a:lvl2pPr>
            <a:lvl3pPr marL="1659453" indent="0">
              <a:buNone/>
              <a:defRPr sz="4400"/>
            </a:lvl3pPr>
            <a:lvl4pPr marL="2489180" indent="0">
              <a:buNone/>
              <a:defRPr sz="3600"/>
            </a:lvl4pPr>
            <a:lvl5pPr marL="3318906" indent="0">
              <a:buNone/>
              <a:defRPr sz="3600"/>
            </a:lvl5pPr>
            <a:lvl6pPr marL="4148633" indent="0">
              <a:buNone/>
              <a:defRPr sz="3600"/>
            </a:lvl6pPr>
            <a:lvl7pPr marL="4978359" indent="0">
              <a:buNone/>
              <a:defRPr sz="3600"/>
            </a:lvl7pPr>
            <a:lvl8pPr marL="5808086" indent="0">
              <a:buNone/>
              <a:defRPr sz="3600"/>
            </a:lvl8pPr>
            <a:lvl9pPr marL="6637812" indent="0">
              <a:buNone/>
              <a:defRPr sz="3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834" y="9158021"/>
            <a:ext cx="11233785" cy="1373296"/>
          </a:xfrm>
        </p:spPr>
        <p:txBody>
          <a:bodyPr/>
          <a:lstStyle>
            <a:lvl1pPr marL="0" indent="0">
              <a:buNone/>
              <a:defRPr sz="2500"/>
            </a:lvl1pPr>
            <a:lvl2pPr marL="829727" indent="0">
              <a:buNone/>
              <a:defRPr sz="2200"/>
            </a:lvl2pPr>
            <a:lvl3pPr marL="1659453" indent="0">
              <a:buNone/>
              <a:defRPr sz="1800"/>
            </a:lvl3pPr>
            <a:lvl4pPr marL="2489180" indent="0">
              <a:buNone/>
              <a:defRPr sz="1600"/>
            </a:lvl4pPr>
            <a:lvl5pPr marL="3318906" indent="0">
              <a:buNone/>
              <a:defRPr sz="1600"/>
            </a:lvl5pPr>
            <a:lvl6pPr marL="4148633" indent="0">
              <a:buNone/>
              <a:defRPr sz="1600"/>
            </a:lvl6pPr>
            <a:lvl7pPr marL="4978359" indent="0">
              <a:buNone/>
              <a:defRPr sz="1600"/>
            </a:lvl7pPr>
            <a:lvl8pPr marL="5808086" indent="0">
              <a:buNone/>
              <a:defRPr sz="1600"/>
            </a:lvl8pPr>
            <a:lvl9pPr marL="663781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BF89-9E91-45CC-A214-5E86EEBB88EE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D1FD-C586-4D5A-9402-63B65E8A1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6149" y="468601"/>
            <a:ext cx="16850678" cy="1950244"/>
          </a:xfrm>
          <a:prstGeom prst="rect">
            <a:avLst/>
          </a:prstGeom>
        </p:spPr>
        <p:txBody>
          <a:bodyPr vert="horz" lIns="165945" tIns="82973" rIns="165945" bIns="829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6149" y="2730344"/>
            <a:ext cx="16850678" cy="7722425"/>
          </a:xfrm>
          <a:prstGeom prst="rect">
            <a:avLst/>
          </a:prstGeom>
        </p:spPr>
        <p:txBody>
          <a:bodyPr vert="horz" lIns="165945" tIns="82973" rIns="165945" bIns="829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6149" y="10845525"/>
            <a:ext cx="4368694" cy="622995"/>
          </a:xfrm>
          <a:prstGeom prst="rect">
            <a:avLst/>
          </a:prstGeom>
        </p:spPr>
        <p:txBody>
          <a:bodyPr vert="horz" lIns="165945" tIns="82973" rIns="165945" bIns="82973" rtlCol="0" anchor="ctr"/>
          <a:lstStyle>
            <a:lvl1pPr algn="l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8BF89-9E91-45CC-A214-5E86EEBB88EE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97017" y="10845525"/>
            <a:ext cx="5928942" cy="622995"/>
          </a:xfrm>
          <a:prstGeom prst="rect">
            <a:avLst/>
          </a:prstGeom>
        </p:spPr>
        <p:txBody>
          <a:bodyPr vert="horz" lIns="165945" tIns="82973" rIns="165945" bIns="82973" rtlCol="0" anchor="ctr"/>
          <a:lstStyle>
            <a:lvl1pPr algn="ct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18132" y="10845525"/>
            <a:ext cx="4368694" cy="622995"/>
          </a:xfrm>
          <a:prstGeom prst="rect">
            <a:avLst/>
          </a:prstGeom>
        </p:spPr>
        <p:txBody>
          <a:bodyPr vert="horz" lIns="165945" tIns="82973" rIns="165945" bIns="82973" rtlCol="0" anchor="ctr"/>
          <a:lstStyle>
            <a:lvl1pPr algn="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D1FD-C586-4D5A-9402-63B65E8A1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59453" rtl="0" eaLnBrk="1" latinLnBrk="0" hangingPunct="1">
        <a:spcBef>
          <a:spcPct val="0"/>
        </a:spcBef>
        <a:buNone/>
        <a:defRPr sz="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2295" indent="-622295" algn="l" defTabSz="1659453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348306" indent="-518579" algn="l" defTabSz="1659453" rtl="0" eaLnBrk="1" latinLnBrk="0" hangingPunct="1">
        <a:spcBef>
          <a:spcPct val="20000"/>
        </a:spcBef>
        <a:buFont typeface="Arial" pitchFamily="34" charset="0"/>
        <a:buChar char="–"/>
        <a:defRPr sz="5100" kern="1200">
          <a:solidFill>
            <a:schemeClr val="tx1"/>
          </a:solidFill>
          <a:latin typeface="+mn-lt"/>
          <a:ea typeface="+mn-ea"/>
          <a:cs typeface="+mn-cs"/>
        </a:defRPr>
      </a:lvl2pPr>
      <a:lvl3pPr marL="2074316" indent="-414863" algn="l" defTabSz="1659453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2904043" indent="-414863" algn="l" defTabSz="165945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733770" indent="-414863" algn="l" defTabSz="1659453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63496" indent="-414863" algn="l" defTabSz="16594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93223" indent="-414863" algn="l" defTabSz="16594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222949" indent="-414863" algn="l" defTabSz="16594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052676" indent="-414863" algn="l" defTabSz="16594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59453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29727" algn="l" defTabSz="1659453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59453" algn="l" defTabSz="1659453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489180" algn="l" defTabSz="1659453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06" algn="l" defTabSz="1659453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48633" algn="l" defTabSz="1659453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978359" algn="l" defTabSz="1659453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08086" algn="l" defTabSz="1659453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637812" algn="l" defTabSz="1659453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1729865" y="11268219"/>
            <a:ext cx="6993111" cy="459954"/>
          </a:xfrm>
          <a:prstGeom prst="rect">
            <a:avLst/>
          </a:prstGeom>
        </p:spPr>
        <p:txBody>
          <a:bodyPr wrap="square" lIns="165945" tIns="82973" rIns="165945" bIns="82973">
            <a:spAutoFit/>
          </a:bodyPr>
          <a:lstStyle/>
          <a:p>
            <a:pPr algn="r">
              <a:defRPr/>
            </a:pPr>
            <a:fld id="{8225AF9F-2EA9-4ABD-B54E-A34102B84545}" type="slidenum">
              <a:rPr lang="en-GB" sz="1900" b="1" kern="0" spc="91" smtClean="0">
                <a:solidFill>
                  <a:sysClr val="windowText" lastClr="000000"/>
                </a:solidFill>
                <a:latin typeface="Swis721 BT" panose="020B0504020202020204" pitchFamily="34" charset="0"/>
              </a:rPr>
              <a:pPr algn="r">
                <a:defRPr/>
              </a:pPr>
              <a:t>1</a:t>
            </a:fld>
            <a:endParaRPr lang="en-GB" sz="5800" b="1" kern="0" spc="91" dirty="0">
              <a:solidFill>
                <a:sysClr val="window" lastClr="FFFFFF"/>
              </a:solidFill>
              <a:latin typeface="Swis721 BT" panose="020B05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518" y="5943"/>
            <a:ext cx="17893554" cy="721564"/>
          </a:xfrm>
          <a:prstGeom prst="rect">
            <a:avLst/>
          </a:prstGeom>
          <a:noFill/>
          <a:ln w="25400">
            <a:noFill/>
          </a:ln>
        </p:spPr>
        <p:txBody>
          <a:bodyPr wrap="square" lIns="165945" tIns="82973" rIns="165945" bIns="82973" rtlCol="0">
            <a:spAutoFit/>
          </a:bodyPr>
          <a:lstStyle/>
          <a:p>
            <a:pPr algn="ctr">
              <a:spcBef>
                <a:spcPts val="1089"/>
              </a:spcBef>
              <a:spcAft>
                <a:spcPts val="3267"/>
              </a:spcAft>
            </a:pPr>
            <a:r>
              <a:rPr lang="en-US" sz="3600" dirty="0" smtClean="0">
                <a:latin typeface="Swis721 BT" panose="020B0504020202020204" pitchFamily="34" charset="0"/>
              </a:rPr>
              <a:t>HV power supplies, HV cables and HVFTs for the 666 SP and DP and the 311 DP</a:t>
            </a:r>
            <a:endParaRPr lang="en-US" sz="3600" baseline="30000" dirty="0">
              <a:latin typeface="Swis721 BT" panose="020B05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710" y="1012853"/>
            <a:ext cx="17893555" cy="2424877"/>
          </a:xfrm>
          <a:prstGeom prst="rect">
            <a:avLst/>
          </a:prstGeom>
          <a:noFill/>
          <a:ln w="12700">
            <a:noFill/>
          </a:ln>
        </p:spPr>
        <p:txBody>
          <a:bodyPr wrap="square" lIns="65333" tIns="65333" rIns="65333" bIns="65333" rtlCol="0">
            <a:spAutoFit/>
          </a:bodyPr>
          <a:lstStyle/>
          <a:p>
            <a:pPr marL="342900" indent="-342900">
              <a:spcAft>
                <a:spcPts val="1800"/>
              </a:spcAft>
              <a:buAutoNum type="arabicPeriod"/>
            </a:pPr>
            <a:r>
              <a:rPr lang="en-US" sz="2400" dirty="0" smtClean="0">
                <a:latin typeface="Swis721 BT" panose="020B0504020202020204" pitchFamily="34" charset="0"/>
              </a:rPr>
              <a:t> HV power supplies</a:t>
            </a:r>
          </a:p>
          <a:p>
            <a:pPr marL="1082675" indent="-723900">
              <a:spcAft>
                <a:spcPts val="1200"/>
              </a:spcAft>
              <a:tabLst>
                <a:tab pos="1082675" algn="l"/>
                <a:tab pos="3048000" algn="l"/>
              </a:tabLst>
            </a:pPr>
            <a:r>
              <a:rPr lang="en-US" sz="18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1.1	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300kV </a:t>
            </a:r>
            <a:r>
              <a:rPr lang="en-US" sz="2000" dirty="0">
                <a:solidFill>
                  <a:srgbClr val="C00000"/>
                </a:solidFill>
                <a:latin typeface="Swis721 BT" panose="020B0504020202020204" pitchFamily="34" charset="0"/>
              </a:rPr>
              <a:t>HV PS (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300kV-1</a:t>
            </a:r>
            <a:r>
              <a:rPr lang="en-US" sz="2000" dirty="0">
                <a:solidFill>
                  <a:srgbClr val="C00000"/>
                </a:solidFill>
                <a:latin typeface="Swis721 BT" panose="020B0504020202020204" pitchFamily="34" charset="0"/>
              </a:rPr>
              <a:t>)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at present connected to the 311-DP with cable </a:t>
            </a:r>
            <a:r>
              <a:rPr lang="en-US" sz="2000" dirty="0" smtClean="0">
                <a:solidFill>
                  <a:srgbClr val="C00000"/>
                </a:solidFill>
                <a:latin typeface="Mathcad UniMath" panose="02000503020000020003" pitchFamily="50" charset="0"/>
              </a:rPr>
              <a:t>Ø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22mm (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Cable 2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) to be used for 666-SP.</a:t>
            </a:r>
          </a:p>
          <a:p>
            <a:pPr marL="1082675" indent="-723900">
              <a:spcAft>
                <a:spcPts val="1200"/>
              </a:spcAft>
              <a:tabLst>
                <a:tab pos="1082675" algn="l"/>
                <a:tab pos="3048000" algn="l"/>
              </a:tabLst>
            </a:pP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1.2	300kV </a:t>
            </a:r>
            <a:r>
              <a:rPr lang="en-US" sz="2000" dirty="0">
                <a:solidFill>
                  <a:srgbClr val="C00000"/>
                </a:solidFill>
                <a:latin typeface="Swis721 BT" panose="020B0504020202020204" pitchFamily="34" charset="0"/>
              </a:rPr>
              <a:t>HV PS (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300kV-2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) </a:t>
            </a:r>
            <a:r>
              <a:rPr lang="en-US" sz="2000" dirty="0">
                <a:solidFill>
                  <a:srgbClr val="C00000"/>
                </a:solidFill>
                <a:latin typeface="Swis721 BT" panose="020B0504020202020204" pitchFamily="34" charset="0"/>
              </a:rPr>
              <a:t>for the 666-DP has been ordered (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DAI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6649716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) with cable </a:t>
            </a:r>
            <a:r>
              <a:rPr lang="en-US" sz="2000" dirty="0" smtClean="0">
                <a:solidFill>
                  <a:srgbClr val="C00000"/>
                </a:solidFill>
                <a:latin typeface="Mathcad UniMath" panose="02000503020000020003" pitchFamily="50" charset="0"/>
              </a:rPr>
              <a:t>Ø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38.2mm (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Cable 3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).</a:t>
            </a:r>
          </a:p>
          <a:p>
            <a:pPr marL="1082675" indent="-723900">
              <a:spcAft>
                <a:spcPts val="1200"/>
              </a:spcAft>
              <a:tabLst>
                <a:tab pos="1082675" algn="l"/>
                <a:tab pos="3048000" algn="l"/>
              </a:tabLst>
            </a:pP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1.3	100kV HV PS (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100kV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)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for the 311-DP has been ordered </a:t>
            </a:r>
            <a:r>
              <a:rPr lang="en-US" sz="2000" dirty="0">
                <a:solidFill>
                  <a:srgbClr val="C00000"/>
                </a:solidFill>
                <a:latin typeface="Swis721 BT" panose="020B0504020202020204" pitchFamily="34" charset="0"/>
              </a:rPr>
              <a:t>(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DAI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6673424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) and will replace the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300kV-1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with Cable </a:t>
            </a:r>
            <a:r>
              <a:rPr lang="en-US" sz="2000" dirty="0" smtClean="0">
                <a:solidFill>
                  <a:srgbClr val="C00000"/>
                </a:solidFill>
                <a:latin typeface="Mathcad UniMath" panose="02000503020000020003" pitchFamily="50" charset="0"/>
              </a:rPr>
              <a:t>Ø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14mm (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Cable 1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). </a:t>
            </a:r>
          </a:p>
          <a:p>
            <a:pPr marL="1082675" indent="-723900">
              <a:spcAft>
                <a:spcPts val="1800"/>
              </a:spcAft>
              <a:tabLst>
                <a:tab pos="1082675" algn="l"/>
                <a:tab pos="3048000" algn="l"/>
              </a:tabLst>
            </a:pP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1.4	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200kV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HV PS (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200kV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)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as spare for </a:t>
            </a:r>
            <a:r>
              <a:rPr lang="en-US" sz="2000" dirty="0">
                <a:solidFill>
                  <a:srgbClr val="C00000"/>
                </a:solidFill>
                <a:latin typeface="Swis721 BT" panose="020B0504020202020204" pitchFamily="34" charset="0"/>
              </a:rPr>
              <a:t>the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666-SP: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the </a:t>
            </a:r>
            <a:r>
              <a:rPr lang="en-US" sz="2000" dirty="0">
                <a:solidFill>
                  <a:srgbClr val="C00000"/>
                </a:solidFill>
                <a:latin typeface="Swis721 BT" panose="020B0504020202020204" pitchFamily="34" charset="0"/>
              </a:rPr>
              <a:t>cable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(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Cable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4)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appears the same </a:t>
            </a:r>
            <a:r>
              <a:rPr lang="en-US" sz="2000" dirty="0">
                <a:solidFill>
                  <a:srgbClr val="C00000"/>
                </a:solidFill>
                <a:latin typeface="Swis721 BT" panose="020B0504020202020204" pitchFamily="34" charset="0"/>
              </a:rPr>
              <a:t>as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Cable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3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.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Swis721 BT" panose="020B05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1538" y="4112118"/>
            <a:ext cx="93599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CH" sz="3600" dirty="0">
              <a:latin typeface="Times New Roman" panose="02020603050405020304" pitchFamily="18" charset="0"/>
            </a:endParaRPr>
          </a:p>
          <a:p>
            <a:endParaRPr lang="fr-CH" sz="800" dirty="0">
              <a:latin typeface="Times New Roman" panose="02020603050405020304" pitchFamily="18" charset="0"/>
            </a:endParaRPr>
          </a:p>
          <a:p>
            <a:endParaRPr lang="fr-CH" sz="3600" dirty="0">
              <a:latin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4958" t="31592" r="69561" b="41161"/>
          <a:stretch/>
        </p:blipFill>
        <p:spPr>
          <a:xfrm>
            <a:off x="438729" y="4112118"/>
            <a:ext cx="4393219" cy="288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4898" t="6284" r="69586" b="66303"/>
          <a:stretch/>
        </p:blipFill>
        <p:spPr>
          <a:xfrm>
            <a:off x="4933496" y="4112118"/>
            <a:ext cx="4372610" cy="288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l="7937" t="27234" r="7931" b="28317"/>
          <a:stretch/>
        </p:blipFill>
        <p:spPr>
          <a:xfrm>
            <a:off x="9416836" y="4112118"/>
            <a:ext cx="8891429" cy="2880000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2004493" y="7035279"/>
            <a:ext cx="1543196" cy="439719"/>
          </a:xfrm>
          <a:prstGeom prst="rect">
            <a:avLst/>
          </a:prstGeom>
          <a:noFill/>
          <a:ln w="12700">
            <a:noFill/>
          </a:ln>
        </p:spPr>
        <p:txBody>
          <a:bodyPr wrap="square" lIns="65333" tIns="65333" rIns="65333" bIns="65333" rtlCol="0">
            <a:spAutoFit/>
          </a:bodyPr>
          <a:lstStyle/>
          <a:p>
            <a:pPr algn="ctr">
              <a:spcAft>
                <a:spcPts val="1800"/>
              </a:spcAft>
              <a:tabLst>
                <a:tab pos="3048000" algn="l"/>
              </a:tabLst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Cable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88956" y="7035278"/>
            <a:ext cx="1432613" cy="408941"/>
          </a:xfrm>
          <a:prstGeom prst="rect">
            <a:avLst/>
          </a:prstGeom>
          <a:noFill/>
          <a:ln w="12700">
            <a:noFill/>
          </a:ln>
        </p:spPr>
        <p:txBody>
          <a:bodyPr wrap="square" lIns="65333" tIns="65333" rIns="65333" bIns="65333" rtlCol="0">
            <a:spAutoFit/>
          </a:bodyPr>
          <a:lstStyle/>
          <a:p>
            <a:pPr algn="ctr">
              <a:spcAft>
                <a:spcPts val="1800"/>
              </a:spcAft>
              <a:tabLst>
                <a:tab pos="3048000" algn="l"/>
              </a:tabLst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Cable 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563139" y="7071524"/>
            <a:ext cx="2598822" cy="408941"/>
          </a:xfrm>
          <a:prstGeom prst="rect">
            <a:avLst/>
          </a:prstGeom>
          <a:noFill/>
          <a:ln w="12700">
            <a:noFill/>
          </a:ln>
        </p:spPr>
        <p:txBody>
          <a:bodyPr wrap="square" lIns="65333" tIns="65333" rIns="65333" bIns="65333" rtlCol="0">
            <a:spAutoFit/>
          </a:bodyPr>
          <a:lstStyle/>
          <a:p>
            <a:pPr algn="ctr">
              <a:spcAft>
                <a:spcPts val="1800"/>
              </a:spcAft>
              <a:tabLst>
                <a:tab pos="3048000" algn="l"/>
              </a:tabLst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Cable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3 (X-Ray 2236)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  <a:latin typeface="Swis721 BT" panose="020B05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8729" y="7444220"/>
            <a:ext cx="11547217" cy="3798284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5417685" y="11242503"/>
            <a:ext cx="1589305" cy="408941"/>
          </a:xfrm>
          <a:prstGeom prst="rect">
            <a:avLst/>
          </a:prstGeom>
          <a:noFill/>
          <a:ln w="12700">
            <a:noFill/>
          </a:ln>
        </p:spPr>
        <p:txBody>
          <a:bodyPr wrap="square" lIns="65333" tIns="65333" rIns="65333" bIns="65333" rtlCol="0">
            <a:spAutoFit/>
          </a:bodyPr>
          <a:lstStyle/>
          <a:p>
            <a:pPr algn="ctr">
              <a:spcAft>
                <a:spcPts val="1800"/>
              </a:spcAft>
              <a:tabLst>
                <a:tab pos="3048000" algn="l"/>
              </a:tabLst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Cable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4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  <a:latin typeface="Swis721 BT" panose="020B05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/>
          <a:srcRect l="-309" t="42369"/>
          <a:stretch/>
        </p:blipFill>
        <p:spPr>
          <a:xfrm>
            <a:off x="12237720" y="10317479"/>
            <a:ext cx="5959038" cy="95073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471489" y="9000781"/>
            <a:ext cx="826191" cy="439719"/>
          </a:xfrm>
          <a:prstGeom prst="rect">
            <a:avLst/>
          </a:prstGeom>
          <a:noFill/>
          <a:ln w="12700">
            <a:noFill/>
          </a:ln>
        </p:spPr>
        <p:txBody>
          <a:bodyPr wrap="square" lIns="65333" tIns="65333" rIns="65333" bIns="65333" rtlCol="0">
            <a:spAutoFit/>
          </a:bodyPr>
          <a:lstStyle/>
          <a:p>
            <a:pPr algn="ctr">
              <a:spcAft>
                <a:spcPts val="1800"/>
              </a:spcAft>
              <a:tabLst>
                <a:tab pos="3048000" algn="l"/>
              </a:tabLst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Mathcad UniMath" panose="02000503020000020003" pitchFamily="50" charset="0"/>
              </a:rPr>
              <a:t>Ø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6.6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Swis721 BT" panose="020B05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14800" y="8371981"/>
            <a:ext cx="825256" cy="439719"/>
          </a:xfrm>
          <a:prstGeom prst="rect">
            <a:avLst/>
          </a:prstGeom>
          <a:noFill/>
          <a:ln w="12700">
            <a:noFill/>
          </a:ln>
        </p:spPr>
        <p:txBody>
          <a:bodyPr wrap="square" lIns="65333" tIns="65333" rIns="65333" bIns="65333" rtlCol="0">
            <a:spAutoFit/>
          </a:bodyPr>
          <a:lstStyle/>
          <a:p>
            <a:pPr algn="ctr">
              <a:spcAft>
                <a:spcPts val="1800"/>
              </a:spcAft>
              <a:tabLst>
                <a:tab pos="3048000" algn="l"/>
              </a:tabLst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Mathcad UniMath" panose="02000503020000020003" pitchFamily="50" charset="0"/>
              </a:rPr>
              <a:t>Ø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32.5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Swis721 BT" panose="020B05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1256" y="8218253"/>
            <a:ext cx="908063" cy="439719"/>
          </a:xfrm>
          <a:prstGeom prst="rect">
            <a:avLst/>
          </a:prstGeom>
          <a:noFill/>
          <a:ln w="12700">
            <a:noFill/>
          </a:ln>
        </p:spPr>
        <p:txBody>
          <a:bodyPr wrap="square" lIns="65333" tIns="65333" rIns="65333" bIns="65333" rtlCol="0">
            <a:spAutoFit/>
          </a:bodyPr>
          <a:lstStyle/>
          <a:p>
            <a:pPr algn="ctr">
              <a:spcAft>
                <a:spcPts val="1800"/>
              </a:spcAft>
              <a:tabLst>
                <a:tab pos="3048000" algn="l"/>
              </a:tabLst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Mathcad UniMath" panose="02000503020000020003" pitchFamily="50" charset="0"/>
              </a:rPr>
              <a:t>Ø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38.2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Swis721 BT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377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1729865" y="11268219"/>
            <a:ext cx="6993111" cy="459954"/>
          </a:xfrm>
          <a:prstGeom prst="rect">
            <a:avLst/>
          </a:prstGeom>
        </p:spPr>
        <p:txBody>
          <a:bodyPr wrap="square" lIns="165945" tIns="82973" rIns="165945" bIns="82973">
            <a:spAutoFit/>
          </a:bodyPr>
          <a:lstStyle/>
          <a:p>
            <a:pPr algn="r">
              <a:defRPr/>
            </a:pPr>
            <a:fld id="{8225AF9F-2EA9-4ABD-B54E-A34102B84545}" type="slidenum">
              <a:rPr lang="en-GB" sz="1900" b="1" kern="0" spc="91" smtClean="0">
                <a:solidFill>
                  <a:sysClr val="windowText" lastClr="000000"/>
                </a:solidFill>
                <a:latin typeface="Swis721 BT" panose="020B0504020202020204" pitchFamily="34" charset="0"/>
              </a:rPr>
              <a:pPr algn="r">
                <a:defRPr/>
              </a:pPr>
              <a:t>2</a:t>
            </a:fld>
            <a:endParaRPr lang="en-GB" sz="5800" b="1" kern="0" spc="91" dirty="0">
              <a:solidFill>
                <a:sysClr val="window" lastClr="FFFFFF"/>
              </a:solidFill>
              <a:latin typeface="Swis721 BT" panose="020B05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518" y="5943"/>
            <a:ext cx="17893554" cy="721564"/>
          </a:xfrm>
          <a:prstGeom prst="rect">
            <a:avLst/>
          </a:prstGeom>
          <a:noFill/>
          <a:ln w="25400">
            <a:noFill/>
          </a:ln>
        </p:spPr>
        <p:txBody>
          <a:bodyPr wrap="square" lIns="165945" tIns="82973" rIns="165945" bIns="82973" rtlCol="0">
            <a:spAutoFit/>
          </a:bodyPr>
          <a:lstStyle/>
          <a:p>
            <a:pPr algn="ctr">
              <a:spcBef>
                <a:spcPts val="1089"/>
              </a:spcBef>
              <a:spcAft>
                <a:spcPts val="3267"/>
              </a:spcAft>
            </a:pPr>
            <a:r>
              <a:rPr lang="en-US" sz="3600" dirty="0" smtClean="0">
                <a:latin typeface="Swis721 BT" panose="020B0504020202020204" pitchFamily="34" charset="0"/>
              </a:rPr>
              <a:t>HV power supplies, HV cables and HVFTs for the 666 SP and DP and the 311 DP</a:t>
            </a:r>
            <a:endParaRPr lang="en-US" sz="3600" baseline="30000" dirty="0">
              <a:latin typeface="Swis721 BT" panose="020B05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710" y="2278957"/>
            <a:ext cx="17893555" cy="2886542"/>
          </a:xfrm>
          <a:prstGeom prst="rect">
            <a:avLst/>
          </a:prstGeom>
          <a:noFill/>
          <a:ln w="12700">
            <a:noFill/>
          </a:ln>
        </p:spPr>
        <p:txBody>
          <a:bodyPr wrap="square" lIns="65333" tIns="65333" rIns="65333" bIns="65333" rtlCol="0">
            <a:spAutoFit/>
          </a:bodyPr>
          <a:lstStyle/>
          <a:p>
            <a:pPr>
              <a:spcAft>
                <a:spcPts val="3000"/>
              </a:spcAft>
              <a:tabLst>
                <a:tab pos="365125" algn="l"/>
                <a:tab pos="3048000" algn="l"/>
              </a:tabLst>
            </a:pPr>
            <a:r>
              <a:rPr lang="en-US" sz="2400" dirty="0" smtClean="0">
                <a:latin typeface="Swis721 BT" panose="020B0504020202020204" pitchFamily="34" charset="0"/>
              </a:rPr>
              <a:t>2.	Male connectors to the HVFTs</a:t>
            </a:r>
            <a:endParaRPr lang="en-US" sz="2400" dirty="0" smtClean="0">
              <a:solidFill>
                <a:srgbClr val="C00000"/>
              </a:solidFill>
              <a:latin typeface="Swis721 BT" panose="020B0504020202020204" pitchFamily="34" charset="0"/>
            </a:endParaRPr>
          </a:p>
          <a:p>
            <a:pPr marL="1082675" indent="-723900">
              <a:spcAft>
                <a:spcPts val="3000"/>
              </a:spcAft>
              <a:tabLst>
                <a:tab pos="1082675" algn="l"/>
                <a:tab pos="3048000" algn="l"/>
              </a:tabLst>
            </a:pP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2.1</a:t>
            </a:r>
            <a:r>
              <a:rPr lang="en-US" sz="2000" dirty="0">
                <a:solidFill>
                  <a:srgbClr val="C00000"/>
                </a:solidFill>
                <a:latin typeface="Swis721 BT" panose="020B0504020202020204" pitchFamily="34" charset="0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Male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connector Type1 (N.1): </a:t>
            </a:r>
            <a:r>
              <a:rPr lang="en-US" sz="2000" dirty="0" smtClean="0">
                <a:solidFill>
                  <a:srgbClr val="C00000"/>
                </a:solidFill>
                <a:latin typeface="Mathcad UniMath" panose="02000503020000020003" pitchFamily="50" charset="0"/>
              </a:rPr>
              <a:t>Ø</a:t>
            </a:r>
            <a:r>
              <a:rPr lang="en-US" sz="2000" baseline="-25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in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=22mm for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Cable 2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to the new HVFT for 666-SP connected to the </a:t>
            </a:r>
            <a:r>
              <a:rPr lang="en-US" sz="2000" dirty="0" smtClean="0">
                <a:solidFill>
                  <a:srgbClr val="002060"/>
                </a:solidFill>
                <a:latin typeface="Swis721 BT" panose="020B0504020202020204" pitchFamily="34" charset="0"/>
              </a:rPr>
              <a:t>300kV-1 PS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.</a:t>
            </a:r>
          </a:p>
          <a:p>
            <a:pPr marL="1082675" indent="-723900">
              <a:spcAft>
                <a:spcPts val="3000"/>
              </a:spcAft>
              <a:tabLst>
                <a:tab pos="1082675" algn="l"/>
                <a:tab pos="3048000" algn="l"/>
              </a:tabLst>
            </a:pP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2.2	Male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connectors Type2 (N.2): </a:t>
            </a:r>
            <a:r>
              <a:rPr lang="en-US" sz="2000" dirty="0" smtClean="0">
                <a:solidFill>
                  <a:srgbClr val="C00000"/>
                </a:solidFill>
                <a:latin typeface="Mathcad UniMath" panose="02000503020000020003" pitchFamily="50" charset="0"/>
              </a:rPr>
              <a:t>Ø</a:t>
            </a:r>
            <a:r>
              <a:rPr lang="en-US" sz="2000" baseline="-25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in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=38mm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for </a:t>
            </a:r>
            <a:r>
              <a:rPr lang="en-US" sz="2000" dirty="0" smtClean="0">
                <a:solidFill>
                  <a:srgbClr val="002060"/>
                </a:solidFill>
                <a:latin typeface="Swis721 BT" panose="020B0504020202020204" pitchFamily="34" charset="0"/>
              </a:rPr>
              <a:t>Cable </a:t>
            </a:r>
            <a:r>
              <a:rPr lang="en-US" sz="2000" dirty="0" smtClean="0">
                <a:solidFill>
                  <a:srgbClr val="002060"/>
                </a:solidFill>
                <a:latin typeface="Swis721 BT" panose="020B0504020202020204" pitchFamily="34" charset="0"/>
              </a:rPr>
              <a:t>3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and</a:t>
            </a:r>
            <a:r>
              <a:rPr lang="en-US" sz="2000" dirty="0" smtClean="0">
                <a:solidFill>
                  <a:srgbClr val="002060"/>
                </a:solidFill>
                <a:latin typeface="Swis721 BT" panose="020B0504020202020204" pitchFamily="34" charset="0"/>
              </a:rPr>
              <a:t> Cable 4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to </a:t>
            </a:r>
            <a:r>
              <a:rPr lang="en-US" sz="2000" dirty="0">
                <a:solidFill>
                  <a:srgbClr val="C00000"/>
                </a:solidFill>
                <a:latin typeface="Swis721 BT" panose="020B0504020202020204" pitchFamily="34" charset="0"/>
              </a:rPr>
              <a:t>the new HVFT for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666-DP connected to the </a:t>
            </a:r>
            <a:r>
              <a:rPr lang="en-US" sz="2000" dirty="0" smtClean="0">
                <a:solidFill>
                  <a:srgbClr val="002060"/>
                </a:solidFill>
                <a:latin typeface="Swis721 BT" panose="020B0504020202020204" pitchFamily="34" charset="0"/>
              </a:rPr>
              <a:t>300kV-2 PS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 and for 666-SP connected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to the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200kV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PS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.</a:t>
            </a:r>
          </a:p>
          <a:p>
            <a:pPr marL="1082675" indent="-723900">
              <a:spcAft>
                <a:spcPts val="3000"/>
              </a:spcAft>
              <a:tabLst>
                <a:tab pos="1082675" algn="l"/>
                <a:tab pos="3048000" algn="l"/>
              </a:tabLst>
            </a:pP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2.3	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Male connector Type3 (N.1): </a:t>
            </a:r>
            <a:r>
              <a:rPr lang="en-US" sz="2000" dirty="0" smtClean="0">
                <a:solidFill>
                  <a:srgbClr val="C00000"/>
                </a:solidFill>
                <a:latin typeface="Mathcad UniMath" panose="02000503020000020003" pitchFamily="50" charset="0"/>
              </a:rPr>
              <a:t>Ø</a:t>
            </a:r>
            <a:r>
              <a:rPr lang="en-US" sz="2000" baseline="-25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in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=14mm </a:t>
            </a:r>
            <a:r>
              <a:rPr lang="en-US" sz="2000" dirty="0">
                <a:solidFill>
                  <a:srgbClr val="C00000"/>
                </a:solidFill>
                <a:latin typeface="Swis721 BT" panose="020B0504020202020204" pitchFamily="34" charset="0"/>
              </a:rPr>
              <a:t>for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wis721 BT" panose="020B0504020202020204" pitchFamily="34" charset="0"/>
              </a:rPr>
              <a:t>Cable 3 </a:t>
            </a:r>
            <a:r>
              <a:rPr lang="en-US" sz="2000" dirty="0">
                <a:solidFill>
                  <a:srgbClr val="C00000"/>
                </a:solidFill>
                <a:latin typeface="Swis721 BT" panose="020B0504020202020204" pitchFamily="34" charset="0"/>
              </a:rPr>
              <a:t>to the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present </a:t>
            </a:r>
            <a:r>
              <a:rPr lang="en-US" sz="2000" dirty="0">
                <a:solidFill>
                  <a:srgbClr val="C00000"/>
                </a:solidFill>
                <a:latin typeface="Swis721 BT" panose="020B0504020202020204" pitchFamily="34" charset="0"/>
              </a:rPr>
              <a:t>HVFT for 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311-DP </a:t>
            </a:r>
            <a:r>
              <a:rPr lang="en-US" sz="2000" dirty="0">
                <a:solidFill>
                  <a:srgbClr val="C00000"/>
                </a:solidFill>
                <a:latin typeface="Swis721 BT" panose="020B0504020202020204" pitchFamily="34" charset="0"/>
              </a:rPr>
              <a:t>connected to the </a:t>
            </a:r>
            <a:r>
              <a:rPr lang="en-US" sz="2000" dirty="0" smtClean="0">
                <a:solidFill>
                  <a:srgbClr val="002060"/>
                </a:solidFill>
                <a:latin typeface="Swis721 BT" panose="020B0504020202020204" pitchFamily="34" charset="0"/>
              </a:rPr>
              <a:t>100kV </a:t>
            </a:r>
            <a:r>
              <a:rPr lang="en-US" sz="2000" dirty="0">
                <a:solidFill>
                  <a:srgbClr val="002060"/>
                </a:solidFill>
                <a:latin typeface="Swis721 BT" panose="020B0504020202020204" pitchFamily="34" charset="0"/>
              </a:rPr>
              <a:t>PS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.</a:t>
            </a:r>
            <a:endParaRPr lang="en-US" sz="2000" dirty="0">
              <a:solidFill>
                <a:srgbClr val="C00000"/>
              </a:solidFill>
              <a:latin typeface="Swis721 BT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6745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1729865" y="11268219"/>
            <a:ext cx="6993111" cy="459954"/>
          </a:xfrm>
          <a:prstGeom prst="rect">
            <a:avLst/>
          </a:prstGeom>
        </p:spPr>
        <p:txBody>
          <a:bodyPr wrap="square" lIns="165945" tIns="82973" rIns="165945" bIns="82973">
            <a:spAutoFit/>
          </a:bodyPr>
          <a:lstStyle/>
          <a:p>
            <a:pPr algn="r">
              <a:defRPr/>
            </a:pPr>
            <a:fld id="{8225AF9F-2EA9-4ABD-B54E-A34102B84545}" type="slidenum">
              <a:rPr lang="en-GB" sz="1900" b="1" kern="0" spc="91" smtClean="0">
                <a:solidFill>
                  <a:sysClr val="windowText" lastClr="000000"/>
                </a:solidFill>
                <a:latin typeface="Swis721 BT" panose="020B0504020202020204" pitchFamily="34" charset="0"/>
              </a:rPr>
              <a:pPr algn="r">
                <a:defRPr/>
              </a:pPr>
              <a:t>3</a:t>
            </a:fld>
            <a:endParaRPr lang="en-GB" sz="5800" b="1" kern="0" spc="91" dirty="0">
              <a:solidFill>
                <a:sysClr val="window" lastClr="FFFFFF"/>
              </a:solidFill>
              <a:latin typeface="Swis721 BT" panose="020B05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518" y="5943"/>
            <a:ext cx="17893554" cy="721564"/>
          </a:xfrm>
          <a:prstGeom prst="rect">
            <a:avLst/>
          </a:prstGeom>
          <a:noFill/>
          <a:ln w="25400">
            <a:noFill/>
          </a:ln>
        </p:spPr>
        <p:txBody>
          <a:bodyPr wrap="square" lIns="165945" tIns="82973" rIns="165945" bIns="82973" rtlCol="0">
            <a:spAutoFit/>
          </a:bodyPr>
          <a:lstStyle/>
          <a:p>
            <a:pPr algn="ctr">
              <a:spcBef>
                <a:spcPts val="1089"/>
              </a:spcBef>
              <a:spcAft>
                <a:spcPts val="3267"/>
              </a:spcAft>
            </a:pPr>
            <a:r>
              <a:rPr lang="en-US" sz="3600" dirty="0" smtClean="0">
                <a:latin typeface="Swis721 BT" panose="020B0504020202020204" pitchFamily="34" charset="0"/>
              </a:rPr>
              <a:t>HV power supplies, HV cables and HVFTs for the 666 SP and DP and the 311 DP</a:t>
            </a:r>
            <a:endParaRPr lang="en-US" sz="3600" baseline="30000" dirty="0">
              <a:latin typeface="Swis721 BT" panose="020B05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278957"/>
            <a:ext cx="18722975" cy="3271263"/>
          </a:xfrm>
          <a:prstGeom prst="rect">
            <a:avLst/>
          </a:prstGeom>
          <a:noFill/>
          <a:ln w="12700">
            <a:noFill/>
          </a:ln>
        </p:spPr>
        <p:txBody>
          <a:bodyPr wrap="square" lIns="65333" tIns="65333" rIns="65333" bIns="65333" rtlCol="0">
            <a:spAutoFit/>
          </a:bodyPr>
          <a:lstStyle/>
          <a:p>
            <a:pPr>
              <a:spcBef>
                <a:spcPts val="1800"/>
              </a:spcBef>
              <a:spcAft>
                <a:spcPts val="3000"/>
              </a:spcAft>
            </a:pPr>
            <a:r>
              <a:rPr lang="en-US" sz="2400" dirty="0" smtClean="0">
                <a:latin typeface="Swis721 BT" panose="020B0504020202020204" pitchFamily="34" charset="0"/>
              </a:rPr>
              <a:t>3. HV FTs</a:t>
            </a:r>
            <a:endParaRPr lang="en-US" sz="2400" dirty="0">
              <a:latin typeface="Swis721 BT" panose="020B0504020202020204" pitchFamily="34" charset="0"/>
            </a:endParaRPr>
          </a:p>
          <a:p>
            <a:pPr marL="900113" indent="-539750">
              <a:spcAft>
                <a:spcPts val="3000"/>
              </a:spcAft>
              <a:tabLst>
                <a:tab pos="901700" algn="l"/>
              </a:tabLst>
            </a:pP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3.1</a:t>
            </a:r>
            <a:r>
              <a:rPr lang="en-US" sz="2000" dirty="0">
                <a:solidFill>
                  <a:srgbClr val="C00000"/>
                </a:solidFill>
                <a:latin typeface="Swis721 BT" panose="020B0504020202020204" pitchFamily="34" charset="0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Drawings for 300kV HVFTs and cable male connectors for ProtoDUNE-DP and ProtoDUNE-SP: </a:t>
            </a:r>
          </a:p>
          <a:p>
            <a:pPr marL="1158875" indent="-260350">
              <a:spcAft>
                <a:spcPts val="3000"/>
              </a:spcAft>
              <a:tabLst>
                <a:tab pos="1158875" algn="l"/>
              </a:tabLst>
            </a:pP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) 3D drawing: </a:t>
            </a:r>
            <a:r>
              <a:rPr lang="en-US" sz="2000" dirty="0" smtClean="0">
                <a:latin typeface="Swis721 BT" panose="020B0504020202020204" pitchFamily="34" charset="0"/>
              </a:rPr>
              <a:t>to be completed</a:t>
            </a:r>
            <a:endParaRPr lang="en-US" sz="2000" dirty="0" smtClean="0">
              <a:solidFill>
                <a:srgbClr val="C00000"/>
              </a:solidFill>
              <a:latin typeface="Swis721 BT" panose="020B0504020202020204" pitchFamily="34" charset="0"/>
            </a:endParaRPr>
          </a:p>
          <a:p>
            <a:pPr marL="1158875" indent="-260350">
              <a:spcAft>
                <a:spcPts val="3000"/>
              </a:spcAft>
              <a:tabLst>
                <a:tab pos="1158875" algn="l"/>
              </a:tabLst>
            </a:pP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) quoted tables: </a:t>
            </a:r>
            <a:r>
              <a:rPr lang="en-US" sz="2000" dirty="0" smtClean="0">
                <a:latin typeface="Swis721 BT" panose="020B0504020202020204" pitchFamily="34" charset="0"/>
              </a:rPr>
              <a:t>to be done</a:t>
            </a:r>
          </a:p>
          <a:p>
            <a:pPr marL="1158875" indent="-260350">
              <a:spcAft>
                <a:spcPts val="3000"/>
              </a:spcAft>
              <a:tabLst>
                <a:tab pos="1158875" algn="l"/>
              </a:tabLst>
            </a:pP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c</a:t>
            </a:r>
            <a:r>
              <a:rPr lang="en-US" sz="2000" dirty="0" smtClean="0">
                <a:solidFill>
                  <a:srgbClr val="C00000"/>
                </a:solidFill>
                <a:latin typeface="Swis721 BT" panose="020B0504020202020204" pitchFamily="34" charset="0"/>
              </a:rPr>
              <a:t>) offer: </a:t>
            </a:r>
            <a:r>
              <a:rPr lang="en-US" sz="2000" dirty="0" smtClean="0">
                <a:latin typeface="Swis721 BT" panose="020B0504020202020204" pitchFamily="34" charset="0"/>
              </a:rPr>
              <a:t>to be </a:t>
            </a:r>
            <a:r>
              <a:rPr lang="en-US" sz="2000" dirty="0" smtClean="0">
                <a:latin typeface="Swis721 BT" panose="020B0504020202020204" pitchFamily="34" charset="0"/>
              </a:rPr>
              <a:t>requested for the 4 male connectors and the 2 HVFTs (completely assembled) + details for a 3</a:t>
            </a:r>
            <a:r>
              <a:rPr lang="en-US" sz="2000" baseline="30000" dirty="0" smtClean="0">
                <a:latin typeface="Swis721 BT" panose="020B0504020202020204" pitchFamily="34" charset="0"/>
              </a:rPr>
              <a:t>rd</a:t>
            </a:r>
            <a:r>
              <a:rPr lang="en-US" sz="2000" dirty="0" smtClean="0">
                <a:latin typeface="Swis721 BT" panose="020B0504020202020204" pitchFamily="34" charset="0"/>
              </a:rPr>
              <a:t> one as spare (after discussion with Marzio).</a:t>
            </a:r>
            <a:endParaRPr lang="en-US" sz="2000" dirty="0">
              <a:latin typeface="Swis721 BT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689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64971</TotalTime>
  <Words>87</Words>
  <Application>Microsoft Office PowerPoint</Application>
  <PresentationFormat>Custom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Mathcad UniMath</vt:lpstr>
      <vt:lpstr>Swis721 BT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Franco Sergiampietri</dc:creator>
  <cp:lastModifiedBy>Franco Sergiampietri</cp:lastModifiedBy>
  <cp:revision>1307</cp:revision>
  <cp:lastPrinted>2016-05-03T06:52:46Z</cp:lastPrinted>
  <dcterms:created xsi:type="dcterms:W3CDTF">2010-04-22T16:29:04Z</dcterms:created>
  <dcterms:modified xsi:type="dcterms:W3CDTF">2017-02-15T10:05:03Z</dcterms:modified>
</cp:coreProperties>
</file>