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82" r:id="rId2"/>
  </p:sldMasterIdLst>
  <p:notesMasterIdLst>
    <p:notesMasterId r:id="rId11"/>
  </p:notesMasterIdLst>
  <p:handoutMasterIdLst>
    <p:handoutMasterId r:id="rId12"/>
  </p:handoutMasterIdLst>
  <p:sldIdLst>
    <p:sldId id="265" r:id="rId3"/>
    <p:sldId id="272" r:id="rId4"/>
    <p:sldId id="285" r:id="rId5"/>
    <p:sldId id="286" r:id="rId6"/>
    <p:sldId id="287" r:id="rId7"/>
    <p:sldId id="284" r:id="rId8"/>
    <p:sldId id="294" r:id="rId9"/>
    <p:sldId id="283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7020304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7" autoAdjust="0"/>
    <p:restoredTop sz="94660"/>
  </p:normalViewPr>
  <p:slideViewPr>
    <p:cSldViewPr snapToGrid="0">
      <p:cViewPr>
        <p:scale>
          <a:sx n="150" d="100"/>
          <a:sy n="150" d="100"/>
        </p:scale>
        <p:origin x="-640" y="-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769833D1-230D-4688-9C50-574C0C3ACBBE}" type="datetimeFigureOut">
              <a:rPr lang="en-US" altLang="en-US"/>
              <a:pPr/>
              <a:t>2/16/17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9FA79D08-40D4-4F39-BAF5-E0864D2D4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087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3FDF47FB-CDE2-4825-8AB5-B8A482B36363}" type="datetimeFigureOut">
              <a:rPr lang="en-US" altLang="en-US"/>
              <a:pPr/>
              <a:t>2/16/17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96A6C9E-00B2-4A6E-B94A-7B5912EE46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95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A6C9E-00B2-4A6E-B94A-7B5912EE469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453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1553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 algn="ctr"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1043046"/>
            <a:ext cx="7820594" cy="4987867"/>
          </a:xfrm>
          <a:prstGeom prst="rect">
            <a:avLst/>
          </a:prstGeom>
        </p:spPr>
        <p:txBody>
          <a:bodyPr lIns="182880" tIns="91440" rIns="0" bIns="0"/>
          <a:lstStyle>
            <a:lvl1pPr>
              <a:defRPr sz="2400">
                <a:solidFill>
                  <a:srgbClr val="000090"/>
                </a:solidFill>
              </a:defRPr>
            </a:lvl1pPr>
            <a:lvl2pPr>
              <a:defRPr sz="2000">
                <a:solidFill>
                  <a:srgbClr val="800000"/>
                </a:solidFill>
              </a:defRPr>
            </a:lvl2pPr>
            <a:lvl3pPr marL="1143000" indent="-228600">
              <a:buFont typeface="Wingdings" charset="2"/>
              <a:buChar char="§"/>
              <a:defRPr sz="1800">
                <a:solidFill>
                  <a:schemeClr val="accent3">
                    <a:lumMod val="75000"/>
                  </a:schemeClr>
                </a:solidFill>
              </a:defRPr>
            </a:lvl3pPr>
            <a:lvl4pPr marL="1600200" indent="-228600">
              <a:buFont typeface="Wingdings" charset="2"/>
              <a:buChar char="ü"/>
              <a:defRPr sz="1600">
                <a:solidFill>
                  <a:srgbClr val="404040"/>
                </a:solidFill>
              </a:defRPr>
            </a:lvl4pPr>
            <a:lvl5pPr marL="2057400" indent="-228600">
              <a:buFont typeface="Lucida Grande"/>
              <a:buChar char="▹"/>
              <a:defRPr sz="14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>
                <a:latin typeface="Arial"/>
                <a:cs typeface="Arial"/>
              </a:defRPr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solidFill>
                  <a:srgbClr val="004C97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1">
                <a:latin typeface="Arial"/>
                <a:cs typeface="Arial"/>
              </a:defRPr>
            </a:lvl1pPr>
          </a:lstStyle>
          <a:p>
            <a:fld id="{C478A0D1-53B1-4305-BAD7-7641163DAB8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3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DEE5A7C2-7C88-4D61-BFBC-0C94EDDF04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322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637D271-6E09-44F2-8963-92864FE841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96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7EFA2-4ADE-4493-952C-9AB4B71324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152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D46BAE-42E2-49B2-983B-899D2F7DA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9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49E7C8-950D-4642-804C-98700ABB41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070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2CBE1-95B4-43DF-AC49-BEDC4CEA26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7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79D8BB-1E2A-41A5-AEEC-2FD5F0AD0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57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83A38879-4565-49D0-80BE-B13240B89E36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87" r:id="rId2"/>
    <p:sldLayoutId id="2147484079" r:id="rId3"/>
    <p:sldLayoutId id="2147484080" r:id="rId4"/>
    <p:sldLayoutId id="2147484081" r:id="rId5"/>
  </p:sldLayoutIdLst>
  <p:hf sldNum="0"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r>
              <a:rPr lang="en-US" altLang="en-US" smtClean="0"/>
              <a:t>Feb. 17, 2017</a:t>
            </a:r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4A1CABB-48C2-44D3-AAFF-0E7106315B6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</p:sldLayoutIdLst>
  <p:hf sldNum="0"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anose="020B0600070205080204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2989262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latin typeface="Helvetica" panose="020B0604020202020204" pitchFamily="34" charset="0"/>
              </a:rPr>
              <a:t/>
            </a:r>
            <a:br>
              <a:rPr lang="en-US" altLang="en-US" dirty="0">
                <a:latin typeface="Helvetica" panose="020B0604020202020204" pitchFamily="34" charset="0"/>
              </a:rPr>
            </a:br>
            <a:r>
              <a:rPr lang="en-US" altLang="en-US" dirty="0">
                <a:latin typeface="Helvetica" panose="020B0604020202020204" pitchFamily="34" charset="0"/>
              </a:rPr>
              <a:t>Main Injector/Recycler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911994"/>
            <a:ext cx="7526338" cy="1322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lang="en-US" altLang="en-US" dirty="0" smtClean="0">
                <a:solidFill>
                  <a:srgbClr val="800000"/>
                </a:solidFill>
                <a:latin typeface="Helvetica" panose="020B0604020202020204" pitchFamily="34" charset="0"/>
              </a:rPr>
              <a:t>Friday, 9:00 </a:t>
            </a:r>
            <a:r>
              <a:rPr lang="en-US" altLang="en-US" dirty="0">
                <a:solidFill>
                  <a:srgbClr val="800000"/>
                </a:solidFill>
                <a:latin typeface="Helvetica" panose="020B0604020202020204" pitchFamily="34" charset="0"/>
              </a:rPr>
              <a:t>meeting</a:t>
            </a:r>
          </a:p>
          <a:p>
            <a:pPr>
              <a:spcBef>
                <a:spcPts val="0"/>
              </a:spcBef>
            </a:pPr>
            <a:r>
              <a:rPr lang="en-US" altLang="en-US" sz="1600" dirty="0" smtClean="0">
                <a:latin typeface="Helvetica" panose="020B0604020202020204" pitchFamily="34" charset="0"/>
              </a:rPr>
              <a:t>M.J. Yang, </a:t>
            </a:r>
          </a:p>
          <a:p>
            <a:pPr>
              <a:spcBef>
                <a:spcPts val="0"/>
              </a:spcBef>
            </a:pPr>
            <a:r>
              <a:rPr lang="en-US" altLang="en-US" sz="1600" dirty="0" smtClean="0">
                <a:latin typeface="Helvetica" panose="020B0604020202020204" pitchFamily="34" charset="0"/>
              </a:rPr>
              <a:t>Main Injector dept.</a:t>
            </a:r>
          </a:p>
          <a:p>
            <a:pPr>
              <a:spcBef>
                <a:spcPts val="0"/>
              </a:spcBef>
            </a:pPr>
            <a:r>
              <a:rPr lang="en-US" altLang="en-US" sz="1600" dirty="0" smtClean="0">
                <a:latin typeface="Helvetica" panose="020B0604020202020204" pitchFamily="34" charset="0"/>
              </a:rPr>
              <a:t>Feb </a:t>
            </a:r>
            <a:r>
              <a:rPr lang="en-US" altLang="en-US" sz="1600" dirty="0" smtClean="0">
                <a:latin typeface="Helvetica" panose="020B0604020202020204" pitchFamily="34" charset="0"/>
              </a:rPr>
              <a:t>17, </a:t>
            </a:r>
            <a:r>
              <a:rPr lang="en-US" altLang="en-US" sz="1600" dirty="0" smtClean="0">
                <a:latin typeface="Helvetica" panose="020B0604020202020204" pitchFamily="34" charset="0"/>
              </a:rPr>
              <a:t>2017</a:t>
            </a:r>
            <a:endParaRPr lang="en-US" altLang="en-US" sz="1600" dirty="0">
              <a:latin typeface="Helvetica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en-US" altLang="en-US" sz="1800" dirty="0"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NuMI</a:t>
            </a:r>
            <a:r>
              <a:rPr lang="en-US" sz="3200" dirty="0"/>
              <a:t> Performance RR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 dirty="0"/>
          </a:p>
        </p:txBody>
      </p:sp>
      <p:pic>
        <p:nvPicPr>
          <p:cNvPr id="3" name="Picture 2" descr="RR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3781"/>
            <a:ext cx="9144000" cy="522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47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err="1"/>
              <a:t>NuMI</a:t>
            </a:r>
            <a:r>
              <a:rPr lang="en-US" sz="3200" dirty="0"/>
              <a:t> </a:t>
            </a:r>
            <a:r>
              <a:rPr lang="en-US" sz="3200" dirty="0" smtClean="0"/>
              <a:t>1-hour beam power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 dirty="0"/>
          </a:p>
        </p:txBody>
      </p:sp>
      <p:pic>
        <p:nvPicPr>
          <p:cNvPr id="5" name="Picture 4" descr="MISY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3048"/>
            <a:ext cx="9144000" cy="522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23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MI beam inhibit downtime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 dirty="0"/>
          </a:p>
        </p:txBody>
      </p:sp>
      <p:pic>
        <p:nvPicPr>
          <p:cNvPr id="8" name="Picture 7" descr="MAINJECT  BI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183" y="944033"/>
            <a:ext cx="70231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27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RR beam inhibit downtime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 dirty="0"/>
          </a:p>
        </p:txBody>
      </p:sp>
      <p:pic>
        <p:nvPicPr>
          <p:cNvPr id="6" name="Picture 5" descr="RR_bif_RF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1168400"/>
            <a:ext cx="6985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50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 Issues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 </a:t>
            </a:r>
            <a:r>
              <a:rPr lang="en-US" dirty="0" smtClean="0"/>
              <a:t>DCCT</a:t>
            </a:r>
          </a:p>
          <a:p>
            <a:pPr lvl="1"/>
            <a:r>
              <a:rPr lang="en-US" dirty="0" smtClean="0"/>
              <a:t>Signal oscillates causing </a:t>
            </a:r>
          </a:p>
          <a:p>
            <a:pPr lvl="2"/>
            <a:r>
              <a:rPr lang="en-US" dirty="0" smtClean="0"/>
              <a:t>BEL calculation goes wild.</a:t>
            </a:r>
            <a:endParaRPr lang="en-US" dirty="0" smtClean="0"/>
          </a:p>
          <a:p>
            <a:pPr lvl="1"/>
            <a:r>
              <a:rPr lang="en-US" dirty="0" smtClean="0"/>
              <a:t>Spare board is </a:t>
            </a:r>
            <a:r>
              <a:rPr lang="en-US" dirty="0" smtClean="0"/>
              <a:t>being </a:t>
            </a:r>
            <a:r>
              <a:rPr lang="en-US" dirty="0" smtClean="0"/>
              <a:t>modified.</a:t>
            </a:r>
          </a:p>
          <a:p>
            <a:r>
              <a:rPr lang="en-US" dirty="0" smtClean="0"/>
              <a:t>RR </a:t>
            </a:r>
            <a:r>
              <a:rPr lang="en-US" dirty="0" smtClean="0"/>
              <a:t>Gap Clearing Kicker, R:</a:t>
            </a:r>
            <a:r>
              <a:rPr lang="en-US" dirty="0" smtClean="0"/>
              <a:t>KPS4C</a:t>
            </a:r>
            <a:endParaRPr lang="en-US" dirty="0" smtClean="0"/>
          </a:p>
          <a:p>
            <a:pPr lvl="1"/>
            <a:r>
              <a:rPr lang="en-US" dirty="0" smtClean="0"/>
              <a:t>Failing </a:t>
            </a:r>
            <a:r>
              <a:rPr lang="en-US" dirty="0" err="1"/>
              <a:t>t</a:t>
            </a:r>
            <a:r>
              <a:rPr lang="en-US" dirty="0" err="1" smtClean="0"/>
              <a:t>hyratron</a:t>
            </a:r>
            <a:r>
              <a:rPr lang="en-US" dirty="0" smtClean="0"/>
              <a:t> is believed to be the problem.</a:t>
            </a:r>
            <a:endParaRPr lang="en-US" dirty="0" smtClean="0"/>
          </a:p>
          <a:p>
            <a:r>
              <a:rPr lang="en-US" dirty="0" smtClean="0"/>
              <a:t>Slow spill ramping down earlier than expected</a:t>
            </a:r>
          </a:p>
          <a:p>
            <a:pPr lvl="1"/>
            <a:r>
              <a:rPr lang="en-US" dirty="0" smtClean="0"/>
              <a:t>LAM52 and </a:t>
            </a:r>
            <a:r>
              <a:rPr lang="en-US" dirty="0" smtClean="0"/>
              <a:t>others.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z="1200" smtClean="0"/>
              <a:t>Feb. 17, 2017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58004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 smtClean="0"/>
              <a:t>Gap Clearing Kicker, bucket scan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 dirty="0"/>
          </a:p>
        </p:txBody>
      </p:sp>
      <p:pic>
        <p:nvPicPr>
          <p:cNvPr id="3" name="Picture 2" descr="gck_timing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97280"/>
            <a:ext cx="634116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98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275" y="894143"/>
            <a:ext cx="7820594" cy="5032862"/>
          </a:xfrm>
        </p:spPr>
        <p:txBody>
          <a:bodyPr/>
          <a:lstStyle/>
          <a:p>
            <a:r>
              <a:rPr lang="en-US" dirty="0" smtClean="0"/>
              <a:t>Gap clearing kicker study</a:t>
            </a:r>
          </a:p>
          <a:p>
            <a:pPr lvl="1"/>
            <a:r>
              <a:rPr lang="en-US" dirty="0" smtClean="0"/>
              <a:t>Verify length of kicker waveforms.</a:t>
            </a:r>
          </a:p>
          <a:p>
            <a:pPr lvl="4"/>
            <a:endParaRPr lang="en-US" dirty="0"/>
          </a:p>
          <a:p>
            <a:r>
              <a:rPr lang="en-US" dirty="0" smtClean="0"/>
              <a:t>RR loss tuning</a:t>
            </a:r>
          </a:p>
          <a:p>
            <a:pPr lvl="1"/>
            <a:r>
              <a:rPr lang="en-US" dirty="0" smtClean="0"/>
              <a:t>Injection phase</a:t>
            </a:r>
          </a:p>
          <a:p>
            <a:pPr lvl="1"/>
            <a:r>
              <a:rPr lang="en-US" dirty="0" smtClean="0"/>
              <a:t>Chromaticity.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RR30 transfer line study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eam profile measurement</a:t>
            </a:r>
          </a:p>
          <a:p>
            <a:pPr lvl="2"/>
            <a:r>
              <a:rPr lang="en-US" dirty="0" smtClean="0"/>
              <a:t>Vary # of Booster turns.</a:t>
            </a:r>
          </a:p>
          <a:p>
            <a:pPr lvl="2"/>
            <a:r>
              <a:rPr lang="en-US" dirty="0" smtClean="0"/>
              <a:t>Vary # of batches.</a:t>
            </a:r>
          </a:p>
          <a:p>
            <a:pPr lvl="1"/>
            <a:r>
              <a:rPr lang="en-US" dirty="0" smtClean="0"/>
              <a:t>Need RR $E1 cycle</a:t>
            </a:r>
          </a:p>
          <a:p>
            <a:pPr lvl="2"/>
            <a:r>
              <a:rPr lang="en-US" dirty="0" smtClean="0"/>
              <a:t>And MI cycle $2B.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Feb. 17, 2017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805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FNAL_TemplatePC_060514 (1)</Template>
  <TotalTime>16766</TotalTime>
  <Words>174</Words>
  <Application>Microsoft Macintosh PowerPoint</Application>
  <PresentationFormat>On-screen Show (4:3)</PresentationFormat>
  <Paragraphs>45</Paragraphs>
  <Slides>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FNAL_TemplateMac_060514</vt:lpstr>
      <vt:lpstr>Fermilab: Footer Only</vt:lpstr>
      <vt:lpstr> Main Injector/Recycler</vt:lpstr>
      <vt:lpstr>NuMI Performance RR</vt:lpstr>
      <vt:lpstr>NuMI 1-hour beam power</vt:lpstr>
      <vt:lpstr>MI beam inhibit downtime</vt:lpstr>
      <vt:lpstr>RR beam inhibit downtime</vt:lpstr>
      <vt:lpstr> Issues</vt:lpstr>
      <vt:lpstr>Gap Clearing Kicker, bucket scan</vt:lpstr>
      <vt:lpstr>Studies</vt:lpstr>
    </vt:vector>
  </TitlesOfParts>
  <Company>Sandbox Studio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— one line or two lines</dc:title>
  <dc:creator>David Capista</dc:creator>
  <cp:lastModifiedBy>Ming-Jen Yang</cp:lastModifiedBy>
  <cp:revision>251</cp:revision>
  <cp:lastPrinted>2014-01-20T19:40:21Z</cp:lastPrinted>
  <dcterms:created xsi:type="dcterms:W3CDTF">2015-04-23T16:09:57Z</dcterms:created>
  <dcterms:modified xsi:type="dcterms:W3CDTF">2017-02-17T15:18:26Z</dcterms:modified>
</cp:coreProperties>
</file>