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317" r:id="rId3"/>
    <p:sldId id="318" r:id="rId4"/>
    <p:sldId id="319" r:id="rId5"/>
    <p:sldId id="295" r:id="rId6"/>
    <p:sldId id="282" r:id="rId7"/>
    <p:sldId id="316" r:id="rId8"/>
    <p:sldId id="284" r:id="rId9"/>
    <p:sldId id="288" r:id="rId10"/>
    <p:sldId id="286" r:id="rId11"/>
    <p:sldId id="293" r:id="rId12"/>
    <p:sldId id="292" r:id="rId13"/>
    <p:sldId id="294" r:id="rId14"/>
    <p:sldId id="296" r:id="rId15"/>
    <p:sldId id="297" r:id="rId16"/>
    <p:sldId id="298" r:id="rId17"/>
    <p:sldId id="300" r:id="rId18"/>
    <p:sldId id="301" r:id="rId19"/>
    <p:sldId id="306" r:id="rId20"/>
    <p:sldId id="320" r:id="rId21"/>
    <p:sldId id="312" r:id="rId22"/>
    <p:sldId id="314" r:id="rId23"/>
    <p:sldId id="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28"/>
    <p:restoredTop sz="94674"/>
  </p:normalViewPr>
  <p:slideViewPr>
    <p:cSldViewPr snapToGrid="0" snapToObjects="1">
      <p:cViewPr>
        <p:scale>
          <a:sx n="83" d="100"/>
          <a:sy n="83" d="100"/>
        </p:scale>
        <p:origin x="1416" y="164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17315-4F8E-ED41-8416-44FDD1EAA3B1}" type="datetimeFigureOut">
              <a:rPr lang="en-US" smtClean="0"/>
              <a:t>4/26/17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3F739-6837-8B4C-8262-9524D2BCB704}" type="slidenum">
              <a:rPr lang="en-US" smtClean="0"/>
              <a:t>‹#›</a:t>
            </a:fld>
            <a:endParaRPr lang="en-US"/>
          </a:p>
        </p:txBody>
      </p:sp>
    </p:spTree>
    <p:extLst>
      <p:ext uri="{BB962C8B-B14F-4D97-AF65-F5344CB8AC3E}">
        <p14:creationId xmlns:p14="http://schemas.microsoft.com/office/powerpoint/2010/main" val="2068187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3F739-6837-8B4C-8262-9524D2BCB704}" type="slidenum">
              <a:rPr lang="en-US" smtClean="0"/>
              <a:t>14</a:t>
            </a:fld>
            <a:endParaRPr lang="en-US"/>
          </a:p>
        </p:txBody>
      </p:sp>
    </p:spTree>
    <p:extLst>
      <p:ext uri="{BB962C8B-B14F-4D97-AF65-F5344CB8AC3E}">
        <p14:creationId xmlns:p14="http://schemas.microsoft.com/office/powerpoint/2010/main" val="28575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3F739-6837-8B4C-8262-9524D2BCB704}" type="slidenum">
              <a:rPr lang="en-US" smtClean="0"/>
              <a:t>15</a:t>
            </a:fld>
            <a:endParaRPr lang="en-US"/>
          </a:p>
        </p:txBody>
      </p:sp>
    </p:spTree>
    <p:extLst>
      <p:ext uri="{BB962C8B-B14F-4D97-AF65-F5344CB8AC3E}">
        <p14:creationId xmlns:p14="http://schemas.microsoft.com/office/powerpoint/2010/main" val="5598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3F739-6837-8B4C-8262-9524D2BCB704}" type="slidenum">
              <a:rPr lang="en-US" smtClean="0"/>
              <a:t>16</a:t>
            </a:fld>
            <a:endParaRPr lang="en-US"/>
          </a:p>
        </p:txBody>
      </p:sp>
    </p:spTree>
    <p:extLst>
      <p:ext uri="{BB962C8B-B14F-4D97-AF65-F5344CB8AC3E}">
        <p14:creationId xmlns:p14="http://schemas.microsoft.com/office/powerpoint/2010/main" val="86022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3F739-6837-8B4C-8262-9524D2BCB704}" type="slidenum">
              <a:rPr lang="en-US" smtClean="0"/>
              <a:t>18</a:t>
            </a:fld>
            <a:endParaRPr lang="en-US"/>
          </a:p>
        </p:txBody>
      </p:sp>
    </p:spTree>
    <p:extLst>
      <p:ext uri="{BB962C8B-B14F-4D97-AF65-F5344CB8AC3E}">
        <p14:creationId xmlns:p14="http://schemas.microsoft.com/office/powerpoint/2010/main" val="192712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3F739-6837-8B4C-8262-9524D2BCB704}" type="slidenum">
              <a:rPr lang="en-US" smtClean="0"/>
              <a:t>19</a:t>
            </a:fld>
            <a:endParaRPr lang="en-US"/>
          </a:p>
        </p:txBody>
      </p:sp>
    </p:spTree>
    <p:extLst>
      <p:ext uri="{BB962C8B-B14F-4D97-AF65-F5344CB8AC3E}">
        <p14:creationId xmlns:p14="http://schemas.microsoft.com/office/powerpoint/2010/main" val="179901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3F739-6837-8B4C-8262-9524D2BCB704}" type="slidenum">
              <a:rPr lang="en-US" smtClean="0"/>
              <a:t>20</a:t>
            </a:fld>
            <a:endParaRPr lang="en-US"/>
          </a:p>
        </p:txBody>
      </p:sp>
    </p:spTree>
    <p:extLst>
      <p:ext uri="{BB962C8B-B14F-4D97-AF65-F5344CB8AC3E}">
        <p14:creationId xmlns:p14="http://schemas.microsoft.com/office/powerpoint/2010/main" val="77108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516301"/>
            <a:ext cx="2743200" cy="211821"/>
          </a:xfrm>
        </p:spPr>
        <p:txBody>
          <a:bodyPr/>
          <a:lstStyle/>
          <a:p>
            <a:r>
              <a:rPr lang="en-US" smtClean="0"/>
              <a:t>4/25/17</a:t>
            </a:r>
            <a:endParaRPr lang="en-US" dirty="0"/>
          </a:p>
        </p:txBody>
      </p:sp>
      <p:sp>
        <p:nvSpPr>
          <p:cNvPr id="5" name="Footer Placeholder 4"/>
          <p:cNvSpPr>
            <a:spLocks noGrp="1"/>
          </p:cNvSpPr>
          <p:nvPr>
            <p:ph type="ftr" sz="quarter" idx="11"/>
          </p:nvPr>
        </p:nvSpPr>
        <p:spPr>
          <a:xfrm>
            <a:off x="4038600" y="6516301"/>
            <a:ext cx="4114800" cy="211821"/>
          </a:xfrm>
        </p:spPr>
        <p:txBody>
          <a:bodyPr/>
          <a:lstStyle/>
          <a:p>
            <a:r>
              <a:rPr lang="en-US" smtClean="0"/>
              <a:t>S. Pordes - protoDUNE single-phase Instrumentation</a:t>
            </a:r>
            <a:endParaRPr lang="en-US"/>
          </a:p>
        </p:txBody>
      </p:sp>
      <p:sp>
        <p:nvSpPr>
          <p:cNvPr id="6" name="Slide Number Placeholder 5"/>
          <p:cNvSpPr>
            <a:spLocks noGrp="1"/>
          </p:cNvSpPr>
          <p:nvPr>
            <p:ph type="sldNum" sz="quarter" idx="12"/>
          </p:nvPr>
        </p:nvSpPr>
        <p:spPr>
          <a:xfrm>
            <a:off x="8610600" y="6516301"/>
            <a:ext cx="2743200" cy="211821"/>
          </a:xfrm>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12251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4/25/17</a:t>
            </a:r>
            <a:endParaRPr lang="en-US"/>
          </a:p>
        </p:txBody>
      </p:sp>
      <p:sp>
        <p:nvSpPr>
          <p:cNvPr id="5" name="Footer Placeholder 4"/>
          <p:cNvSpPr>
            <a:spLocks noGrp="1"/>
          </p:cNvSpPr>
          <p:nvPr>
            <p:ph type="ftr" sz="quarter" idx="11"/>
          </p:nvPr>
        </p:nvSpPr>
        <p:spPr/>
        <p:txBody>
          <a:bodyPr/>
          <a:lstStyle/>
          <a:p>
            <a:r>
              <a:rPr lang="en-US" smtClean="0"/>
              <a:t>S. Pordes - protoDUNE single-phase Instrumentation</a:t>
            </a:r>
            <a:endParaRPr lang="en-US"/>
          </a:p>
        </p:txBody>
      </p:sp>
      <p:sp>
        <p:nvSpPr>
          <p:cNvPr id="6" name="Slide Number Placeholder 5"/>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46387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4/25/17</a:t>
            </a:r>
            <a:endParaRPr lang="en-US"/>
          </a:p>
        </p:txBody>
      </p:sp>
      <p:sp>
        <p:nvSpPr>
          <p:cNvPr id="5" name="Footer Placeholder 4"/>
          <p:cNvSpPr>
            <a:spLocks noGrp="1"/>
          </p:cNvSpPr>
          <p:nvPr>
            <p:ph type="ftr" sz="quarter" idx="11"/>
          </p:nvPr>
        </p:nvSpPr>
        <p:spPr/>
        <p:txBody>
          <a:bodyPr/>
          <a:lstStyle/>
          <a:p>
            <a:r>
              <a:rPr lang="en-US" smtClean="0"/>
              <a:t>S. Pordes - protoDUNE single-phase Instrumentation</a:t>
            </a:r>
            <a:endParaRPr lang="en-US"/>
          </a:p>
        </p:txBody>
      </p:sp>
      <p:sp>
        <p:nvSpPr>
          <p:cNvPr id="6" name="Slide Number Placeholder 5"/>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84265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629400"/>
            <a:ext cx="2743200" cy="274637"/>
          </a:xfrm>
        </p:spPr>
        <p:txBody>
          <a:bodyPr/>
          <a:lstStyle/>
          <a:p>
            <a:r>
              <a:rPr lang="en-US" smtClean="0"/>
              <a:t>4/25/17</a:t>
            </a:r>
            <a:endParaRPr lang="en-US"/>
          </a:p>
        </p:txBody>
      </p:sp>
      <p:sp>
        <p:nvSpPr>
          <p:cNvPr id="5" name="Footer Placeholder 4"/>
          <p:cNvSpPr>
            <a:spLocks noGrp="1"/>
          </p:cNvSpPr>
          <p:nvPr>
            <p:ph type="ftr" sz="quarter" idx="11"/>
          </p:nvPr>
        </p:nvSpPr>
        <p:spPr>
          <a:xfrm>
            <a:off x="4038600" y="6629400"/>
            <a:ext cx="4114800" cy="228600"/>
          </a:xfrm>
        </p:spPr>
        <p:txBody>
          <a:bodyPr/>
          <a:lstStyle/>
          <a:p>
            <a:r>
              <a:rPr lang="en-US" smtClean="0"/>
              <a:t>S. Pordes - protoDUNE single-phase Instrumentation</a:t>
            </a:r>
            <a:endParaRPr lang="en-US"/>
          </a:p>
        </p:txBody>
      </p:sp>
      <p:sp>
        <p:nvSpPr>
          <p:cNvPr id="6" name="Slide Number Placeholder 5"/>
          <p:cNvSpPr>
            <a:spLocks noGrp="1"/>
          </p:cNvSpPr>
          <p:nvPr>
            <p:ph type="sldNum" sz="quarter" idx="12"/>
          </p:nvPr>
        </p:nvSpPr>
        <p:spPr>
          <a:xfrm>
            <a:off x="8610600" y="6629400"/>
            <a:ext cx="2743200" cy="228599"/>
          </a:xfrm>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83188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4/25/17</a:t>
            </a:r>
            <a:endParaRPr lang="en-US"/>
          </a:p>
        </p:txBody>
      </p:sp>
      <p:sp>
        <p:nvSpPr>
          <p:cNvPr id="5" name="Footer Placeholder 4"/>
          <p:cNvSpPr>
            <a:spLocks noGrp="1"/>
          </p:cNvSpPr>
          <p:nvPr>
            <p:ph type="ftr" sz="quarter" idx="11"/>
          </p:nvPr>
        </p:nvSpPr>
        <p:spPr/>
        <p:txBody>
          <a:bodyPr/>
          <a:lstStyle/>
          <a:p>
            <a:r>
              <a:rPr lang="en-US" smtClean="0"/>
              <a:t>S. Pordes - protoDUNE single-phase Instrumentation</a:t>
            </a:r>
            <a:endParaRPr lang="en-US"/>
          </a:p>
        </p:txBody>
      </p:sp>
      <p:sp>
        <p:nvSpPr>
          <p:cNvPr id="6" name="Slide Number Placeholder 5"/>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4270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4/25/17</a:t>
            </a:r>
            <a:endParaRPr lang="en-US"/>
          </a:p>
        </p:txBody>
      </p:sp>
      <p:sp>
        <p:nvSpPr>
          <p:cNvPr id="6" name="Footer Placeholder 5"/>
          <p:cNvSpPr>
            <a:spLocks noGrp="1"/>
          </p:cNvSpPr>
          <p:nvPr>
            <p:ph type="ftr" sz="quarter" idx="11"/>
          </p:nvPr>
        </p:nvSpPr>
        <p:spPr/>
        <p:txBody>
          <a:bodyPr/>
          <a:lstStyle/>
          <a:p>
            <a:r>
              <a:rPr lang="en-US" smtClean="0"/>
              <a:t>S. Pordes - protoDUNE single-phase Instrumentation</a:t>
            </a:r>
            <a:endParaRPr lang="en-US"/>
          </a:p>
        </p:txBody>
      </p:sp>
      <p:sp>
        <p:nvSpPr>
          <p:cNvPr id="7" name="Slide Number Placeholder 6"/>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44958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4/25/17</a:t>
            </a:r>
            <a:endParaRPr lang="en-US"/>
          </a:p>
        </p:txBody>
      </p:sp>
      <p:sp>
        <p:nvSpPr>
          <p:cNvPr id="8" name="Footer Placeholder 7"/>
          <p:cNvSpPr>
            <a:spLocks noGrp="1"/>
          </p:cNvSpPr>
          <p:nvPr>
            <p:ph type="ftr" sz="quarter" idx="11"/>
          </p:nvPr>
        </p:nvSpPr>
        <p:spPr/>
        <p:txBody>
          <a:bodyPr/>
          <a:lstStyle/>
          <a:p>
            <a:r>
              <a:rPr lang="en-US" smtClean="0"/>
              <a:t>S. Pordes - protoDUNE single-phase Instrumentation</a:t>
            </a:r>
            <a:endParaRPr lang="en-US"/>
          </a:p>
        </p:txBody>
      </p:sp>
      <p:sp>
        <p:nvSpPr>
          <p:cNvPr id="9" name="Slide Number Placeholder 8"/>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26406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4/25/17</a:t>
            </a:r>
            <a:endParaRPr lang="en-US"/>
          </a:p>
        </p:txBody>
      </p:sp>
      <p:sp>
        <p:nvSpPr>
          <p:cNvPr id="4" name="Footer Placeholder 3"/>
          <p:cNvSpPr>
            <a:spLocks noGrp="1"/>
          </p:cNvSpPr>
          <p:nvPr>
            <p:ph type="ftr" sz="quarter" idx="11"/>
          </p:nvPr>
        </p:nvSpPr>
        <p:spPr/>
        <p:txBody>
          <a:bodyPr/>
          <a:lstStyle/>
          <a:p>
            <a:r>
              <a:rPr lang="en-US" smtClean="0"/>
              <a:t>S. Pordes - protoDUNE single-phase Instrumentation</a:t>
            </a:r>
            <a:endParaRPr lang="en-US"/>
          </a:p>
        </p:txBody>
      </p:sp>
      <p:sp>
        <p:nvSpPr>
          <p:cNvPr id="5" name="Slide Number Placeholder 4"/>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3809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7120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4/25/17</a:t>
            </a:r>
            <a:endParaRPr lang="en-US"/>
          </a:p>
        </p:txBody>
      </p:sp>
      <p:sp>
        <p:nvSpPr>
          <p:cNvPr id="6" name="Footer Placeholder 5"/>
          <p:cNvSpPr>
            <a:spLocks noGrp="1"/>
          </p:cNvSpPr>
          <p:nvPr>
            <p:ph type="ftr" sz="quarter" idx="11"/>
          </p:nvPr>
        </p:nvSpPr>
        <p:spPr/>
        <p:txBody>
          <a:bodyPr/>
          <a:lstStyle/>
          <a:p>
            <a:r>
              <a:rPr lang="en-US" smtClean="0"/>
              <a:t>S. Pordes - protoDUNE single-phase Instrumentation</a:t>
            </a:r>
            <a:endParaRPr lang="en-US"/>
          </a:p>
        </p:txBody>
      </p:sp>
      <p:sp>
        <p:nvSpPr>
          <p:cNvPr id="7" name="Slide Number Placeholder 6"/>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2031530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4/25/17</a:t>
            </a:r>
            <a:endParaRPr lang="en-US"/>
          </a:p>
        </p:txBody>
      </p:sp>
      <p:sp>
        <p:nvSpPr>
          <p:cNvPr id="6" name="Footer Placeholder 5"/>
          <p:cNvSpPr>
            <a:spLocks noGrp="1"/>
          </p:cNvSpPr>
          <p:nvPr>
            <p:ph type="ftr" sz="quarter" idx="11"/>
          </p:nvPr>
        </p:nvSpPr>
        <p:spPr/>
        <p:txBody>
          <a:bodyPr/>
          <a:lstStyle/>
          <a:p>
            <a:r>
              <a:rPr lang="en-US" smtClean="0"/>
              <a:t>S. Pordes - protoDUNE single-phase Instrumentation</a:t>
            </a:r>
            <a:endParaRPr lang="en-US"/>
          </a:p>
        </p:txBody>
      </p:sp>
      <p:sp>
        <p:nvSpPr>
          <p:cNvPr id="7" name="Slide Number Placeholder 6"/>
          <p:cNvSpPr>
            <a:spLocks noGrp="1"/>
          </p:cNvSpPr>
          <p:nvPr>
            <p:ph type="sldNum" sz="quarter" idx="12"/>
          </p:nvPr>
        </p:nvSpPr>
        <p:spPr/>
        <p:txBody>
          <a:bodyPr/>
          <a:lstStyle/>
          <a:p>
            <a:fld id="{A2D03B53-C1EB-BD4B-B294-C6BBC254E2C8}" type="slidenum">
              <a:rPr lang="en-US" smtClean="0"/>
              <a:t>‹#›</a:t>
            </a:fld>
            <a:endParaRPr lang="en-US"/>
          </a:p>
        </p:txBody>
      </p:sp>
    </p:spTree>
    <p:extLst>
      <p:ext uri="{BB962C8B-B14F-4D97-AF65-F5344CB8AC3E}">
        <p14:creationId xmlns:p14="http://schemas.microsoft.com/office/powerpoint/2010/main" val="10871812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4/25/17</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 Pordes - protoDUNE single-phase Instrumentation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03B53-C1EB-BD4B-B294-C6BBC254E2C8}" type="slidenum">
              <a:rPr lang="en-US" smtClean="0"/>
              <a:t>‹#›</a:t>
            </a:fld>
            <a:endParaRPr lang="en-US"/>
          </a:p>
        </p:txBody>
      </p:sp>
    </p:spTree>
    <p:extLst>
      <p:ext uri="{BB962C8B-B14F-4D97-AF65-F5344CB8AC3E}">
        <p14:creationId xmlns:p14="http://schemas.microsoft.com/office/powerpoint/2010/main" val="932683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 Id="rId3"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cern.ch/event/630004/" TargetMode="External"/><Relationship Id="rId4"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cern.ch/event/617303/attachments/1420922/2231423/Cryogenics_instrumentation_overview.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3880"/>
            <a:ext cx="11345099" cy="1754326"/>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 Cryogenic and Argon </a:t>
            </a:r>
            <a:r>
              <a:rPr lang="en-US" b="1" dirty="0" smtClean="0"/>
              <a:t>Instrumentation  - Overview</a:t>
            </a:r>
          </a:p>
          <a:p>
            <a:endParaRPr lang="en-US" b="1" dirty="0"/>
          </a:p>
          <a:p>
            <a:endParaRPr lang="en-US" b="1" dirty="0" smtClean="0"/>
          </a:p>
          <a:p>
            <a:r>
              <a:rPr lang="en-US" b="1" dirty="0" smtClean="0"/>
              <a:t>Stephen Pordes, </a:t>
            </a:r>
            <a:r>
              <a:rPr lang="en-US" b="1" dirty="0" err="1" smtClean="0"/>
              <a:t>Fermilab</a:t>
            </a:r>
            <a:endParaRPr lang="en-US" b="1" dirty="0" smtClean="0"/>
          </a:p>
          <a:p>
            <a:r>
              <a:rPr lang="en-US" b="1" dirty="0" smtClean="0"/>
              <a:t> </a:t>
            </a:r>
          </a:p>
          <a:p>
            <a:endParaRPr lang="en-US" b="1" dirty="0"/>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1</a:t>
            </a:fld>
            <a:endParaRPr lang="en-US" dirty="0">
              <a:solidFill>
                <a:schemeClr val="tx1"/>
              </a:solidFill>
            </a:endParaRPr>
          </a:p>
        </p:txBody>
      </p:sp>
    </p:spTree>
    <p:extLst>
      <p:ext uri="{BB962C8B-B14F-4D97-AF65-F5344CB8AC3E}">
        <p14:creationId xmlns:p14="http://schemas.microsoft.com/office/powerpoint/2010/main" val="163394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0709669" cy="5909310"/>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a:t>
            </a:r>
            <a:r>
              <a:rPr lang="en-US" b="1" dirty="0"/>
              <a:t>single-phase Cryogenic and Argon Instrumentation  - Overview </a:t>
            </a:r>
            <a:endParaRPr lang="en-US" b="1" dirty="0" smtClean="0"/>
          </a:p>
          <a:p>
            <a:endParaRPr lang="en-US" b="1" dirty="0"/>
          </a:p>
          <a:p>
            <a:r>
              <a:rPr lang="en-US" dirty="0" smtClean="0"/>
              <a:t>Impurity distribution along the length of  a DUNE cryostat for a given contamination rate from the ullage</a:t>
            </a:r>
            <a:endParaRPr lang="en-US" b="1" dirty="0" smtClean="0"/>
          </a:p>
          <a:p>
            <a:r>
              <a:rPr lang="en-US" dirty="0" smtClean="0"/>
              <a:t>Example of CFD calculation provoked by question of whether DUNE needs pumps at both ends of the cryostat;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the manifold solution is considered satisfactory .. i</a:t>
            </a:r>
            <a:r>
              <a:rPr lang="en-US" dirty="0" smtClean="0"/>
              <a:t>t had better prove so ..</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10</a:t>
            </a:fld>
            <a:endParaRPr lang="en-US"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315" y="2061275"/>
            <a:ext cx="5793538" cy="39400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9" y="2061275"/>
            <a:ext cx="5869605" cy="3940011"/>
          </a:xfrm>
          <a:prstGeom prst="rect">
            <a:avLst/>
          </a:prstGeom>
        </p:spPr>
      </p:pic>
      <p:sp>
        <p:nvSpPr>
          <p:cNvPr id="7" name="TextBox 6"/>
          <p:cNvSpPr txBox="1"/>
          <p:nvPr/>
        </p:nvSpPr>
        <p:spPr>
          <a:xfrm>
            <a:off x="2362348" y="1768751"/>
            <a:ext cx="1219052" cy="369332"/>
          </a:xfrm>
          <a:prstGeom prst="rect">
            <a:avLst/>
          </a:prstGeom>
          <a:noFill/>
        </p:spPr>
        <p:txBody>
          <a:bodyPr wrap="none" rtlCol="0">
            <a:spAutoFit/>
          </a:bodyPr>
          <a:lstStyle/>
          <a:p>
            <a:r>
              <a:rPr lang="en-US" smtClean="0"/>
              <a:t>Single Inlet</a:t>
            </a:r>
            <a:endParaRPr lang="en-US" dirty="0"/>
          </a:p>
        </p:txBody>
      </p:sp>
      <p:sp>
        <p:nvSpPr>
          <p:cNvPr id="9" name="TextBox 8"/>
          <p:cNvSpPr txBox="1"/>
          <p:nvPr/>
        </p:nvSpPr>
        <p:spPr>
          <a:xfrm>
            <a:off x="8170190" y="1768751"/>
            <a:ext cx="1841210" cy="369332"/>
          </a:xfrm>
          <a:prstGeom prst="rect">
            <a:avLst/>
          </a:prstGeom>
          <a:noFill/>
        </p:spPr>
        <p:txBody>
          <a:bodyPr wrap="none" rtlCol="0">
            <a:spAutoFit/>
          </a:bodyPr>
          <a:lstStyle/>
          <a:p>
            <a:r>
              <a:rPr lang="en-US" dirty="0" smtClean="0"/>
              <a:t>Manifold of Inlets</a:t>
            </a:r>
            <a:endParaRPr lang="en-US" dirty="0"/>
          </a:p>
        </p:txBody>
      </p:sp>
      <p:sp>
        <p:nvSpPr>
          <p:cNvPr id="8" name="TextBox 7"/>
          <p:cNvSpPr txBox="1"/>
          <p:nvPr/>
        </p:nvSpPr>
        <p:spPr>
          <a:xfrm>
            <a:off x="0" y="5122193"/>
            <a:ext cx="1031949" cy="307777"/>
          </a:xfrm>
          <a:prstGeom prst="rect">
            <a:avLst/>
          </a:prstGeom>
          <a:noFill/>
        </p:spPr>
        <p:txBody>
          <a:bodyPr wrap="none" rtlCol="0">
            <a:spAutoFit/>
          </a:bodyPr>
          <a:lstStyle/>
          <a:p>
            <a:r>
              <a:rPr lang="en-US" sz="1400" dirty="0" smtClean="0"/>
              <a:t>17% spread</a:t>
            </a:r>
            <a:endParaRPr lang="en-US" sz="1400" dirty="0"/>
          </a:p>
        </p:txBody>
      </p:sp>
      <p:sp>
        <p:nvSpPr>
          <p:cNvPr id="11" name="TextBox 10"/>
          <p:cNvSpPr txBox="1"/>
          <p:nvPr/>
        </p:nvSpPr>
        <p:spPr>
          <a:xfrm>
            <a:off x="6136944" y="5122193"/>
            <a:ext cx="980653" cy="307777"/>
          </a:xfrm>
          <a:prstGeom prst="rect">
            <a:avLst/>
          </a:prstGeom>
          <a:noFill/>
        </p:spPr>
        <p:txBody>
          <a:bodyPr wrap="none" rtlCol="0">
            <a:spAutoFit/>
          </a:bodyPr>
          <a:lstStyle/>
          <a:p>
            <a:r>
              <a:rPr lang="en-US" sz="1400" smtClean="0"/>
              <a:t>4 % </a:t>
            </a:r>
            <a:r>
              <a:rPr lang="en-US" sz="1400" dirty="0" smtClean="0"/>
              <a:t>spread</a:t>
            </a:r>
            <a:endParaRPr lang="en-US" sz="1400" dirty="0"/>
          </a:p>
        </p:txBody>
      </p:sp>
    </p:spTree>
    <p:extLst>
      <p:ext uri="{BB962C8B-B14F-4D97-AF65-F5344CB8AC3E}">
        <p14:creationId xmlns:p14="http://schemas.microsoft.com/office/powerpoint/2010/main" val="51818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1577574" cy="1354217"/>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a:t>
            </a:r>
            <a:r>
              <a:rPr lang="en-US" b="1" dirty="0" smtClean="0"/>
              <a:t>single-phase  Cryogenic and Argon Instrumentation  - Overview</a:t>
            </a:r>
          </a:p>
          <a:p>
            <a:endParaRPr lang="en-US" b="1" dirty="0" smtClean="0"/>
          </a:p>
          <a:p>
            <a:r>
              <a:rPr lang="en-US" b="1" dirty="0" smtClean="0"/>
              <a:t>The </a:t>
            </a:r>
            <a:r>
              <a:rPr lang="en-US" b="1" dirty="0" smtClean="0"/>
              <a:t>whole is more than the sum of the parts</a:t>
            </a:r>
            <a:r>
              <a:rPr lang="en-US" dirty="0" smtClean="0"/>
              <a:t>: </a:t>
            </a:r>
          </a:p>
          <a:p>
            <a:pPr>
              <a:spcBef>
                <a:spcPts val="1200"/>
              </a:spcBef>
              <a:spcAft>
                <a:spcPts val="1200"/>
              </a:spcAft>
            </a:pPr>
            <a:r>
              <a:rPr lang="en-US" dirty="0" smtClean="0"/>
              <a:t>observation and understanding of lifetime differences at different depths in 35 ton (membrane) cryostat at </a:t>
            </a:r>
            <a:r>
              <a:rPr lang="en-US" dirty="0" err="1" smtClean="0"/>
              <a:t>Fermilab</a:t>
            </a:r>
            <a:r>
              <a:rPr lang="en-US" dirty="0" smtClean="0"/>
              <a:t>.</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11</a:t>
            </a:fld>
            <a:endParaRPr lang="en-US" dirty="0">
              <a:solidFill>
                <a:schemeClr val="tx1"/>
              </a:solidFill>
            </a:endParaRPr>
          </a:p>
        </p:txBody>
      </p:sp>
      <p:sp>
        <p:nvSpPr>
          <p:cNvPr id="16" name="Rectangle 15"/>
          <p:cNvSpPr/>
          <p:nvPr/>
        </p:nvSpPr>
        <p:spPr>
          <a:xfrm>
            <a:off x="6656007" y="4204046"/>
            <a:ext cx="283761" cy="371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656006" y="4536108"/>
            <a:ext cx="283761" cy="80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56007" y="4175525"/>
            <a:ext cx="283761" cy="112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6656007" y="4632518"/>
            <a:ext cx="283761" cy="514443"/>
            <a:chOff x="10960924" y="559288"/>
            <a:chExt cx="403762" cy="722101"/>
          </a:xfrm>
        </p:grpSpPr>
        <p:sp>
          <p:nvSpPr>
            <p:cNvPr id="20" name="Rectangle 19"/>
            <p:cNvSpPr/>
            <p:nvPr/>
          </p:nvSpPr>
          <p:spPr>
            <a:xfrm>
              <a:off x="10960925" y="665019"/>
              <a:ext cx="403761" cy="5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960924" y="1162952"/>
              <a:ext cx="403761" cy="118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960925" y="559288"/>
              <a:ext cx="403761" cy="16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6656008" y="3883975"/>
            <a:ext cx="283760" cy="191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56006" y="3820070"/>
            <a:ext cx="283761" cy="112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656006" y="4047234"/>
            <a:ext cx="283761" cy="80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656008" y="5237574"/>
            <a:ext cx="283760" cy="191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56006" y="5173669"/>
            <a:ext cx="283761" cy="112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656006" y="5400833"/>
            <a:ext cx="283761" cy="80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939767" y="3818865"/>
            <a:ext cx="823957" cy="307777"/>
          </a:xfrm>
          <a:prstGeom prst="rect">
            <a:avLst/>
          </a:prstGeom>
          <a:noFill/>
        </p:spPr>
        <p:txBody>
          <a:bodyPr wrap="square" rtlCol="0">
            <a:spAutoFit/>
          </a:bodyPr>
          <a:lstStyle/>
          <a:p>
            <a:r>
              <a:rPr lang="en-US" sz="1400" smtClean="0"/>
              <a:t>PRM4</a:t>
            </a:r>
            <a:endParaRPr lang="en-US" sz="1400"/>
          </a:p>
        </p:txBody>
      </p:sp>
      <p:sp>
        <p:nvSpPr>
          <p:cNvPr id="30" name="TextBox 29"/>
          <p:cNvSpPr txBox="1"/>
          <p:nvPr/>
        </p:nvSpPr>
        <p:spPr>
          <a:xfrm>
            <a:off x="6939767" y="4232515"/>
            <a:ext cx="823957" cy="307777"/>
          </a:xfrm>
          <a:prstGeom prst="rect">
            <a:avLst/>
          </a:prstGeom>
          <a:noFill/>
        </p:spPr>
        <p:txBody>
          <a:bodyPr wrap="square" rtlCol="0">
            <a:spAutoFit/>
          </a:bodyPr>
          <a:lstStyle/>
          <a:p>
            <a:r>
              <a:rPr lang="en-US" sz="1400" dirty="0" smtClean="0"/>
              <a:t>PRM3</a:t>
            </a:r>
            <a:endParaRPr lang="en-US" sz="1400" dirty="0"/>
          </a:p>
        </p:txBody>
      </p:sp>
      <p:sp>
        <p:nvSpPr>
          <p:cNvPr id="31" name="TextBox 30"/>
          <p:cNvSpPr txBox="1"/>
          <p:nvPr/>
        </p:nvSpPr>
        <p:spPr>
          <a:xfrm>
            <a:off x="6939767" y="4764921"/>
            <a:ext cx="823957" cy="307777"/>
          </a:xfrm>
          <a:prstGeom prst="rect">
            <a:avLst/>
          </a:prstGeom>
          <a:noFill/>
        </p:spPr>
        <p:txBody>
          <a:bodyPr wrap="square" rtlCol="0">
            <a:spAutoFit/>
          </a:bodyPr>
          <a:lstStyle/>
          <a:p>
            <a:r>
              <a:rPr lang="en-US" sz="1400" dirty="0" smtClean="0"/>
              <a:t>PRM2</a:t>
            </a:r>
            <a:endParaRPr lang="en-US" sz="1400" dirty="0"/>
          </a:p>
        </p:txBody>
      </p:sp>
      <p:sp>
        <p:nvSpPr>
          <p:cNvPr id="32" name="TextBox 31"/>
          <p:cNvSpPr txBox="1"/>
          <p:nvPr/>
        </p:nvSpPr>
        <p:spPr>
          <a:xfrm>
            <a:off x="6939767" y="5152642"/>
            <a:ext cx="823957" cy="307777"/>
          </a:xfrm>
          <a:prstGeom prst="rect">
            <a:avLst/>
          </a:prstGeom>
          <a:noFill/>
        </p:spPr>
        <p:txBody>
          <a:bodyPr wrap="square" rtlCol="0">
            <a:spAutoFit/>
          </a:bodyPr>
          <a:lstStyle/>
          <a:p>
            <a:r>
              <a:rPr lang="en-US" sz="1400" dirty="0" smtClean="0"/>
              <a:t>PRM1</a:t>
            </a:r>
            <a:endParaRPr lang="en-US" sz="1400" dirty="0"/>
          </a:p>
        </p:txBody>
      </p:sp>
      <p:pic>
        <p:nvPicPr>
          <p:cNvPr id="33" name="Picture 32"/>
          <p:cNvPicPr>
            <a:picLocks noChangeAspect="1"/>
          </p:cNvPicPr>
          <p:nvPr/>
        </p:nvPicPr>
        <p:blipFill>
          <a:blip r:embed="rId2"/>
          <a:stretch>
            <a:fillRect/>
          </a:stretch>
        </p:blipFill>
        <p:spPr>
          <a:xfrm>
            <a:off x="1089435" y="2472028"/>
            <a:ext cx="4270519" cy="3016271"/>
          </a:xfrm>
          <a:prstGeom prst="rect">
            <a:avLst/>
          </a:prstGeom>
        </p:spPr>
      </p:pic>
      <p:sp>
        <p:nvSpPr>
          <p:cNvPr id="34" name="TextBox 33"/>
          <p:cNvSpPr txBox="1"/>
          <p:nvPr/>
        </p:nvSpPr>
        <p:spPr>
          <a:xfrm>
            <a:off x="1336900" y="2160969"/>
            <a:ext cx="1745799" cy="307777"/>
          </a:xfrm>
          <a:prstGeom prst="rect">
            <a:avLst/>
          </a:prstGeom>
          <a:noFill/>
        </p:spPr>
        <p:txBody>
          <a:bodyPr wrap="none" rtlCol="0">
            <a:spAutoFit/>
          </a:bodyPr>
          <a:lstStyle/>
          <a:p>
            <a:r>
              <a:rPr lang="en-US" sz="1400" smtClean="0"/>
              <a:t>Original arrangement</a:t>
            </a:r>
            <a:endParaRPr lang="en-US" sz="1400" dirty="0"/>
          </a:p>
        </p:txBody>
      </p:sp>
      <p:pic>
        <p:nvPicPr>
          <p:cNvPr id="35" name="Content Placeholder 8" descr="http://dbweb6.fnal.gov:8080/ECL/lbne_35t/E/image/3425/CryoLifetimes_3_12_16.png"/>
          <p:cNvPicPr>
            <a:picLocks/>
          </p:cNvPicPr>
          <p:nvPr/>
        </p:nvPicPr>
        <p:blipFill rotWithShape="1">
          <a:blip r:embed="rId3">
            <a:extLst>
              <a:ext uri="{28A0092B-C50C-407E-A947-70E740481C1C}">
                <a14:useLocalDpi xmlns:a14="http://schemas.microsoft.com/office/drawing/2010/main" val="0"/>
              </a:ext>
            </a:extLst>
          </a:blip>
          <a:srcRect r="612" b="16996"/>
          <a:stretch/>
        </p:blipFill>
        <p:spPr bwMode="auto">
          <a:xfrm>
            <a:off x="5859250" y="2729894"/>
            <a:ext cx="4808390" cy="2517926"/>
          </a:xfrm>
          <a:prstGeom prst="rect">
            <a:avLst/>
          </a:prstGeom>
          <a:noFill/>
          <a:ln>
            <a:noFill/>
          </a:ln>
        </p:spPr>
      </p:pic>
      <p:sp>
        <p:nvSpPr>
          <p:cNvPr id="36" name="TextBox 35"/>
          <p:cNvSpPr txBox="1"/>
          <p:nvPr/>
        </p:nvSpPr>
        <p:spPr>
          <a:xfrm>
            <a:off x="10465105" y="3963569"/>
            <a:ext cx="665567" cy="492443"/>
          </a:xfrm>
          <a:prstGeom prst="rect">
            <a:avLst/>
          </a:prstGeom>
          <a:noFill/>
        </p:spPr>
        <p:txBody>
          <a:bodyPr wrap="none" rtlCol="0">
            <a:spAutoFit/>
          </a:bodyPr>
          <a:lstStyle/>
          <a:p>
            <a:r>
              <a:rPr lang="en-US" sz="1400" dirty="0" smtClean="0"/>
              <a:t>2.4 </a:t>
            </a:r>
            <a:r>
              <a:rPr lang="en-US" sz="1400" dirty="0" err="1" smtClean="0"/>
              <a:t>ms</a:t>
            </a:r>
            <a:endParaRPr lang="en-US" sz="1400" dirty="0" smtClean="0"/>
          </a:p>
          <a:p>
            <a:r>
              <a:rPr lang="en-US" sz="1200" dirty="0" smtClean="0"/>
              <a:t>(PRM4)</a:t>
            </a:r>
            <a:endParaRPr lang="en-US" sz="1200" dirty="0"/>
          </a:p>
        </p:txBody>
      </p:sp>
      <p:sp>
        <p:nvSpPr>
          <p:cNvPr id="37" name="TextBox 36"/>
          <p:cNvSpPr txBox="1"/>
          <p:nvPr/>
        </p:nvSpPr>
        <p:spPr>
          <a:xfrm>
            <a:off x="10471373" y="2943346"/>
            <a:ext cx="665567" cy="492443"/>
          </a:xfrm>
          <a:prstGeom prst="rect">
            <a:avLst/>
          </a:prstGeom>
          <a:noFill/>
        </p:spPr>
        <p:txBody>
          <a:bodyPr wrap="none" rtlCol="0">
            <a:spAutoFit/>
          </a:bodyPr>
          <a:lstStyle/>
          <a:p>
            <a:r>
              <a:rPr lang="en-US" sz="1400" smtClean="0"/>
              <a:t>5.4 </a:t>
            </a:r>
            <a:r>
              <a:rPr lang="en-US" sz="1400" dirty="0" err="1" smtClean="0"/>
              <a:t>ms</a:t>
            </a:r>
            <a:endParaRPr lang="en-US" sz="1400" dirty="0" smtClean="0"/>
          </a:p>
          <a:p>
            <a:r>
              <a:rPr lang="en-US" sz="1200" dirty="0" smtClean="0"/>
              <a:t>(PRM1)</a:t>
            </a:r>
            <a:endParaRPr lang="en-US" sz="1200" dirty="0"/>
          </a:p>
        </p:txBody>
      </p:sp>
      <p:cxnSp>
        <p:nvCxnSpPr>
          <p:cNvPr id="38" name="Straight Arrow Connector 37"/>
          <p:cNvCxnSpPr/>
          <p:nvPr/>
        </p:nvCxnSpPr>
        <p:spPr>
          <a:xfrm>
            <a:off x="5029727" y="3642936"/>
            <a:ext cx="66045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267966" y="4456012"/>
            <a:ext cx="928011" cy="369332"/>
          </a:xfrm>
          <a:prstGeom prst="rect">
            <a:avLst/>
          </a:prstGeom>
          <a:noFill/>
        </p:spPr>
        <p:txBody>
          <a:bodyPr wrap="none" rtlCol="0">
            <a:spAutoFit/>
          </a:bodyPr>
          <a:lstStyle/>
          <a:p>
            <a:r>
              <a:rPr lang="en-US" dirty="0" smtClean="0"/>
              <a:t>A. Hahn</a:t>
            </a:r>
            <a:endParaRPr lang="en-US" dirty="0"/>
          </a:p>
        </p:txBody>
      </p:sp>
      <p:sp>
        <p:nvSpPr>
          <p:cNvPr id="40" name="TextBox 39"/>
          <p:cNvSpPr txBox="1"/>
          <p:nvPr/>
        </p:nvSpPr>
        <p:spPr>
          <a:xfrm>
            <a:off x="6535700" y="2872096"/>
            <a:ext cx="2280817" cy="523220"/>
          </a:xfrm>
          <a:prstGeom prst="rect">
            <a:avLst/>
          </a:prstGeom>
          <a:noFill/>
        </p:spPr>
        <p:txBody>
          <a:bodyPr wrap="none" rtlCol="0">
            <a:spAutoFit/>
          </a:bodyPr>
          <a:lstStyle/>
          <a:p>
            <a:r>
              <a:rPr lang="en-US" sz="1400" dirty="0" smtClean="0"/>
              <a:t>Lifetimes at different heights</a:t>
            </a:r>
          </a:p>
          <a:p>
            <a:r>
              <a:rPr lang="en-US" sz="1400" dirty="0" smtClean="0"/>
              <a:t>- </a:t>
            </a:r>
            <a:r>
              <a:rPr lang="en-US" sz="1400" dirty="0"/>
              <a:t>q</a:t>
            </a:r>
            <a:r>
              <a:rPr lang="en-US" sz="1400" dirty="0" smtClean="0"/>
              <a:t>uite different</a:t>
            </a:r>
            <a:endParaRPr lang="en-US" sz="1400" dirty="0"/>
          </a:p>
        </p:txBody>
      </p:sp>
      <p:sp>
        <p:nvSpPr>
          <p:cNvPr id="41" name="Rectangle 40"/>
          <p:cNvSpPr/>
          <p:nvPr/>
        </p:nvSpPr>
        <p:spPr>
          <a:xfrm>
            <a:off x="3990973" y="3807058"/>
            <a:ext cx="213756" cy="32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90972" y="4101062"/>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990973" y="3744629"/>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3990973" y="4254294"/>
            <a:ext cx="213756" cy="447085"/>
            <a:chOff x="10960924" y="559288"/>
            <a:chExt cx="403762" cy="722101"/>
          </a:xfrm>
        </p:grpSpPr>
        <p:sp>
          <p:nvSpPr>
            <p:cNvPr id="45" name="Rectangle 44"/>
            <p:cNvSpPr/>
            <p:nvPr/>
          </p:nvSpPr>
          <p:spPr>
            <a:xfrm>
              <a:off x="10960925" y="665019"/>
              <a:ext cx="403761" cy="5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960924" y="1162952"/>
              <a:ext cx="403761" cy="118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0960925" y="559288"/>
              <a:ext cx="403761" cy="16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3990973" y="3463503"/>
            <a:ext cx="213755" cy="16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990972" y="3389174"/>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990972" y="3612188"/>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990973" y="4817102"/>
            <a:ext cx="213755" cy="16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990972" y="4742773"/>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990972" y="4965787"/>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204728" y="3410140"/>
            <a:ext cx="620683" cy="307777"/>
          </a:xfrm>
          <a:prstGeom prst="rect">
            <a:avLst/>
          </a:prstGeom>
          <a:noFill/>
        </p:spPr>
        <p:txBody>
          <a:bodyPr wrap="none" rtlCol="0">
            <a:spAutoFit/>
          </a:bodyPr>
          <a:lstStyle/>
          <a:p>
            <a:r>
              <a:rPr lang="en-US" sz="1400" smtClean="0"/>
              <a:t>PRM4</a:t>
            </a:r>
            <a:endParaRPr lang="en-US" sz="1400"/>
          </a:p>
        </p:txBody>
      </p:sp>
      <p:sp>
        <p:nvSpPr>
          <p:cNvPr id="55" name="TextBox 54"/>
          <p:cNvSpPr txBox="1"/>
          <p:nvPr/>
        </p:nvSpPr>
        <p:spPr>
          <a:xfrm>
            <a:off x="4204728" y="3823790"/>
            <a:ext cx="620683" cy="307777"/>
          </a:xfrm>
          <a:prstGeom prst="rect">
            <a:avLst/>
          </a:prstGeom>
          <a:noFill/>
        </p:spPr>
        <p:txBody>
          <a:bodyPr wrap="none" rtlCol="0">
            <a:spAutoFit/>
          </a:bodyPr>
          <a:lstStyle/>
          <a:p>
            <a:r>
              <a:rPr lang="en-US" sz="1400" dirty="0" smtClean="0"/>
              <a:t>PRM3</a:t>
            </a:r>
            <a:endParaRPr lang="en-US" sz="1400" dirty="0"/>
          </a:p>
        </p:txBody>
      </p:sp>
      <p:sp>
        <p:nvSpPr>
          <p:cNvPr id="56" name="TextBox 55"/>
          <p:cNvSpPr txBox="1"/>
          <p:nvPr/>
        </p:nvSpPr>
        <p:spPr>
          <a:xfrm>
            <a:off x="4204728" y="4356196"/>
            <a:ext cx="620683" cy="307777"/>
          </a:xfrm>
          <a:prstGeom prst="rect">
            <a:avLst/>
          </a:prstGeom>
          <a:noFill/>
        </p:spPr>
        <p:txBody>
          <a:bodyPr wrap="none" rtlCol="0">
            <a:spAutoFit/>
          </a:bodyPr>
          <a:lstStyle/>
          <a:p>
            <a:r>
              <a:rPr lang="en-US" sz="1400" dirty="0" smtClean="0"/>
              <a:t>PRM2</a:t>
            </a:r>
            <a:endParaRPr lang="en-US" sz="1400" dirty="0"/>
          </a:p>
        </p:txBody>
      </p:sp>
      <p:sp>
        <p:nvSpPr>
          <p:cNvPr id="57" name="TextBox 56"/>
          <p:cNvSpPr txBox="1"/>
          <p:nvPr/>
        </p:nvSpPr>
        <p:spPr>
          <a:xfrm>
            <a:off x="4204728" y="4743917"/>
            <a:ext cx="620683" cy="307777"/>
          </a:xfrm>
          <a:prstGeom prst="rect">
            <a:avLst/>
          </a:prstGeom>
          <a:noFill/>
        </p:spPr>
        <p:txBody>
          <a:bodyPr wrap="none" rtlCol="0">
            <a:spAutoFit/>
          </a:bodyPr>
          <a:lstStyle/>
          <a:p>
            <a:r>
              <a:rPr lang="en-US" sz="1400" dirty="0" smtClean="0"/>
              <a:t>PRM1</a:t>
            </a:r>
            <a:endParaRPr lang="en-US" sz="1400" dirty="0"/>
          </a:p>
        </p:txBody>
      </p:sp>
      <p:sp>
        <p:nvSpPr>
          <p:cNvPr id="2" name="TextBox 1"/>
          <p:cNvSpPr txBox="1"/>
          <p:nvPr/>
        </p:nvSpPr>
        <p:spPr>
          <a:xfrm>
            <a:off x="2681207" y="4835761"/>
            <a:ext cx="959045" cy="369332"/>
          </a:xfrm>
          <a:prstGeom prst="rect">
            <a:avLst/>
          </a:prstGeom>
          <a:noFill/>
        </p:spPr>
        <p:txBody>
          <a:bodyPr wrap="none" rtlCol="0">
            <a:spAutoFit/>
          </a:bodyPr>
          <a:lstStyle/>
          <a:p>
            <a:r>
              <a:rPr lang="en-US" dirty="0" smtClean="0"/>
              <a:t>E. </a:t>
            </a:r>
            <a:r>
              <a:rPr lang="en-US" dirty="0" err="1" smtClean="0"/>
              <a:t>Voirin</a:t>
            </a:r>
            <a:endParaRPr lang="en-US" dirty="0"/>
          </a:p>
        </p:txBody>
      </p:sp>
    </p:spTree>
    <p:extLst>
      <p:ext uri="{BB962C8B-B14F-4D97-AF65-F5344CB8AC3E}">
        <p14:creationId xmlns:p14="http://schemas.microsoft.com/office/powerpoint/2010/main" val="151625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1453587" cy="1354217"/>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and Argon Instrumentation  </a:t>
            </a:r>
            <a:r>
              <a:rPr lang="en-US" b="1" dirty="0" smtClean="0"/>
              <a:t>- Overview</a:t>
            </a:r>
          </a:p>
          <a:p>
            <a:endParaRPr lang="en-US" b="1" dirty="0"/>
          </a:p>
          <a:p>
            <a:r>
              <a:rPr lang="en-US" dirty="0" smtClean="0"/>
              <a:t>The whole is more than the sum of the parts:</a:t>
            </a:r>
          </a:p>
          <a:p>
            <a:pPr>
              <a:spcBef>
                <a:spcPts val="1200"/>
              </a:spcBef>
            </a:pPr>
            <a:r>
              <a:rPr lang="en-US" dirty="0" smtClean="0"/>
              <a:t> observation and understanding of lifetime differences at different depths in 35 ton (membrane) cryostat at </a:t>
            </a:r>
            <a:r>
              <a:rPr lang="en-US" dirty="0" err="1" smtClean="0"/>
              <a:t>Fermilab</a:t>
            </a:r>
            <a:r>
              <a:rPr lang="en-US" dirty="0" smtClean="0"/>
              <a:t>.</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12</a:t>
            </a:fld>
            <a:endParaRPr lang="en-US" dirty="0">
              <a:solidFill>
                <a:schemeClr val="tx1"/>
              </a:solidFill>
            </a:endParaRPr>
          </a:p>
        </p:txBody>
      </p:sp>
      <p:pic>
        <p:nvPicPr>
          <p:cNvPr id="11" name="Picture 10"/>
          <p:cNvPicPr>
            <a:picLocks noChangeAspect="1"/>
          </p:cNvPicPr>
          <p:nvPr/>
        </p:nvPicPr>
        <p:blipFill rotWithShape="1">
          <a:blip r:embed="rId2"/>
          <a:srcRect b="3679"/>
          <a:stretch/>
        </p:blipFill>
        <p:spPr>
          <a:xfrm>
            <a:off x="2123268" y="1937282"/>
            <a:ext cx="7356944" cy="4463517"/>
          </a:xfrm>
          <a:prstGeom prst="rect">
            <a:avLst/>
          </a:prstGeom>
        </p:spPr>
      </p:pic>
      <p:sp>
        <p:nvSpPr>
          <p:cNvPr id="12" name="TextBox 11"/>
          <p:cNvSpPr txBox="1"/>
          <p:nvPr/>
        </p:nvSpPr>
        <p:spPr>
          <a:xfrm>
            <a:off x="9351845" y="3939475"/>
            <a:ext cx="729687" cy="523220"/>
          </a:xfrm>
          <a:prstGeom prst="rect">
            <a:avLst/>
          </a:prstGeom>
          <a:noFill/>
        </p:spPr>
        <p:txBody>
          <a:bodyPr wrap="none" rtlCol="0">
            <a:spAutoFit/>
          </a:bodyPr>
          <a:lstStyle/>
          <a:p>
            <a:r>
              <a:rPr lang="en-US" sz="1400" dirty="0" smtClean="0"/>
              <a:t>3ms</a:t>
            </a:r>
          </a:p>
          <a:p>
            <a:r>
              <a:rPr lang="en-US" sz="1400" dirty="0" smtClean="0"/>
              <a:t>(PRM4)</a:t>
            </a:r>
            <a:endParaRPr lang="en-US" sz="1400" dirty="0"/>
          </a:p>
        </p:txBody>
      </p:sp>
      <p:sp>
        <p:nvSpPr>
          <p:cNvPr id="13" name="TextBox 12"/>
          <p:cNvSpPr txBox="1"/>
          <p:nvPr/>
        </p:nvSpPr>
        <p:spPr>
          <a:xfrm>
            <a:off x="9363513" y="3031224"/>
            <a:ext cx="729687" cy="523220"/>
          </a:xfrm>
          <a:prstGeom prst="rect">
            <a:avLst/>
          </a:prstGeom>
          <a:noFill/>
        </p:spPr>
        <p:txBody>
          <a:bodyPr wrap="none" rtlCol="0">
            <a:spAutoFit/>
          </a:bodyPr>
          <a:lstStyle/>
          <a:p>
            <a:r>
              <a:rPr lang="en-US" sz="1400" dirty="0" smtClean="0"/>
              <a:t>6ms</a:t>
            </a:r>
          </a:p>
          <a:p>
            <a:r>
              <a:rPr lang="en-US" sz="1400" dirty="0" smtClean="0"/>
              <a:t>(PRM1)</a:t>
            </a:r>
            <a:endParaRPr lang="en-US" sz="1400" dirty="0"/>
          </a:p>
        </p:txBody>
      </p:sp>
      <p:sp>
        <p:nvSpPr>
          <p:cNvPr id="14" name="Rectangle 13"/>
          <p:cNvSpPr/>
          <p:nvPr/>
        </p:nvSpPr>
        <p:spPr>
          <a:xfrm>
            <a:off x="10623400" y="2821470"/>
            <a:ext cx="283761" cy="371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623399" y="3153532"/>
            <a:ext cx="283761" cy="80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623400" y="2792949"/>
            <a:ext cx="283761" cy="112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0623400" y="3249942"/>
            <a:ext cx="283761" cy="514443"/>
            <a:chOff x="10960924" y="559288"/>
            <a:chExt cx="403762" cy="722101"/>
          </a:xfrm>
        </p:grpSpPr>
        <p:sp>
          <p:nvSpPr>
            <p:cNvPr id="19" name="Rectangle 18"/>
            <p:cNvSpPr/>
            <p:nvPr/>
          </p:nvSpPr>
          <p:spPr>
            <a:xfrm>
              <a:off x="10960925" y="665019"/>
              <a:ext cx="403761" cy="5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960924" y="1162952"/>
              <a:ext cx="403761" cy="118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960925" y="559288"/>
              <a:ext cx="403761" cy="16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10623401" y="2501399"/>
            <a:ext cx="283760" cy="191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623399" y="2437494"/>
            <a:ext cx="283761" cy="112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0623399" y="2664658"/>
            <a:ext cx="283761" cy="80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23401" y="3854998"/>
            <a:ext cx="283760" cy="191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623399" y="3791093"/>
            <a:ext cx="283761" cy="112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23399" y="4018257"/>
            <a:ext cx="283761" cy="80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907160" y="2436289"/>
            <a:ext cx="823957" cy="307777"/>
          </a:xfrm>
          <a:prstGeom prst="rect">
            <a:avLst/>
          </a:prstGeom>
          <a:noFill/>
        </p:spPr>
        <p:txBody>
          <a:bodyPr wrap="square" rtlCol="0">
            <a:spAutoFit/>
          </a:bodyPr>
          <a:lstStyle/>
          <a:p>
            <a:r>
              <a:rPr lang="en-US" sz="1400" smtClean="0"/>
              <a:t>PRM4</a:t>
            </a:r>
            <a:endParaRPr lang="en-US" sz="1400"/>
          </a:p>
        </p:txBody>
      </p:sp>
      <p:sp>
        <p:nvSpPr>
          <p:cNvPr id="29" name="TextBox 28"/>
          <p:cNvSpPr txBox="1"/>
          <p:nvPr/>
        </p:nvSpPr>
        <p:spPr>
          <a:xfrm>
            <a:off x="10907160" y="2849939"/>
            <a:ext cx="823957" cy="307777"/>
          </a:xfrm>
          <a:prstGeom prst="rect">
            <a:avLst/>
          </a:prstGeom>
          <a:noFill/>
        </p:spPr>
        <p:txBody>
          <a:bodyPr wrap="square" rtlCol="0">
            <a:spAutoFit/>
          </a:bodyPr>
          <a:lstStyle/>
          <a:p>
            <a:r>
              <a:rPr lang="en-US" sz="1400" dirty="0" smtClean="0"/>
              <a:t>PRM3</a:t>
            </a:r>
            <a:endParaRPr lang="en-US" sz="1400" dirty="0"/>
          </a:p>
        </p:txBody>
      </p:sp>
      <p:sp>
        <p:nvSpPr>
          <p:cNvPr id="30" name="TextBox 29"/>
          <p:cNvSpPr txBox="1"/>
          <p:nvPr/>
        </p:nvSpPr>
        <p:spPr>
          <a:xfrm>
            <a:off x="10907160" y="3382345"/>
            <a:ext cx="823957" cy="307777"/>
          </a:xfrm>
          <a:prstGeom prst="rect">
            <a:avLst/>
          </a:prstGeom>
          <a:noFill/>
        </p:spPr>
        <p:txBody>
          <a:bodyPr wrap="square" rtlCol="0">
            <a:spAutoFit/>
          </a:bodyPr>
          <a:lstStyle/>
          <a:p>
            <a:r>
              <a:rPr lang="en-US" sz="1400" dirty="0" smtClean="0"/>
              <a:t>PRM2</a:t>
            </a:r>
            <a:endParaRPr lang="en-US" sz="1400" dirty="0"/>
          </a:p>
        </p:txBody>
      </p:sp>
      <p:sp>
        <p:nvSpPr>
          <p:cNvPr id="31" name="TextBox 30"/>
          <p:cNvSpPr txBox="1"/>
          <p:nvPr/>
        </p:nvSpPr>
        <p:spPr>
          <a:xfrm>
            <a:off x="10907160" y="3770066"/>
            <a:ext cx="823957" cy="307777"/>
          </a:xfrm>
          <a:prstGeom prst="rect">
            <a:avLst/>
          </a:prstGeom>
          <a:noFill/>
        </p:spPr>
        <p:txBody>
          <a:bodyPr wrap="square" rtlCol="0">
            <a:spAutoFit/>
          </a:bodyPr>
          <a:lstStyle/>
          <a:p>
            <a:r>
              <a:rPr lang="en-US" sz="1400" dirty="0" smtClean="0"/>
              <a:t>PRM1</a:t>
            </a:r>
            <a:endParaRPr lang="en-US" sz="1400" dirty="0"/>
          </a:p>
        </p:txBody>
      </p:sp>
    </p:spTree>
    <p:extLst>
      <p:ext uri="{BB962C8B-B14F-4D97-AF65-F5344CB8AC3E}">
        <p14:creationId xmlns:p14="http://schemas.microsoft.com/office/powerpoint/2010/main" val="150286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1515581" cy="1354217"/>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and Argon Instrumentation  </a:t>
            </a:r>
            <a:r>
              <a:rPr lang="en-US" b="1" dirty="0" smtClean="0"/>
              <a:t>- Overview</a:t>
            </a:r>
          </a:p>
          <a:p>
            <a:endParaRPr lang="en-US" b="1" dirty="0"/>
          </a:p>
          <a:p>
            <a:r>
              <a:rPr lang="en-US" dirty="0" smtClean="0"/>
              <a:t>The whole is more than the sum of the parts: </a:t>
            </a:r>
          </a:p>
          <a:p>
            <a:pPr>
              <a:spcBef>
                <a:spcPts val="1200"/>
              </a:spcBef>
            </a:pPr>
            <a:r>
              <a:rPr lang="en-US" dirty="0" smtClean="0"/>
              <a:t>observation and understanding of lifetime differences at different depths in 35 ton (membrane) cryostat at </a:t>
            </a:r>
            <a:r>
              <a:rPr lang="en-US" dirty="0" err="1" smtClean="0"/>
              <a:t>Fermilab</a:t>
            </a:r>
            <a:r>
              <a:rPr lang="en-US" dirty="0" smtClean="0"/>
              <a:t>.</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13</a:t>
            </a:fld>
            <a:endParaRPr lang="en-US" dirty="0">
              <a:solidFill>
                <a:schemeClr val="tx1"/>
              </a:solidFill>
            </a:endParaRP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988" y="2747822"/>
            <a:ext cx="4852491" cy="2758258"/>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1734"/>
          <a:stretch/>
        </p:blipFill>
        <p:spPr>
          <a:xfrm>
            <a:off x="1407478" y="2637070"/>
            <a:ext cx="3692216" cy="2985243"/>
          </a:xfrm>
          <a:prstGeom prst="rect">
            <a:avLst/>
          </a:prstGeom>
        </p:spPr>
      </p:pic>
      <p:sp>
        <p:nvSpPr>
          <p:cNvPr id="34" name="TextBox 33"/>
          <p:cNvSpPr txBox="1"/>
          <p:nvPr/>
        </p:nvSpPr>
        <p:spPr>
          <a:xfrm>
            <a:off x="1232337" y="2049223"/>
            <a:ext cx="4311437" cy="369332"/>
          </a:xfrm>
          <a:prstGeom prst="rect">
            <a:avLst/>
          </a:prstGeom>
          <a:noFill/>
        </p:spPr>
        <p:txBody>
          <a:bodyPr wrap="none" rtlCol="0">
            <a:spAutoFit/>
          </a:bodyPr>
          <a:lstStyle/>
          <a:p>
            <a:r>
              <a:rPr lang="en-US" dirty="0" smtClean="0"/>
              <a:t>New arrangement (cold liquid at 2/3 height)</a:t>
            </a:r>
            <a:endParaRPr lang="en-US" dirty="0"/>
          </a:p>
        </p:txBody>
      </p:sp>
      <p:cxnSp>
        <p:nvCxnSpPr>
          <p:cNvPr id="35" name="Straight Arrow Connector 34"/>
          <p:cNvCxnSpPr/>
          <p:nvPr/>
        </p:nvCxnSpPr>
        <p:spPr>
          <a:xfrm>
            <a:off x="5308079" y="4136638"/>
            <a:ext cx="100604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177897" y="4762090"/>
            <a:ext cx="928011" cy="369332"/>
          </a:xfrm>
          <a:prstGeom prst="rect">
            <a:avLst/>
          </a:prstGeom>
          <a:noFill/>
        </p:spPr>
        <p:txBody>
          <a:bodyPr wrap="none" rtlCol="0">
            <a:spAutoFit/>
          </a:bodyPr>
          <a:lstStyle/>
          <a:p>
            <a:r>
              <a:rPr lang="en-US" dirty="0" smtClean="0">
                <a:solidFill>
                  <a:schemeClr val="bg1"/>
                </a:solidFill>
              </a:rPr>
              <a:t>A. Hahn</a:t>
            </a:r>
            <a:endParaRPr lang="en-US" dirty="0">
              <a:solidFill>
                <a:schemeClr val="bg1"/>
              </a:solidFill>
            </a:endParaRPr>
          </a:p>
        </p:txBody>
      </p:sp>
      <p:sp>
        <p:nvSpPr>
          <p:cNvPr id="37" name="TextBox 36"/>
          <p:cNvSpPr txBox="1"/>
          <p:nvPr/>
        </p:nvSpPr>
        <p:spPr>
          <a:xfrm>
            <a:off x="7111804" y="2970126"/>
            <a:ext cx="2280817" cy="523220"/>
          </a:xfrm>
          <a:prstGeom prst="rect">
            <a:avLst/>
          </a:prstGeom>
          <a:noFill/>
        </p:spPr>
        <p:txBody>
          <a:bodyPr wrap="none" rtlCol="0">
            <a:spAutoFit/>
          </a:bodyPr>
          <a:lstStyle/>
          <a:p>
            <a:r>
              <a:rPr lang="en-US" sz="1400" dirty="0" smtClean="0">
                <a:solidFill>
                  <a:schemeClr val="bg1"/>
                </a:solidFill>
              </a:rPr>
              <a:t>Lifetimes at different heights</a:t>
            </a:r>
          </a:p>
          <a:p>
            <a:r>
              <a:rPr lang="en-US" sz="1400" dirty="0" smtClean="0">
                <a:solidFill>
                  <a:schemeClr val="bg1"/>
                </a:solidFill>
              </a:rPr>
              <a:t>- </a:t>
            </a:r>
            <a:r>
              <a:rPr lang="en-US" sz="1400" dirty="0">
                <a:solidFill>
                  <a:schemeClr val="bg1"/>
                </a:solidFill>
              </a:rPr>
              <a:t>q</a:t>
            </a:r>
            <a:r>
              <a:rPr lang="en-US" sz="1400" dirty="0" smtClean="0">
                <a:solidFill>
                  <a:schemeClr val="bg1"/>
                </a:solidFill>
              </a:rPr>
              <a:t>uite similar</a:t>
            </a:r>
            <a:endParaRPr lang="en-US" sz="1400" dirty="0">
              <a:solidFill>
                <a:schemeClr val="bg1"/>
              </a:solidFill>
            </a:endParaRPr>
          </a:p>
        </p:txBody>
      </p:sp>
      <p:sp>
        <p:nvSpPr>
          <p:cNvPr id="38" name="Rectangle 37"/>
          <p:cNvSpPr/>
          <p:nvPr/>
        </p:nvSpPr>
        <p:spPr>
          <a:xfrm>
            <a:off x="4473641" y="3772703"/>
            <a:ext cx="213756" cy="32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473640" y="4066707"/>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473641" y="3710274"/>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4473641" y="4219939"/>
            <a:ext cx="213756" cy="447085"/>
            <a:chOff x="10960924" y="559288"/>
            <a:chExt cx="403762" cy="722101"/>
          </a:xfrm>
        </p:grpSpPr>
        <p:sp>
          <p:nvSpPr>
            <p:cNvPr id="42" name="Rectangle 41"/>
            <p:cNvSpPr/>
            <p:nvPr/>
          </p:nvSpPr>
          <p:spPr>
            <a:xfrm>
              <a:off x="10960925" y="665019"/>
              <a:ext cx="403761" cy="5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960924" y="1162952"/>
              <a:ext cx="403761" cy="118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0960925" y="559288"/>
              <a:ext cx="403761" cy="16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4473641" y="3429148"/>
            <a:ext cx="213755" cy="16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473640" y="3354819"/>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73640" y="3577833"/>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473641" y="4782747"/>
            <a:ext cx="213755" cy="16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473640" y="4708418"/>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473640" y="4931432"/>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687396" y="3375785"/>
            <a:ext cx="620683" cy="307777"/>
          </a:xfrm>
          <a:prstGeom prst="rect">
            <a:avLst/>
          </a:prstGeom>
          <a:noFill/>
        </p:spPr>
        <p:txBody>
          <a:bodyPr wrap="none" rtlCol="0">
            <a:spAutoFit/>
          </a:bodyPr>
          <a:lstStyle/>
          <a:p>
            <a:r>
              <a:rPr lang="en-US" sz="1400" smtClean="0"/>
              <a:t>PRM4</a:t>
            </a:r>
            <a:endParaRPr lang="en-US" sz="1400"/>
          </a:p>
        </p:txBody>
      </p:sp>
      <p:sp>
        <p:nvSpPr>
          <p:cNvPr id="52" name="TextBox 51"/>
          <p:cNvSpPr txBox="1"/>
          <p:nvPr/>
        </p:nvSpPr>
        <p:spPr>
          <a:xfrm>
            <a:off x="4687396" y="3789435"/>
            <a:ext cx="620683" cy="307777"/>
          </a:xfrm>
          <a:prstGeom prst="rect">
            <a:avLst/>
          </a:prstGeom>
          <a:noFill/>
        </p:spPr>
        <p:txBody>
          <a:bodyPr wrap="none" rtlCol="0">
            <a:spAutoFit/>
          </a:bodyPr>
          <a:lstStyle/>
          <a:p>
            <a:r>
              <a:rPr lang="en-US" sz="1400" dirty="0" smtClean="0"/>
              <a:t>PRM3</a:t>
            </a:r>
            <a:endParaRPr lang="en-US" sz="1400" dirty="0"/>
          </a:p>
        </p:txBody>
      </p:sp>
      <p:sp>
        <p:nvSpPr>
          <p:cNvPr id="53" name="TextBox 52"/>
          <p:cNvSpPr txBox="1"/>
          <p:nvPr/>
        </p:nvSpPr>
        <p:spPr>
          <a:xfrm>
            <a:off x="4687396" y="4321841"/>
            <a:ext cx="620683" cy="307777"/>
          </a:xfrm>
          <a:prstGeom prst="rect">
            <a:avLst/>
          </a:prstGeom>
          <a:noFill/>
        </p:spPr>
        <p:txBody>
          <a:bodyPr wrap="none" rtlCol="0">
            <a:spAutoFit/>
          </a:bodyPr>
          <a:lstStyle/>
          <a:p>
            <a:r>
              <a:rPr lang="en-US" sz="1400" dirty="0" smtClean="0"/>
              <a:t>PRM2</a:t>
            </a:r>
            <a:endParaRPr lang="en-US" sz="1400" dirty="0"/>
          </a:p>
        </p:txBody>
      </p:sp>
      <p:sp>
        <p:nvSpPr>
          <p:cNvPr id="54" name="TextBox 53"/>
          <p:cNvSpPr txBox="1"/>
          <p:nvPr/>
        </p:nvSpPr>
        <p:spPr>
          <a:xfrm>
            <a:off x="4687396" y="4709562"/>
            <a:ext cx="620683" cy="307777"/>
          </a:xfrm>
          <a:prstGeom prst="rect">
            <a:avLst/>
          </a:prstGeom>
          <a:noFill/>
        </p:spPr>
        <p:txBody>
          <a:bodyPr wrap="none" rtlCol="0">
            <a:spAutoFit/>
          </a:bodyPr>
          <a:lstStyle/>
          <a:p>
            <a:r>
              <a:rPr lang="en-US" sz="1400" dirty="0" smtClean="0"/>
              <a:t>PRM1</a:t>
            </a:r>
            <a:endParaRPr lang="en-US" sz="1400" dirty="0"/>
          </a:p>
        </p:txBody>
      </p:sp>
      <p:sp>
        <p:nvSpPr>
          <p:cNvPr id="55" name="TextBox 54"/>
          <p:cNvSpPr txBox="1"/>
          <p:nvPr/>
        </p:nvSpPr>
        <p:spPr>
          <a:xfrm>
            <a:off x="2821208" y="4881921"/>
            <a:ext cx="959045" cy="369332"/>
          </a:xfrm>
          <a:prstGeom prst="rect">
            <a:avLst/>
          </a:prstGeom>
          <a:noFill/>
        </p:spPr>
        <p:txBody>
          <a:bodyPr wrap="none" rtlCol="0">
            <a:spAutoFit/>
          </a:bodyPr>
          <a:lstStyle/>
          <a:p>
            <a:r>
              <a:rPr lang="en-US" dirty="0" smtClean="0"/>
              <a:t>E. </a:t>
            </a:r>
            <a:r>
              <a:rPr lang="en-US" dirty="0" err="1" smtClean="0"/>
              <a:t>Voirin</a:t>
            </a:r>
            <a:endParaRPr lang="en-US" dirty="0"/>
          </a:p>
        </p:txBody>
      </p:sp>
    </p:spTree>
    <p:extLst>
      <p:ext uri="{BB962C8B-B14F-4D97-AF65-F5344CB8AC3E}">
        <p14:creationId xmlns:p14="http://schemas.microsoft.com/office/powerpoint/2010/main" val="202194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1515581" cy="1354217"/>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and Argon Instrumentation  </a:t>
            </a:r>
            <a:r>
              <a:rPr lang="en-US" b="1" dirty="0" smtClean="0"/>
              <a:t>- Overview</a:t>
            </a:r>
          </a:p>
          <a:p>
            <a:endParaRPr lang="en-US" b="1" dirty="0"/>
          </a:p>
          <a:p>
            <a:r>
              <a:rPr lang="en-US" dirty="0" smtClean="0"/>
              <a:t>The whole is more than the sum of the parts: </a:t>
            </a:r>
          </a:p>
          <a:p>
            <a:pPr>
              <a:spcBef>
                <a:spcPts val="1200"/>
              </a:spcBef>
            </a:pPr>
            <a:r>
              <a:rPr lang="en-US" dirty="0" smtClean="0"/>
              <a:t>observation and understanding of lifetime differences at different depths in 35 ton (membrane) cryostat at </a:t>
            </a:r>
            <a:r>
              <a:rPr lang="en-US" dirty="0" err="1" smtClean="0"/>
              <a:t>Fermilab</a:t>
            </a:r>
            <a:r>
              <a:rPr lang="en-US" dirty="0" smtClean="0"/>
              <a:t>.</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14</a:t>
            </a:fld>
            <a:endParaRPr lang="en-US" dirty="0">
              <a:solidFill>
                <a:schemeClr val="tx1"/>
              </a:solidFill>
            </a:endParaRPr>
          </a:p>
        </p:txBody>
      </p:sp>
      <p:sp>
        <p:nvSpPr>
          <p:cNvPr id="34" name="TextBox 33"/>
          <p:cNvSpPr txBox="1"/>
          <p:nvPr/>
        </p:nvSpPr>
        <p:spPr>
          <a:xfrm>
            <a:off x="6979834" y="2289964"/>
            <a:ext cx="4311437" cy="369332"/>
          </a:xfrm>
          <a:prstGeom prst="rect">
            <a:avLst/>
          </a:prstGeom>
          <a:noFill/>
        </p:spPr>
        <p:txBody>
          <a:bodyPr wrap="none" rtlCol="0">
            <a:spAutoFit/>
          </a:bodyPr>
          <a:lstStyle/>
          <a:p>
            <a:r>
              <a:rPr lang="en-US" dirty="0" smtClean="0"/>
              <a:t>New arrangement (cold liquid at 2/3 height)</a:t>
            </a:r>
            <a:endParaRPr lang="en-US" dirty="0"/>
          </a:p>
        </p:txBody>
      </p:sp>
      <p:sp>
        <p:nvSpPr>
          <p:cNvPr id="36" name="TextBox 35"/>
          <p:cNvSpPr txBox="1"/>
          <p:nvPr/>
        </p:nvSpPr>
        <p:spPr>
          <a:xfrm>
            <a:off x="9177897" y="4762090"/>
            <a:ext cx="928011" cy="369332"/>
          </a:xfrm>
          <a:prstGeom prst="rect">
            <a:avLst/>
          </a:prstGeom>
          <a:noFill/>
        </p:spPr>
        <p:txBody>
          <a:bodyPr wrap="none" rtlCol="0">
            <a:spAutoFit/>
          </a:bodyPr>
          <a:lstStyle/>
          <a:p>
            <a:r>
              <a:rPr lang="en-US" dirty="0" smtClean="0">
                <a:solidFill>
                  <a:schemeClr val="bg1"/>
                </a:solidFill>
              </a:rPr>
              <a:t>A. Hahn</a:t>
            </a:r>
            <a:endParaRPr lang="en-US" dirty="0">
              <a:solidFill>
                <a:schemeClr val="bg1"/>
              </a:solidFill>
            </a:endParaRPr>
          </a:p>
        </p:txBody>
      </p:sp>
      <p:sp>
        <p:nvSpPr>
          <p:cNvPr id="37" name="TextBox 36"/>
          <p:cNvSpPr txBox="1"/>
          <p:nvPr/>
        </p:nvSpPr>
        <p:spPr>
          <a:xfrm>
            <a:off x="7111804" y="2970126"/>
            <a:ext cx="2280817" cy="523220"/>
          </a:xfrm>
          <a:prstGeom prst="rect">
            <a:avLst/>
          </a:prstGeom>
          <a:noFill/>
        </p:spPr>
        <p:txBody>
          <a:bodyPr wrap="none" rtlCol="0">
            <a:spAutoFit/>
          </a:bodyPr>
          <a:lstStyle/>
          <a:p>
            <a:r>
              <a:rPr lang="en-US" sz="1400" dirty="0" smtClean="0">
                <a:solidFill>
                  <a:schemeClr val="bg1"/>
                </a:solidFill>
              </a:rPr>
              <a:t>Lifetimes at different heights</a:t>
            </a:r>
          </a:p>
          <a:p>
            <a:r>
              <a:rPr lang="en-US" sz="1400" dirty="0" smtClean="0">
                <a:solidFill>
                  <a:schemeClr val="bg1"/>
                </a:solidFill>
              </a:rPr>
              <a:t>- </a:t>
            </a:r>
            <a:r>
              <a:rPr lang="en-US" sz="1400" dirty="0">
                <a:solidFill>
                  <a:schemeClr val="bg1"/>
                </a:solidFill>
              </a:rPr>
              <a:t>q</a:t>
            </a:r>
            <a:r>
              <a:rPr lang="en-US" sz="1400" dirty="0" smtClean="0">
                <a:solidFill>
                  <a:schemeClr val="bg1"/>
                </a:solidFill>
              </a:rPr>
              <a:t>uite similar</a:t>
            </a:r>
            <a:endParaRPr lang="en-US" sz="1400" dirty="0">
              <a:solidFill>
                <a:schemeClr val="bg1"/>
              </a:solidFill>
            </a:endParaRPr>
          </a:p>
        </p:txBody>
      </p:sp>
      <p:sp>
        <p:nvSpPr>
          <p:cNvPr id="38" name="Rectangle 37"/>
          <p:cNvSpPr/>
          <p:nvPr/>
        </p:nvSpPr>
        <p:spPr>
          <a:xfrm>
            <a:off x="5543775" y="3764903"/>
            <a:ext cx="213756" cy="32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543774" y="4058907"/>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543775" y="3702474"/>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5543775" y="4212139"/>
            <a:ext cx="213756" cy="447085"/>
            <a:chOff x="10960924" y="559288"/>
            <a:chExt cx="403762" cy="722101"/>
          </a:xfrm>
        </p:grpSpPr>
        <p:sp>
          <p:nvSpPr>
            <p:cNvPr id="42" name="Rectangle 41"/>
            <p:cNvSpPr/>
            <p:nvPr/>
          </p:nvSpPr>
          <p:spPr>
            <a:xfrm>
              <a:off x="10960925" y="665019"/>
              <a:ext cx="403761" cy="54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960924" y="1162952"/>
              <a:ext cx="403761" cy="118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0960925" y="559288"/>
              <a:ext cx="403761" cy="1651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5543775" y="3421348"/>
            <a:ext cx="213755" cy="16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543774" y="3347019"/>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543774" y="3570033"/>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543775" y="4774947"/>
            <a:ext cx="213755" cy="166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543774" y="4700618"/>
            <a:ext cx="213756" cy="97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543774" y="4923632"/>
            <a:ext cx="213756" cy="6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757530" y="3367985"/>
            <a:ext cx="620683" cy="307777"/>
          </a:xfrm>
          <a:prstGeom prst="rect">
            <a:avLst/>
          </a:prstGeom>
          <a:noFill/>
        </p:spPr>
        <p:txBody>
          <a:bodyPr wrap="none" rtlCol="0">
            <a:spAutoFit/>
          </a:bodyPr>
          <a:lstStyle/>
          <a:p>
            <a:r>
              <a:rPr lang="en-US" sz="1400" smtClean="0"/>
              <a:t>PRM4</a:t>
            </a:r>
            <a:endParaRPr lang="en-US" sz="1400"/>
          </a:p>
        </p:txBody>
      </p:sp>
      <p:sp>
        <p:nvSpPr>
          <p:cNvPr id="52" name="TextBox 51"/>
          <p:cNvSpPr txBox="1"/>
          <p:nvPr/>
        </p:nvSpPr>
        <p:spPr>
          <a:xfrm>
            <a:off x="5757530" y="3781635"/>
            <a:ext cx="620683" cy="307777"/>
          </a:xfrm>
          <a:prstGeom prst="rect">
            <a:avLst/>
          </a:prstGeom>
          <a:noFill/>
        </p:spPr>
        <p:txBody>
          <a:bodyPr wrap="none" rtlCol="0">
            <a:spAutoFit/>
          </a:bodyPr>
          <a:lstStyle/>
          <a:p>
            <a:r>
              <a:rPr lang="en-US" sz="1400" dirty="0" smtClean="0"/>
              <a:t>PRM3</a:t>
            </a:r>
            <a:endParaRPr lang="en-US" sz="1400" dirty="0"/>
          </a:p>
        </p:txBody>
      </p:sp>
      <p:sp>
        <p:nvSpPr>
          <p:cNvPr id="53" name="TextBox 52"/>
          <p:cNvSpPr txBox="1"/>
          <p:nvPr/>
        </p:nvSpPr>
        <p:spPr>
          <a:xfrm>
            <a:off x="5757530" y="4314041"/>
            <a:ext cx="620683" cy="307777"/>
          </a:xfrm>
          <a:prstGeom prst="rect">
            <a:avLst/>
          </a:prstGeom>
          <a:noFill/>
        </p:spPr>
        <p:txBody>
          <a:bodyPr wrap="none" rtlCol="0">
            <a:spAutoFit/>
          </a:bodyPr>
          <a:lstStyle/>
          <a:p>
            <a:r>
              <a:rPr lang="en-US" sz="1400" dirty="0" smtClean="0"/>
              <a:t>PRM2</a:t>
            </a:r>
            <a:endParaRPr lang="en-US" sz="1400" dirty="0"/>
          </a:p>
        </p:txBody>
      </p:sp>
      <p:sp>
        <p:nvSpPr>
          <p:cNvPr id="54" name="TextBox 53"/>
          <p:cNvSpPr txBox="1"/>
          <p:nvPr/>
        </p:nvSpPr>
        <p:spPr>
          <a:xfrm>
            <a:off x="5757530" y="4701762"/>
            <a:ext cx="620683" cy="307777"/>
          </a:xfrm>
          <a:prstGeom prst="rect">
            <a:avLst/>
          </a:prstGeom>
          <a:noFill/>
        </p:spPr>
        <p:txBody>
          <a:bodyPr wrap="none" rtlCol="0">
            <a:spAutoFit/>
          </a:bodyPr>
          <a:lstStyle/>
          <a:p>
            <a:r>
              <a:rPr lang="en-US" sz="1400" dirty="0" smtClean="0"/>
              <a:t>PRM1</a:t>
            </a: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834" y="2912114"/>
            <a:ext cx="4085956" cy="30182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24" y="2908337"/>
            <a:ext cx="4056530" cy="2996561"/>
          </a:xfrm>
          <a:prstGeom prst="rect">
            <a:avLst/>
          </a:prstGeom>
        </p:spPr>
      </p:pic>
      <p:sp>
        <p:nvSpPr>
          <p:cNvPr id="56" name="TextBox 55"/>
          <p:cNvSpPr txBox="1"/>
          <p:nvPr/>
        </p:nvSpPr>
        <p:spPr>
          <a:xfrm>
            <a:off x="1232337" y="2303380"/>
            <a:ext cx="3935629" cy="369332"/>
          </a:xfrm>
          <a:prstGeom prst="rect">
            <a:avLst/>
          </a:prstGeom>
          <a:noFill/>
        </p:spPr>
        <p:txBody>
          <a:bodyPr wrap="none" rtlCol="0">
            <a:spAutoFit/>
          </a:bodyPr>
          <a:lstStyle/>
          <a:p>
            <a:r>
              <a:rPr lang="en-US" dirty="0" smtClean="0"/>
              <a:t>Old arrangement (cold liquid at bottom)</a:t>
            </a:r>
            <a:endParaRPr lang="en-US" dirty="0"/>
          </a:p>
        </p:txBody>
      </p:sp>
    </p:spTree>
    <p:extLst>
      <p:ext uri="{BB962C8B-B14F-4D97-AF65-F5344CB8AC3E}">
        <p14:creationId xmlns:p14="http://schemas.microsoft.com/office/powerpoint/2010/main" val="531224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50020" y="641027"/>
            <a:ext cx="11294915" cy="4401205"/>
          </a:xfrm>
          <a:prstGeom prst="rect">
            <a:avLst/>
          </a:prstGeom>
          <a:noFill/>
        </p:spPr>
        <p:txBody>
          <a:bodyPr wrap="square" rtlCol="0">
            <a:spAutoFit/>
          </a:bodyPr>
          <a:lstStyle/>
          <a:p>
            <a:r>
              <a:rPr lang="en-US" b="1" dirty="0" smtClean="0"/>
              <a:t>Cryogenic and Argon Instrumentation </a:t>
            </a:r>
            <a:r>
              <a:rPr lang="en-US" b="1" dirty="0" smtClean="0"/>
              <a:t>interfaces</a:t>
            </a:r>
          </a:p>
          <a:p>
            <a:endParaRPr lang="en-US" b="1" dirty="0"/>
          </a:p>
          <a:p>
            <a:pPr marL="342900" indent="-342900">
              <a:spcAft>
                <a:spcPts val="2400"/>
              </a:spcAft>
              <a:buFont typeface="+mj-lt"/>
              <a:buAutoNum type="arabicPeriod"/>
            </a:pPr>
            <a:r>
              <a:rPr lang="en-US" dirty="0" smtClean="0"/>
              <a:t>Items which exploit devices inside the cryostat  - tightly coupled to other installations both mechanically and logistically</a:t>
            </a:r>
          </a:p>
          <a:p>
            <a:pPr marL="342900" indent="-342900">
              <a:spcAft>
                <a:spcPts val="2400"/>
              </a:spcAft>
              <a:buFont typeface="+mj-lt"/>
              <a:buAutoNum type="arabicPeriod"/>
            </a:pPr>
            <a:r>
              <a:rPr lang="en-US" dirty="0" smtClean="0"/>
              <a:t>Items which come as assemblies and are installed into the cryostat </a:t>
            </a:r>
            <a:r>
              <a:rPr lang="mr-IN" dirty="0" smtClean="0"/>
              <a:t>–</a:t>
            </a:r>
            <a:r>
              <a:rPr lang="en-US" dirty="0" smtClean="0"/>
              <a:t> coupled logistically to detector schedule and mechanically to specific ports and general infrastructure</a:t>
            </a:r>
          </a:p>
          <a:p>
            <a:pPr marL="342900" indent="-342900">
              <a:spcAft>
                <a:spcPts val="2400"/>
              </a:spcAft>
              <a:buFont typeface="+mj-lt"/>
              <a:buAutoNum type="arabicPeriod"/>
            </a:pPr>
            <a:r>
              <a:rPr lang="en-US" dirty="0" smtClean="0"/>
              <a:t>Items which are external to the cryostat and interface with the external cryogenics</a:t>
            </a:r>
          </a:p>
          <a:p>
            <a:pPr>
              <a:spcAft>
                <a:spcPts val="2400"/>
              </a:spcAft>
            </a:pPr>
            <a:r>
              <a:rPr lang="en-US" dirty="0" smtClean="0"/>
              <a:t>All </a:t>
            </a:r>
            <a:r>
              <a:rPr lang="en-US" dirty="0"/>
              <a:t>items </a:t>
            </a:r>
            <a:r>
              <a:rPr lang="en-US" dirty="0" smtClean="0"/>
              <a:t>have some required interface to the </a:t>
            </a:r>
            <a:r>
              <a:rPr lang="en-US" dirty="0"/>
              <a:t>detector controls </a:t>
            </a:r>
            <a:r>
              <a:rPr lang="en-US" dirty="0" smtClean="0"/>
              <a:t>system</a:t>
            </a:r>
          </a:p>
          <a:p>
            <a:pPr>
              <a:spcAft>
                <a:spcPts val="2400"/>
              </a:spcAft>
            </a:pPr>
            <a:r>
              <a:rPr lang="en-US" dirty="0"/>
              <a:t>Items type 1 &amp; 2 require identified ports on the cryostat</a:t>
            </a:r>
          </a:p>
          <a:p>
            <a:pPr>
              <a:spcAft>
                <a:spcPts val="2400"/>
              </a:spcAft>
            </a:pPr>
            <a:endParaRPr lang="en-US" dirty="0"/>
          </a:p>
        </p:txBody>
      </p:sp>
      <p:sp>
        <p:nvSpPr>
          <p:cNvPr id="3" name="Date Placeholder 2"/>
          <p:cNvSpPr>
            <a:spLocks noGrp="1"/>
          </p:cNvSpPr>
          <p:nvPr>
            <p:ph type="dt" sz="half" idx="10"/>
          </p:nvPr>
        </p:nvSpPr>
        <p:spPr/>
        <p:txBody>
          <a:bodyPr/>
          <a:lstStyle/>
          <a:p>
            <a:r>
              <a:rPr lang="en-US" smtClean="0"/>
              <a:t>4/25/17</a:t>
            </a:r>
            <a:endParaRPr lang="en-US"/>
          </a:p>
        </p:txBody>
      </p:sp>
      <p:sp>
        <p:nvSpPr>
          <p:cNvPr id="5" name="Footer Placeholder 4"/>
          <p:cNvSpPr>
            <a:spLocks noGrp="1"/>
          </p:cNvSpPr>
          <p:nvPr>
            <p:ph type="ftr" sz="quarter" idx="11"/>
          </p:nvPr>
        </p:nvSpPr>
        <p:spPr/>
        <p:txBody>
          <a:bodyPr/>
          <a:lstStyle/>
          <a:p>
            <a:r>
              <a:rPr lang="en-US" smtClean="0"/>
              <a:t>S. Pordes - protoDUNE single-phase Instrumentation</a:t>
            </a:r>
            <a:endParaRPr lang="en-US"/>
          </a:p>
        </p:txBody>
      </p:sp>
      <p:sp>
        <p:nvSpPr>
          <p:cNvPr id="6" name="Slide Number Placeholder 5"/>
          <p:cNvSpPr>
            <a:spLocks noGrp="1"/>
          </p:cNvSpPr>
          <p:nvPr>
            <p:ph type="sldNum" sz="quarter" idx="12"/>
          </p:nvPr>
        </p:nvSpPr>
        <p:spPr/>
        <p:txBody>
          <a:bodyPr/>
          <a:lstStyle/>
          <a:p>
            <a:fld id="{A2D03B53-C1EB-BD4B-B294-C6BBC254E2C8}" type="slidenum">
              <a:rPr lang="en-US" smtClean="0"/>
              <a:t>15</a:t>
            </a:fld>
            <a:endParaRPr lang="en-US"/>
          </a:p>
        </p:txBody>
      </p:sp>
    </p:spTree>
    <p:extLst>
      <p:ext uri="{BB962C8B-B14F-4D97-AF65-F5344CB8AC3E}">
        <p14:creationId xmlns:p14="http://schemas.microsoft.com/office/powerpoint/2010/main" val="1633946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50016" y="641030"/>
            <a:ext cx="11294915" cy="4093428"/>
          </a:xfrm>
          <a:prstGeom prst="rect">
            <a:avLst/>
          </a:prstGeom>
          <a:noFill/>
        </p:spPr>
        <p:txBody>
          <a:bodyPr wrap="square" rtlCol="0">
            <a:spAutoFit/>
          </a:bodyPr>
          <a:lstStyle/>
          <a:p>
            <a:r>
              <a:rPr lang="en-US" b="1" dirty="0" smtClean="0"/>
              <a:t>Cryogenic </a:t>
            </a:r>
            <a:r>
              <a:rPr lang="en-US" b="1" smtClean="0"/>
              <a:t>and Argon Instrumentation </a:t>
            </a:r>
            <a:r>
              <a:rPr lang="en-US" b="1" dirty="0" smtClean="0"/>
              <a:t>interfaces</a:t>
            </a:r>
          </a:p>
          <a:p>
            <a:endParaRPr lang="en-US" dirty="0"/>
          </a:p>
          <a:p>
            <a:pPr marL="342900" indent="-342900">
              <a:spcAft>
                <a:spcPts val="2400"/>
              </a:spcAft>
              <a:buFont typeface="+mj-lt"/>
              <a:buAutoNum type="arabicPeriod"/>
            </a:pPr>
            <a:r>
              <a:rPr lang="en-US" dirty="0" smtClean="0"/>
              <a:t>Items which exploit devices inside the cryostat  - tightly coupled to other detector installations both mechanically and logistically  </a:t>
            </a:r>
            <a:r>
              <a:rPr lang="mr-IN" dirty="0" smtClean="0">
                <a:solidFill>
                  <a:srgbClr val="FF0000"/>
                </a:solidFill>
              </a:rPr>
              <a:t>–</a:t>
            </a:r>
            <a:r>
              <a:rPr lang="en-US" dirty="0" smtClean="0">
                <a:solidFill>
                  <a:srgbClr val="FF0000"/>
                </a:solidFill>
              </a:rPr>
              <a:t> temperature sensors on piping, on the TPC, and on the cryostat membrane; cameras</a:t>
            </a:r>
          </a:p>
          <a:p>
            <a:pPr marL="342900" indent="-342900">
              <a:spcAft>
                <a:spcPts val="2400"/>
              </a:spcAft>
              <a:buFont typeface="+mj-lt"/>
              <a:buAutoNum type="arabicPeriod"/>
            </a:pPr>
            <a:r>
              <a:rPr lang="en-US" dirty="0" smtClean="0"/>
              <a:t>Items which come as assemblies and are installed into the cryostat </a:t>
            </a:r>
            <a:r>
              <a:rPr lang="mr-IN" dirty="0" smtClean="0"/>
              <a:t>–</a:t>
            </a:r>
            <a:r>
              <a:rPr lang="en-US" dirty="0" smtClean="0"/>
              <a:t> coupled logistically to detector assembly schedule </a:t>
            </a:r>
            <a:r>
              <a:rPr lang="mr-IN" dirty="0">
                <a:solidFill>
                  <a:srgbClr val="FF0000"/>
                </a:solidFill>
              </a:rPr>
              <a:t>– </a:t>
            </a:r>
            <a:r>
              <a:rPr lang="en-US" dirty="0" smtClean="0">
                <a:solidFill>
                  <a:srgbClr val="FF0000"/>
                </a:solidFill>
              </a:rPr>
              <a:t>in-cryostat purity monitors (3); Hawaii temperature profiler; Valencia temperature profiler</a:t>
            </a:r>
          </a:p>
          <a:p>
            <a:pPr marL="342900" indent="-342900">
              <a:spcAft>
                <a:spcPts val="2400"/>
              </a:spcAft>
              <a:buFont typeface="+mj-lt"/>
              <a:buAutoNum type="arabicPeriod"/>
            </a:pPr>
            <a:r>
              <a:rPr lang="en-US" dirty="0" smtClean="0"/>
              <a:t>Items which are external to the cryostat and interface with the external cryogenics </a:t>
            </a:r>
            <a:r>
              <a:rPr lang="mr-IN" dirty="0" smtClean="0">
                <a:solidFill>
                  <a:srgbClr val="FF0000"/>
                </a:solidFill>
              </a:rPr>
              <a:t>–</a:t>
            </a:r>
            <a:r>
              <a:rPr lang="en-US" dirty="0" smtClean="0">
                <a:solidFill>
                  <a:srgbClr val="FF0000"/>
                </a:solidFill>
              </a:rPr>
              <a:t> purity monitor after purification system; gas analyzers</a:t>
            </a:r>
            <a:r>
              <a:rPr lang="en-US" dirty="0" smtClean="0"/>
              <a:t> </a:t>
            </a:r>
          </a:p>
          <a:p>
            <a:pPr>
              <a:spcAft>
                <a:spcPts val="2400"/>
              </a:spcAft>
            </a:pPr>
            <a:r>
              <a:rPr lang="en-US" dirty="0" smtClean="0"/>
              <a:t>Items type 1 &amp; 2 require identified ports </a:t>
            </a:r>
          </a:p>
          <a:p>
            <a:pPr>
              <a:spcAft>
                <a:spcPts val="2400"/>
              </a:spcAft>
            </a:pPr>
            <a:r>
              <a:rPr lang="en-US" dirty="0" smtClean="0"/>
              <a:t>All items interface with the detector controls system</a:t>
            </a:r>
            <a:endParaRPr lang="en-US" dirty="0"/>
          </a:p>
        </p:txBody>
      </p:sp>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16</a:t>
            </a:fld>
            <a:endParaRPr lang="en-US"/>
          </a:p>
        </p:txBody>
      </p:sp>
    </p:spTree>
    <p:extLst>
      <p:ext uri="{BB962C8B-B14F-4D97-AF65-F5344CB8AC3E}">
        <p14:creationId xmlns:p14="http://schemas.microsoft.com/office/powerpoint/2010/main" val="2036979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a:ext>
            </a:extLst>
          </a:blip>
          <a:srcRect t="4604" r="19306" b="6984"/>
          <a:stretch/>
        </p:blipFill>
        <p:spPr>
          <a:xfrm>
            <a:off x="71665" y="352556"/>
            <a:ext cx="4276270" cy="6063344"/>
          </a:xfrm>
          <a:prstGeom prst="rect">
            <a:avLst/>
          </a:prstGeom>
        </p:spPr>
      </p:pic>
      <p:sp>
        <p:nvSpPr>
          <p:cNvPr id="16" name="Date Placeholder 15"/>
          <p:cNvSpPr>
            <a:spLocks noGrp="1"/>
          </p:cNvSpPr>
          <p:nvPr>
            <p:ph type="dt" sz="half" idx="10"/>
          </p:nvPr>
        </p:nvSpPr>
        <p:spPr/>
        <p:txBody>
          <a:bodyPr/>
          <a:lstStyle/>
          <a:p>
            <a:r>
              <a:rPr lang="en-US" smtClean="0"/>
              <a:t>4/25/17</a:t>
            </a:r>
            <a:endParaRPr lang="en-US"/>
          </a:p>
        </p:txBody>
      </p:sp>
      <p:sp>
        <p:nvSpPr>
          <p:cNvPr id="17" name="Footer Placeholder 16"/>
          <p:cNvSpPr>
            <a:spLocks noGrp="1"/>
          </p:cNvSpPr>
          <p:nvPr>
            <p:ph type="ftr" sz="quarter" idx="11"/>
          </p:nvPr>
        </p:nvSpPr>
        <p:spPr/>
        <p:txBody>
          <a:bodyPr/>
          <a:lstStyle/>
          <a:p>
            <a:r>
              <a:rPr lang="en-US" smtClean="0"/>
              <a:t>S. Pordes - protoDUNE single-phase Instrumentation</a:t>
            </a:r>
            <a:endParaRPr lang="en-US"/>
          </a:p>
        </p:txBody>
      </p:sp>
      <p:sp>
        <p:nvSpPr>
          <p:cNvPr id="18" name="Slide Number Placeholder 17"/>
          <p:cNvSpPr>
            <a:spLocks noGrp="1"/>
          </p:cNvSpPr>
          <p:nvPr>
            <p:ph type="sldNum" sz="quarter" idx="12"/>
          </p:nvPr>
        </p:nvSpPr>
        <p:spPr/>
        <p:txBody>
          <a:bodyPr/>
          <a:lstStyle/>
          <a:p>
            <a:fld id="{A2D03B53-C1EB-BD4B-B294-C6BBC254E2C8}" type="slidenum">
              <a:rPr lang="en-US" smtClean="0"/>
              <a:t>17</a:t>
            </a:fld>
            <a:endParaRPr lang="en-US"/>
          </a:p>
        </p:txBody>
      </p:sp>
      <p:sp>
        <p:nvSpPr>
          <p:cNvPr id="19" name="Rectangle 18"/>
          <p:cNvSpPr/>
          <p:nvPr/>
        </p:nvSpPr>
        <p:spPr>
          <a:xfrm>
            <a:off x="433533" y="3719021"/>
            <a:ext cx="3144554" cy="105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33529" y="3838763"/>
            <a:ext cx="3144554" cy="105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3657" y="2764388"/>
            <a:ext cx="3144554" cy="105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3657" y="5028401"/>
            <a:ext cx="3144554" cy="105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3658" y="5398521"/>
            <a:ext cx="3144554" cy="105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officeArt object"/>
          <p:cNvPicPr/>
          <p:nvPr/>
        </p:nvPicPr>
        <p:blipFill>
          <a:blip r:embed="rId3">
            <a:extLst>
              <a:ext uri="{28A0092B-C50C-407E-A947-70E740481C1C}">
                <a14:useLocalDpi xmlns:a14="http://schemas.microsoft.com/office/drawing/2010/main"/>
              </a:ext>
            </a:extLst>
          </a:blip>
          <a:stretch>
            <a:fillRect/>
          </a:stretch>
        </p:blipFill>
        <p:spPr>
          <a:xfrm>
            <a:off x="4689927" y="759544"/>
            <a:ext cx="7208158" cy="5336456"/>
          </a:xfrm>
          <a:prstGeom prst="rect">
            <a:avLst/>
          </a:prstGeom>
          <a:ln w="12700" cap="flat">
            <a:noFill/>
            <a:miter lim="400000"/>
          </a:ln>
          <a:effectLst/>
        </p:spPr>
      </p:pic>
      <p:sp>
        <p:nvSpPr>
          <p:cNvPr id="32" name="TextBox 31"/>
          <p:cNvSpPr txBox="1"/>
          <p:nvPr/>
        </p:nvSpPr>
        <p:spPr>
          <a:xfrm>
            <a:off x="3690258" y="263504"/>
            <a:ext cx="5070042" cy="369332"/>
          </a:xfrm>
          <a:prstGeom prst="rect">
            <a:avLst/>
          </a:prstGeom>
          <a:noFill/>
        </p:spPr>
        <p:txBody>
          <a:bodyPr wrap="none" rtlCol="0">
            <a:spAutoFit/>
          </a:bodyPr>
          <a:lstStyle/>
          <a:p>
            <a:r>
              <a:rPr lang="en-US" dirty="0" smtClean="0"/>
              <a:t>Proposed assignment of ports for Instrumentation ..</a:t>
            </a:r>
            <a:endParaRPr lang="en-US" dirty="0"/>
          </a:p>
        </p:txBody>
      </p:sp>
      <p:sp>
        <p:nvSpPr>
          <p:cNvPr id="33" name="TextBox 32"/>
          <p:cNvSpPr txBox="1"/>
          <p:nvPr/>
        </p:nvSpPr>
        <p:spPr>
          <a:xfrm>
            <a:off x="9481457" y="5725886"/>
            <a:ext cx="1781450" cy="369332"/>
          </a:xfrm>
          <a:prstGeom prst="rect">
            <a:avLst/>
          </a:prstGeom>
          <a:noFill/>
        </p:spPr>
        <p:txBody>
          <a:bodyPr wrap="none" rtlCol="0">
            <a:spAutoFit/>
          </a:bodyPr>
          <a:lstStyle/>
          <a:p>
            <a:r>
              <a:rPr lang="en-US" dirty="0" err="1" smtClean="0"/>
              <a:t>Anselmo</a:t>
            </a:r>
            <a:r>
              <a:rPr lang="en-US" dirty="0" smtClean="0"/>
              <a:t> </a:t>
            </a:r>
            <a:r>
              <a:rPr lang="en-US" dirty="0" err="1" smtClean="0"/>
              <a:t>Cervera</a:t>
            </a:r>
            <a:endParaRPr lang="en-US" dirty="0"/>
          </a:p>
        </p:txBody>
      </p:sp>
      <p:sp>
        <p:nvSpPr>
          <p:cNvPr id="34" name="TextBox 33"/>
          <p:cNvSpPr txBox="1"/>
          <p:nvPr/>
        </p:nvSpPr>
        <p:spPr>
          <a:xfrm>
            <a:off x="0" y="6318710"/>
            <a:ext cx="4545347" cy="338554"/>
          </a:xfrm>
          <a:prstGeom prst="rect">
            <a:avLst/>
          </a:prstGeom>
          <a:noFill/>
        </p:spPr>
        <p:txBody>
          <a:bodyPr wrap="none" rtlCol="0">
            <a:spAutoFit/>
          </a:bodyPr>
          <a:lstStyle/>
          <a:p>
            <a:r>
              <a:rPr lang="en-US" sz="1600" dirty="0" smtClean="0"/>
              <a:t>NOTE: ports have not been assigned for the cameras</a:t>
            </a:r>
            <a:endParaRPr lang="en-US" sz="1600" dirty="0"/>
          </a:p>
        </p:txBody>
      </p:sp>
      <p:sp>
        <p:nvSpPr>
          <p:cNvPr id="2" name="TextBox 1"/>
          <p:cNvSpPr txBox="1"/>
          <p:nvPr/>
        </p:nvSpPr>
        <p:spPr>
          <a:xfrm>
            <a:off x="6225279" y="6112594"/>
            <a:ext cx="5833456" cy="276999"/>
          </a:xfrm>
          <a:prstGeom prst="rect">
            <a:avLst/>
          </a:prstGeom>
          <a:noFill/>
        </p:spPr>
        <p:txBody>
          <a:bodyPr wrap="none" rtlCol="0">
            <a:spAutoFit/>
          </a:bodyPr>
          <a:lstStyle/>
          <a:p>
            <a:r>
              <a:rPr lang="en-US" sz="1200" dirty="0"/>
              <a:t>CENDUNCR0078 https://</a:t>
            </a:r>
            <a:r>
              <a:rPr lang="en-US" sz="1200" dirty="0" err="1"/>
              <a:t>edms.cern.ch</a:t>
            </a:r>
            <a:r>
              <a:rPr lang="en-US" sz="1200" dirty="0"/>
              <a:t>/</a:t>
            </a:r>
            <a:r>
              <a:rPr lang="en-US" sz="1200" dirty="0" err="1"/>
              <a:t>ui</a:t>
            </a:r>
            <a:r>
              <a:rPr lang="en-US" sz="1200" dirty="0"/>
              <a:t>/file/1543241/3/NP04_penetrations_drawing.pdf</a:t>
            </a:r>
          </a:p>
        </p:txBody>
      </p:sp>
    </p:spTree>
    <p:extLst>
      <p:ext uri="{BB962C8B-B14F-4D97-AF65-F5344CB8AC3E}">
        <p14:creationId xmlns:p14="http://schemas.microsoft.com/office/powerpoint/2010/main" val="134728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5011" y="655569"/>
            <a:ext cx="10127821" cy="4832092"/>
          </a:xfrm>
          <a:prstGeom prst="rect">
            <a:avLst/>
          </a:prstGeom>
          <a:noFill/>
        </p:spPr>
        <p:txBody>
          <a:bodyPr wrap="square" rtlCol="0">
            <a:spAutoFit/>
          </a:bodyPr>
          <a:lstStyle/>
          <a:p>
            <a:pPr marL="91440">
              <a:spcAft>
                <a:spcPts val="1800"/>
              </a:spcAft>
            </a:pPr>
            <a:r>
              <a:rPr lang="en-US" b="1" dirty="0" smtClean="0">
                <a:solidFill>
                  <a:srgbClr val="FF0000"/>
                </a:solidFill>
              </a:rPr>
              <a:t>Temperature Sensors..  ~100 total ..</a:t>
            </a:r>
          </a:p>
          <a:p>
            <a:pPr marL="91440">
              <a:spcAft>
                <a:spcPts val="1800"/>
              </a:spcAft>
            </a:pPr>
            <a:r>
              <a:rPr lang="en-US" b="1" dirty="0" smtClean="0">
                <a:solidFill>
                  <a:srgbClr val="FF0000"/>
                </a:solidFill>
              </a:rPr>
              <a:t>16 membrane, 22 Hawaii profiler, 36 Valencia profiler, 12 low in cryostat, 8 on top ground plane</a:t>
            </a:r>
          </a:p>
          <a:p>
            <a:pPr marL="91440">
              <a:spcAft>
                <a:spcPts val="1800"/>
              </a:spcAft>
            </a:pPr>
            <a:r>
              <a:rPr lang="en-US" dirty="0" smtClean="0"/>
              <a:t>Technical challenge is </a:t>
            </a:r>
            <a:r>
              <a:rPr lang="en-US" b="1" dirty="0" smtClean="0"/>
              <a:t>achieving a system with relative (sensor to sensor) calibration stable to ~ 10 </a:t>
            </a:r>
            <a:r>
              <a:rPr lang="en-US" b="1" dirty="0" err="1" smtClean="0"/>
              <a:t>mK</a:t>
            </a:r>
            <a:r>
              <a:rPr lang="en-US" b="1" dirty="0" smtClean="0"/>
              <a:t> </a:t>
            </a:r>
            <a:r>
              <a:rPr lang="en-US" dirty="0" smtClean="0"/>
              <a:t>(not needed for membrane sensors) </a:t>
            </a:r>
            <a:r>
              <a:rPr lang="mr-IN" dirty="0" smtClean="0"/>
              <a:t>–</a:t>
            </a:r>
            <a:r>
              <a:rPr lang="en-US" dirty="0" smtClean="0"/>
              <a:t> also part of a path for DUNE - </a:t>
            </a:r>
            <a:r>
              <a:rPr lang="en-US" b="1" dirty="0"/>
              <a:t>CERN development project</a:t>
            </a:r>
          </a:p>
          <a:p>
            <a:pPr marL="119063" indent="-119063">
              <a:spcAft>
                <a:spcPts val="1800"/>
              </a:spcAft>
            </a:pPr>
            <a:r>
              <a:rPr lang="en-US" dirty="0"/>
              <a:t> </a:t>
            </a:r>
            <a:r>
              <a:rPr lang="en-US" dirty="0" smtClean="0"/>
              <a:t> Installation and interface issues are: </a:t>
            </a:r>
            <a:r>
              <a:rPr lang="en-US" b="1" dirty="0" smtClean="0"/>
              <a:t>schedule, how to place membrane and volume sensors, </a:t>
            </a:r>
            <a:r>
              <a:rPr lang="en-US" b="1" dirty="0"/>
              <a:t>how to preserve </a:t>
            </a:r>
            <a:r>
              <a:rPr lang="en-US" b="1" dirty="0" smtClean="0"/>
              <a:t>calibration, </a:t>
            </a:r>
            <a:r>
              <a:rPr lang="en-US" b="1" dirty="0"/>
              <a:t>how </a:t>
            </a:r>
            <a:r>
              <a:rPr lang="en-US" b="1" dirty="0" smtClean="0"/>
              <a:t>to route cables inside the cryostat, </a:t>
            </a:r>
            <a:r>
              <a:rPr lang="en-US" dirty="0" smtClean="0"/>
              <a:t>(cannot weld anything to the walls (unlike the IHI cryostats)) </a:t>
            </a:r>
            <a:r>
              <a:rPr lang="en-US" b="1" dirty="0" smtClean="0"/>
              <a:t>external cabling and connection to the DCS </a:t>
            </a:r>
          </a:p>
          <a:p>
            <a:pPr marL="119063" indent="-119063">
              <a:spcAft>
                <a:spcPts val="1800"/>
              </a:spcAft>
            </a:pPr>
            <a:r>
              <a:rPr lang="en-US" b="1" dirty="0"/>
              <a:t> </a:t>
            </a:r>
            <a:r>
              <a:rPr lang="en-US" b="1" dirty="0" smtClean="0"/>
              <a:t> Services required per sensor </a:t>
            </a:r>
            <a:r>
              <a:rPr lang="mr-IN" b="1" dirty="0" smtClean="0"/>
              <a:t>–</a:t>
            </a:r>
            <a:r>
              <a:rPr lang="en-US" b="1" dirty="0" smtClean="0"/>
              <a:t> 4 wire readout of RTD resistance</a:t>
            </a:r>
            <a:endParaRPr lang="en-US" b="1" dirty="0"/>
          </a:p>
          <a:p>
            <a:pPr marL="91440">
              <a:spcBef>
                <a:spcPts val="1200"/>
              </a:spcBef>
              <a:spcAft>
                <a:spcPts val="1800"/>
              </a:spcAft>
            </a:pPr>
            <a:r>
              <a:rPr lang="en-US" dirty="0" err="1" smtClean="0">
                <a:solidFill>
                  <a:srgbClr val="C00000"/>
                </a:solidFill>
              </a:rPr>
              <a:t>Anselmo</a:t>
            </a:r>
            <a:r>
              <a:rPr lang="en-US" dirty="0" smtClean="0">
                <a:solidFill>
                  <a:srgbClr val="C00000"/>
                </a:solidFill>
              </a:rPr>
              <a:t> </a:t>
            </a:r>
            <a:r>
              <a:rPr lang="en-US" dirty="0" err="1">
                <a:solidFill>
                  <a:srgbClr val="C00000"/>
                </a:solidFill>
              </a:rPr>
              <a:t>Cervera</a:t>
            </a:r>
            <a:r>
              <a:rPr lang="en-US" dirty="0">
                <a:solidFill>
                  <a:srgbClr val="C00000"/>
                </a:solidFill>
              </a:rPr>
              <a:t> and his team for </a:t>
            </a:r>
            <a:r>
              <a:rPr lang="en-US" dirty="0" smtClean="0">
                <a:solidFill>
                  <a:srgbClr val="C00000"/>
                </a:solidFill>
              </a:rPr>
              <a:t>the membrane and bulk temperatures and the Valencia gradient monitor  - presentation</a:t>
            </a:r>
          </a:p>
          <a:p>
            <a:pPr marL="91440">
              <a:spcBef>
                <a:spcPts val="1200"/>
              </a:spcBef>
              <a:spcAft>
                <a:spcPts val="1800"/>
              </a:spcAft>
            </a:pPr>
            <a:r>
              <a:rPr lang="en-US" dirty="0" err="1">
                <a:solidFill>
                  <a:srgbClr val="C00000"/>
                </a:solidFill>
              </a:rPr>
              <a:t>Jelena</a:t>
            </a:r>
            <a:r>
              <a:rPr lang="en-US" dirty="0">
                <a:solidFill>
                  <a:srgbClr val="C00000"/>
                </a:solidFill>
              </a:rPr>
              <a:t> </a:t>
            </a:r>
            <a:r>
              <a:rPr lang="en-US" dirty="0" err="1">
                <a:solidFill>
                  <a:srgbClr val="C00000"/>
                </a:solidFill>
              </a:rPr>
              <a:t>Maricic</a:t>
            </a:r>
            <a:r>
              <a:rPr lang="en-US" dirty="0">
                <a:solidFill>
                  <a:srgbClr val="C00000"/>
                </a:solidFill>
              </a:rPr>
              <a:t> (Hawaii) for the Hawaii temperature profile measurement (TP)  - </a:t>
            </a:r>
            <a:r>
              <a:rPr lang="en-US" dirty="0" smtClean="0">
                <a:solidFill>
                  <a:srgbClr val="C00000"/>
                </a:solidFill>
              </a:rPr>
              <a:t>presentation</a:t>
            </a:r>
            <a:endParaRPr lang="en-US" dirty="0">
              <a:solidFill>
                <a:srgbClr val="C00000"/>
              </a:solidFill>
            </a:endParaRPr>
          </a:p>
        </p:txBody>
      </p:sp>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18</a:t>
            </a:fld>
            <a:endParaRPr lang="en-US"/>
          </a:p>
        </p:txBody>
      </p:sp>
    </p:spTree>
    <p:extLst>
      <p:ext uri="{BB962C8B-B14F-4D97-AF65-F5344CB8AC3E}">
        <p14:creationId xmlns:p14="http://schemas.microsoft.com/office/powerpoint/2010/main" val="28696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6089" y="641604"/>
            <a:ext cx="7336984" cy="3154710"/>
          </a:xfrm>
          <a:prstGeom prst="rect">
            <a:avLst/>
          </a:prstGeom>
          <a:noFill/>
        </p:spPr>
        <p:txBody>
          <a:bodyPr wrap="square" rtlCol="0">
            <a:spAutoFit/>
          </a:bodyPr>
          <a:lstStyle/>
          <a:p>
            <a:pPr marL="91440">
              <a:spcAft>
                <a:spcPts val="1800"/>
              </a:spcAft>
            </a:pPr>
            <a:r>
              <a:rPr lang="en-US" b="1" dirty="0" smtClean="0">
                <a:solidFill>
                  <a:srgbClr val="FF0000"/>
                </a:solidFill>
              </a:rPr>
              <a:t>Cameras</a:t>
            </a:r>
          </a:p>
          <a:p>
            <a:pPr marL="91440">
              <a:spcAft>
                <a:spcPts val="1800"/>
              </a:spcAft>
            </a:pPr>
            <a:r>
              <a:rPr lang="en-US" dirty="0" smtClean="0">
                <a:solidFill>
                  <a:srgbClr val="C00000"/>
                </a:solidFill>
              </a:rPr>
              <a:t>Mike </a:t>
            </a:r>
            <a:r>
              <a:rPr lang="en-US" dirty="0" err="1" smtClean="0">
                <a:solidFill>
                  <a:srgbClr val="C00000"/>
                </a:solidFill>
              </a:rPr>
              <a:t>Kordosky</a:t>
            </a:r>
            <a:r>
              <a:rPr lang="en-US" dirty="0" smtClean="0">
                <a:solidFill>
                  <a:srgbClr val="C00000"/>
                </a:solidFill>
              </a:rPr>
              <a:t> (William &amp; Mary) </a:t>
            </a:r>
          </a:p>
          <a:p>
            <a:pPr marL="91440">
              <a:spcAft>
                <a:spcPts val="1200"/>
              </a:spcAft>
            </a:pPr>
            <a:r>
              <a:rPr lang="en-US" dirty="0" smtClean="0"/>
              <a:t>Technical challenge is getting a camera system that works in the cold, with sufficient sensitivity (acceptance x gain) and with flexible software..</a:t>
            </a:r>
          </a:p>
          <a:p>
            <a:pPr marL="91440">
              <a:spcAft>
                <a:spcPts val="1800"/>
              </a:spcAft>
            </a:pPr>
            <a:r>
              <a:rPr lang="en-US" dirty="0" smtClean="0"/>
              <a:t>Installation issues to be resolved:</a:t>
            </a:r>
            <a:r>
              <a:rPr lang="en-US" b="1" dirty="0" smtClean="0"/>
              <a:t> where and how to place, and when</a:t>
            </a:r>
          </a:p>
          <a:p>
            <a:pPr marL="91440">
              <a:spcAft>
                <a:spcPts val="1400"/>
              </a:spcAft>
            </a:pPr>
            <a:r>
              <a:rPr lang="en-US" dirty="0"/>
              <a:t>35 ton </a:t>
            </a:r>
            <a:r>
              <a:rPr lang="en-US" dirty="0" smtClean="0"/>
              <a:t>experience with system from ETHZ has been invaluable  </a:t>
            </a:r>
            <a:r>
              <a:rPr lang="mr-IN" dirty="0" smtClean="0"/>
              <a:t>–</a:t>
            </a:r>
            <a:r>
              <a:rPr lang="en-US" dirty="0" smtClean="0"/>
              <a:t> behavior in cold, cable-type and sensitivity to cable-length, streaming and preserving data for inspection.</a:t>
            </a:r>
          </a:p>
        </p:txBody>
      </p:sp>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19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759169"/>
            <a:ext cx="3130373" cy="3471867"/>
          </a:xfrm>
          <a:prstGeom prst="rect">
            <a:avLst/>
          </a:prstGeom>
        </p:spPr>
      </p:pic>
    </p:spTree>
    <p:extLst>
      <p:ext uri="{BB962C8B-B14F-4D97-AF65-F5344CB8AC3E}">
        <p14:creationId xmlns:p14="http://schemas.microsoft.com/office/powerpoint/2010/main" val="182950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3880"/>
            <a:ext cx="11345099" cy="5355312"/>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t>
            </a:r>
            <a:r>
              <a:rPr lang="en-US" b="1" dirty="0" smtClean="0"/>
              <a:t>and Argon </a:t>
            </a:r>
            <a:r>
              <a:rPr lang="en-US" b="1" dirty="0"/>
              <a:t>I</a:t>
            </a:r>
            <a:r>
              <a:rPr lang="en-US" b="1" dirty="0" smtClean="0"/>
              <a:t>nstrumentation - Overview</a:t>
            </a:r>
          </a:p>
          <a:p>
            <a:endParaRPr lang="en-US" dirty="0"/>
          </a:p>
          <a:p>
            <a:r>
              <a:rPr lang="en-US" dirty="0"/>
              <a:t> </a:t>
            </a:r>
          </a:p>
          <a:p>
            <a:r>
              <a:rPr lang="en-US" dirty="0"/>
              <a:t>1. Does the Cryogenic Instrumentation design meet the requirements? Are the requirements/justifications sufficiently complete and clear? </a:t>
            </a:r>
          </a:p>
          <a:p>
            <a:r>
              <a:rPr lang="en-US" dirty="0"/>
              <a:t>2. Does the design represent a good development path towards DUNE? </a:t>
            </a:r>
          </a:p>
          <a:p>
            <a:r>
              <a:rPr lang="en-US" dirty="0"/>
              <a:t>3. Does the design lead to a reasonable production schedule, including QA/QC, transport, installation and commissioning? </a:t>
            </a:r>
          </a:p>
          <a:p>
            <a:r>
              <a:rPr lang="en-US" dirty="0"/>
              <a:t>4. Is the installation plan sufficiently far advanced to assure that the detector can be installed as designed? </a:t>
            </a:r>
          </a:p>
          <a:p>
            <a:r>
              <a:rPr lang="en-US" dirty="0"/>
              <a:t>5. Are all internal interfaces between components (cryostat, cryogenics, TPC) documented, clearly identified and complete? </a:t>
            </a:r>
          </a:p>
          <a:p>
            <a:r>
              <a:rPr lang="en-US" dirty="0"/>
              <a:t>6. Are the interfaces with the slow control system well defined and understood? </a:t>
            </a:r>
          </a:p>
          <a:p>
            <a:r>
              <a:rPr lang="en-US" dirty="0"/>
              <a:t>7. Is the grounding and shielding of the Cryogenics Instrumentation understood and adequate? </a:t>
            </a:r>
          </a:p>
          <a:p>
            <a:r>
              <a:rPr lang="en-US" dirty="0"/>
              <a:t>8. Are operation conditions (when will/can instrumentation be turned on) listed, understood and comprehensive? </a:t>
            </a:r>
          </a:p>
          <a:p>
            <a:r>
              <a:rPr lang="en-US" dirty="0"/>
              <a:t>9. Are the analyses of the Cryogenics Instrumentation components sufficiently comprehensive for safe handling, installation and operation at the CERN Neutrino Platform? </a:t>
            </a:r>
          </a:p>
          <a:p>
            <a:r>
              <a:rPr lang="en-US" dirty="0"/>
              <a:t>10. Is the Cryogenics Instrumentation quality assurance, quality control and test plan adequate? Have applicable lessons-learned from previous </a:t>
            </a:r>
            <a:r>
              <a:rPr lang="en-US" dirty="0" err="1"/>
              <a:t>LArTPC</a:t>
            </a:r>
            <a:r>
              <a:rPr lang="en-US" dirty="0"/>
              <a:t> devices been implemented into the device testing and into the system design? </a:t>
            </a:r>
          </a:p>
          <a:p>
            <a:endParaRPr lang="en-US" b="1" dirty="0"/>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2</a:t>
            </a:fld>
            <a:endParaRPr lang="en-US" dirty="0">
              <a:solidFill>
                <a:schemeClr val="tx1"/>
              </a:solidFill>
            </a:endParaRPr>
          </a:p>
        </p:txBody>
      </p:sp>
    </p:spTree>
    <p:extLst>
      <p:ext uri="{BB962C8B-B14F-4D97-AF65-F5344CB8AC3E}">
        <p14:creationId xmlns:p14="http://schemas.microsoft.com/office/powerpoint/2010/main" val="2050828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76002" y="654276"/>
            <a:ext cx="10396798" cy="2169825"/>
          </a:xfrm>
          <a:prstGeom prst="rect">
            <a:avLst/>
          </a:prstGeom>
          <a:noFill/>
        </p:spPr>
        <p:txBody>
          <a:bodyPr wrap="square" rtlCol="0">
            <a:spAutoFit/>
          </a:bodyPr>
          <a:lstStyle/>
          <a:p>
            <a:pPr marL="91440">
              <a:spcAft>
                <a:spcPts val="1200"/>
              </a:spcAft>
            </a:pPr>
            <a:r>
              <a:rPr lang="en-US" b="1" dirty="0" smtClean="0">
                <a:solidFill>
                  <a:srgbClr val="FF0000"/>
                </a:solidFill>
              </a:rPr>
              <a:t>Purity Monitors (4 total)</a:t>
            </a:r>
          </a:p>
          <a:p>
            <a:pPr marL="91440">
              <a:spcAft>
                <a:spcPts val="1200"/>
              </a:spcAft>
            </a:pPr>
            <a:r>
              <a:rPr lang="en-US" dirty="0" err="1" smtClean="0">
                <a:solidFill>
                  <a:srgbClr val="C00000"/>
                </a:solidFill>
              </a:rPr>
              <a:t>Jianming</a:t>
            </a:r>
            <a:r>
              <a:rPr lang="en-US" dirty="0" smtClean="0">
                <a:solidFill>
                  <a:srgbClr val="C00000"/>
                </a:solidFill>
              </a:rPr>
              <a:t> </a:t>
            </a:r>
            <a:r>
              <a:rPr lang="en-US" dirty="0" err="1" smtClean="0">
                <a:solidFill>
                  <a:srgbClr val="C00000"/>
                </a:solidFill>
              </a:rPr>
              <a:t>Bian</a:t>
            </a:r>
            <a:r>
              <a:rPr lang="en-US" dirty="0" smtClean="0">
                <a:solidFill>
                  <a:srgbClr val="C00000"/>
                </a:solidFill>
              </a:rPr>
              <a:t> (UC Irvine) &amp; Andrew Renshaw (Houston)</a:t>
            </a:r>
          </a:p>
          <a:p>
            <a:pPr marL="91440">
              <a:spcAft>
                <a:spcPts val="1800"/>
              </a:spcAft>
            </a:pPr>
            <a:r>
              <a:rPr lang="en-US" dirty="0" smtClean="0"/>
              <a:t>Refurbishing Icarus purity monitors </a:t>
            </a:r>
            <a:r>
              <a:rPr lang="mr-IN" dirty="0" smtClean="0"/>
              <a:t>–</a:t>
            </a:r>
            <a:r>
              <a:rPr lang="en-US" dirty="0" smtClean="0"/>
              <a:t> using </a:t>
            </a:r>
            <a:r>
              <a:rPr lang="en-US" dirty="0" err="1" smtClean="0"/>
              <a:t>Fermilab</a:t>
            </a:r>
            <a:r>
              <a:rPr lang="en-US" dirty="0" smtClean="0"/>
              <a:t> electronics ..</a:t>
            </a:r>
            <a:endParaRPr lang="en-US" dirty="0"/>
          </a:p>
          <a:p>
            <a:pPr marL="91440">
              <a:spcAft>
                <a:spcPts val="1200"/>
              </a:spcAft>
            </a:pPr>
            <a:r>
              <a:rPr lang="en-US" dirty="0" smtClean="0"/>
              <a:t>One recently brought to </a:t>
            </a:r>
            <a:r>
              <a:rPr lang="en-US" dirty="0" err="1" smtClean="0"/>
              <a:t>Fermilab</a:t>
            </a:r>
            <a:r>
              <a:rPr lang="en-US" dirty="0" smtClean="0"/>
              <a:t> from UC Irvine and tested in relatively clean argon </a:t>
            </a:r>
            <a:r>
              <a:rPr lang="mr-IN" dirty="0" smtClean="0"/>
              <a:t>–</a:t>
            </a:r>
            <a:r>
              <a:rPr lang="en-US" dirty="0" smtClean="0"/>
              <a:t> worked quite nicely</a:t>
            </a:r>
          </a:p>
          <a:p>
            <a:pPr marL="91440">
              <a:spcAft>
                <a:spcPts val="1200"/>
              </a:spcAft>
            </a:pPr>
            <a:r>
              <a:rPr lang="en-US" dirty="0"/>
              <a:t>See </a:t>
            </a:r>
            <a:r>
              <a:rPr lang="en-US" dirty="0">
                <a:hlinkClick r:id="rId3"/>
              </a:rPr>
              <a:t>https://indico.cern.ch/event/630004/</a:t>
            </a:r>
            <a:r>
              <a:rPr lang="en-US" dirty="0"/>
              <a:t> for </a:t>
            </a:r>
            <a:r>
              <a:rPr lang="en-US" dirty="0" err="1"/>
              <a:t>PrMon</a:t>
            </a:r>
            <a:r>
              <a:rPr lang="en-US" dirty="0"/>
              <a:t> test </a:t>
            </a:r>
            <a:r>
              <a:rPr lang="en-US" dirty="0" smtClean="0"/>
              <a:t>signals</a:t>
            </a:r>
          </a:p>
        </p:txBody>
      </p:sp>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20</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0420" y="3050240"/>
            <a:ext cx="6759475" cy="3195388"/>
          </a:xfrm>
          <a:prstGeom prst="rect">
            <a:avLst/>
          </a:prstGeom>
        </p:spPr>
      </p:pic>
      <p:cxnSp>
        <p:nvCxnSpPr>
          <p:cNvPr id="10" name="Straight Arrow Connector 9"/>
          <p:cNvCxnSpPr/>
          <p:nvPr/>
        </p:nvCxnSpPr>
        <p:spPr>
          <a:xfrm>
            <a:off x="8199895" y="5523753"/>
            <a:ext cx="769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92638" y="5998176"/>
            <a:ext cx="769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84294" y="5591797"/>
            <a:ext cx="1200457" cy="369332"/>
          </a:xfrm>
          <a:prstGeom prst="rect">
            <a:avLst/>
          </a:prstGeom>
          <a:noFill/>
        </p:spPr>
        <p:txBody>
          <a:bodyPr wrap="none" rtlCol="0">
            <a:spAutoFit/>
          </a:bodyPr>
          <a:lstStyle/>
          <a:p>
            <a:r>
              <a:rPr lang="en-US" smtClean="0"/>
              <a:t>To cryostat</a:t>
            </a:r>
            <a:endParaRPr lang="en-US"/>
          </a:p>
        </p:txBody>
      </p:sp>
      <p:sp>
        <p:nvSpPr>
          <p:cNvPr id="13" name="TextBox 12"/>
          <p:cNvSpPr txBox="1"/>
          <p:nvPr/>
        </p:nvSpPr>
        <p:spPr>
          <a:xfrm>
            <a:off x="5187303" y="3896974"/>
            <a:ext cx="1744132" cy="369332"/>
          </a:xfrm>
          <a:prstGeom prst="rect">
            <a:avLst/>
          </a:prstGeom>
          <a:noFill/>
        </p:spPr>
        <p:txBody>
          <a:bodyPr wrap="none" rtlCol="0">
            <a:spAutoFit/>
          </a:bodyPr>
          <a:lstStyle/>
          <a:p>
            <a:r>
              <a:rPr lang="en-US" dirty="0" smtClean="0"/>
              <a:t>CENDUNCG0002</a:t>
            </a:r>
            <a:endParaRPr lang="en-US" dirty="0"/>
          </a:p>
        </p:txBody>
      </p:sp>
      <p:sp>
        <p:nvSpPr>
          <p:cNvPr id="14" name="TextBox 13"/>
          <p:cNvSpPr txBox="1"/>
          <p:nvPr/>
        </p:nvSpPr>
        <p:spPr>
          <a:xfrm>
            <a:off x="6772369" y="4356315"/>
            <a:ext cx="843942" cy="646331"/>
          </a:xfrm>
          <a:prstGeom prst="rect">
            <a:avLst/>
          </a:prstGeom>
          <a:noFill/>
        </p:spPr>
        <p:txBody>
          <a:bodyPr wrap="square" rtlCol="0">
            <a:spAutoFit/>
          </a:bodyPr>
          <a:lstStyle/>
          <a:p>
            <a:r>
              <a:rPr lang="en-US" dirty="0" err="1" smtClean="0"/>
              <a:t>PrM</a:t>
            </a:r>
            <a:r>
              <a:rPr lang="en-US" dirty="0" smtClean="0"/>
              <a:t> vessel</a:t>
            </a:r>
            <a:endParaRPr lang="en-US" dirty="0"/>
          </a:p>
        </p:txBody>
      </p:sp>
      <p:cxnSp>
        <p:nvCxnSpPr>
          <p:cNvPr id="16" name="Straight Arrow Connector 15"/>
          <p:cNvCxnSpPr/>
          <p:nvPr/>
        </p:nvCxnSpPr>
        <p:spPr>
          <a:xfrm flipH="1">
            <a:off x="8263241" y="3119982"/>
            <a:ext cx="986971" cy="7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168221" y="3295408"/>
            <a:ext cx="1475147" cy="369332"/>
          </a:xfrm>
          <a:prstGeom prst="rect">
            <a:avLst/>
          </a:prstGeom>
          <a:noFill/>
        </p:spPr>
        <p:txBody>
          <a:bodyPr wrap="none" rtlCol="0">
            <a:spAutoFit/>
          </a:bodyPr>
          <a:lstStyle/>
          <a:p>
            <a:r>
              <a:rPr lang="en-US" dirty="0" smtClean="0"/>
              <a:t>From cryostat</a:t>
            </a:r>
            <a:endParaRPr lang="en-US" dirty="0"/>
          </a:p>
        </p:txBody>
      </p:sp>
      <p:cxnSp>
        <p:nvCxnSpPr>
          <p:cNvPr id="18" name="Straight Arrow Connector 17"/>
          <p:cNvCxnSpPr/>
          <p:nvPr/>
        </p:nvCxnSpPr>
        <p:spPr>
          <a:xfrm>
            <a:off x="7135863" y="4979620"/>
            <a:ext cx="480448" cy="245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144855" y="4979620"/>
            <a:ext cx="277469" cy="623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flipH="1">
            <a:off x="8805356" y="3936968"/>
            <a:ext cx="2167444" cy="923330"/>
          </a:xfrm>
          <a:prstGeom prst="rect">
            <a:avLst/>
          </a:prstGeom>
          <a:noFill/>
          <a:ln w="25400">
            <a:solidFill>
              <a:srgbClr val="C00000"/>
            </a:solidFill>
          </a:ln>
        </p:spPr>
        <p:txBody>
          <a:bodyPr wrap="square" rtlCol="0">
            <a:spAutoFit/>
          </a:bodyPr>
          <a:lstStyle/>
          <a:p>
            <a:r>
              <a:rPr lang="en-US" dirty="0" smtClean="0"/>
              <a:t>Connection points for monitor after purification system</a:t>
            </a:r>
            <a:endParaRPr lang="en-US" dirty="0"/>
          </a:p>
        </p:txBody>
      </p:sp>
    </p:spTree>
    <p:extLst>
      <p:ext uri="{BB962C8B-B14F-4D97-AF65-F5344CB8AC3E}">
        <p14:creationId xmlns:p14="http://schemas.microsoft.com/office/powerpoint/2010/main" val="811916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21</a:t>
            </a:fld>
            <a:endParaRPr lang="en-US"/>
          </a:p>
        </p:txBody>
      </p:sp>
      <p:sp>
        <p:nvSpPr>
          <p:cNvPr id="5" name="TextBox 4"/>
          <p:cNvSpPr txBox="1"/>
          <p:nvPr/>
        </p:nvSpPr>
        <p:spPr>
          <a:xfrm>
            <a:off x="682171" y="467263"/>
            <a:ext cx="10671629" cy="5788394"/>
          </a:xfrm>
          <a:prstGeom prst="rect">
            <a:avLst/>
          </a:prstGeom>
          <a:noFill/>
        </p:spPr>
        <p:txBody>
          <a:bodyPr wrap="square" rtlCol="0">
            <a:noAutofit/>
          </a:bodyPr>
          <a:lstStyle/>
          <a:p>
            <a:r>
              <a:rPr lang="en-US" b="1" dirty="0" smtClean="0">
                <a:solidFill>
                  <a:srgbClr val="FF0000"/>
                </a:solidFill>
              </a:rPr>
              <a:t>Purity Monitor Interfaces and operating conditions </a:t>
            </a:r>
            <a:r>
              <a:rPr lang="en-US" b="1" dirty="0" smtClean="0"/>
              <a:t>..</a:t>
            </a:r>
          </a:p>
          <a:p>
            <a:endParaRPr lang="en-US" dirty="0"/>
          </a:p>
          <a:p>
            <a:r>
              <a:rPr lang="en-US" dirty="0" smtClean="0"/>
              <a:t>Cryostat Monitors:</a:t>
            </a:r>
          </a:p>
          <a:p>
            <a:r>
              <a:rPr lang="en-US" dirty="0" smtClean="0"/>
              <a:t>Space on cryostat near feedthrough for flash-lamp system </a:t>
            </a:r>
            <a:r>
              <a:rPr lang="mr-IN" dirty="0" smtClean="0"/>
              <a:t>–</a:t>
            </a:r>
            <a:r>
              <a:rPr lang="en-US" dirty="0" smtClean="0"/>
              <a:t> electrical box 50 cm x 30 cm x 20 cm</a:t>
            </a:r>
          </a:p>
          <a:p>
            <a:r>
              <a:rPr lang="en-US" dirty="0" smtClean="0"/>
              <a:t>Power for flash lamp system 24 V, 3 A </a:t>
            </a:r>
          </a:p>
          <a:p>
            <a:r>
              <a:rPr lang="en-US" dirty="0" smtClean="0"/>
              <a:t>Space and power for 3 signal amplifiers - 3 double wide NIM modules, 0.5 A +/- 12V</a:t>
            </a:r>
          </a:p>
          <a:p>
            <a:endParaRPr lang="en-US" dirty="0"/>
          </a:p>
          <a:p>
            <a:r>
              <a:rPr lang="en-US" dirty="0" smtClean="0"/>
              <a:t>Purification System:</a:t>
            </a:r>
          </a:p>
          <a:p>
            <a:r>
              <a:rPr lang="en-US" dirty="0" smtClean="0"/>
              <a:t>Space near inline vessel </a:t>
            </a:r>
            <a:r>
              <a:rPr lang="en-US" dirty="0"/>
              <a:t>for flash-lamp system </a:t>
            </a:r>
            <a:r>
              <a:rPr lang="mr-IN" dirty="0"/>
              <a:t>–</a:t>
            </a:r>
            <a:r>
              <a:rPr lang="en-US" dirty="0"/>
              <a:t> electrical box 50 cm x 30 cm x 20 cm</a:t>
            </a:r>
          </a:p>
          <a:p>
            <a:r>
              <a:rPr lang="en-US" dirty="0"/>
              <a:t>Power for flash lamp system </a:t>
            </a:r>
            <a:r>
              <a:rPr lang="en-US" dirty="0" smtClean="0"/>
              <a:t>24 </a:t>
            </a:r>
            <a:r>
              <a:rPr lang="en-US" dirty="0"/>
              <a:t>V, 3 A </a:t>
            </a:r>
          </a:p>
          <a:p>
            <a:r>
              <a:rPr lang="en-US" dirty="0"/>
              <a:t>Space and power for </a:t>
            </a:r>
            <a:r>
              <a:rPr lang="en-US" dirty="0" smtClean="0"/>
              <a:t>1 signal amplifier </a:t>
            </a:r>
            <a:r>
              <a:rPr lang="mr-IN" dirty="0" smtClean="0"/>
              <a:t>–</a:t>
            </a:r>
            <a:r>
              <a:rPr lang="en-US" dirty="0" smtClean="0"/>
              <a:t> 1 double </a:t>
            </a:r>
            <a:r>
              <a:rPr lang="en-US" dirty="0"/>
              <a:t>wide NIM </a:t>
            </a:r>
            <a:r>
              <a:rPr lang="en-US" dirty="0" smtClean="0"/>
              <a:t>module running </a:t>
            </a:r>
            <a:r>
              <a:rPr lang="en-US" dirty="0"/>
              <a:t>at 0.5 A +/- </a:t>
            </a:r>
            <a:r>
              <a:rPr lang="en-US" dirty="0" smtClean="0"/>
              <a:t>12V</a:t>
            </a:r>
          </a:p>
          <a:p>
            <a:endParaRPr lang="en-US" dirty="0"/>
          </a:p>
          <a:p>
            <a:r>
              <a:rPr lang="en-US" dirty="0" smtClean="0"/>
              <a:t>In front-end racks: not too far (&lt;30 m) </a:t>
            </a:r>
          </a:p>
          <a:p>
            <a:r>
              <a:rPr lang="en-US" dirty="0" smtClean="0"/>
              <a:t>HV </a:t>
            </a:r>
            <a:r>
              <a:rPr lang="en-US" dirty="0"/>
              <a:t>power </a:t>
            </a:r>
            <a:r>
              <a:rPr lang="en-US" dirty="0" smtClean="0"/>
              <a:t>supplies per purity </a:t>
            </a:r>
            <a:r>
              <a:rPr lang="en-US" dirty="0"/>
              <a:t>monitor -20V to </a:t>
            </a:r>
            <a:r>
              <a:rPr lang="en-US" dirty="0" smtClean="0"/>
              <a:t>- 400V </a:t>
            </a:r>
            <a:r>
              <a:rPr lang="en-US" dirty="0"/>
              <a:t>(10 </a:t>
            </a:r>
            <a:r>
              <a:rPr lang="en-US" dirty="0" err="1"/>
              <a:t>uA</a:t>
            </a:r>
            <a:r>
              <a:rPr lang="en-US" dirty="0"/>
              <a:t>) and +200V to +4,000V (10 </a:t>
            </a:r>
            <a:r>
              <a:rPr lang="en-US" dirty="0" err="1"/>
              <a:t>uA</a:t>
            </a:r>
            <a:r>
              <a:rPr lang="en-US" dirty="0" smtClean="0"/>
              <a:t>)</a:t>
            </a:r>
          </a:p>
          <a:p>
            <a:r>
              <a:rPr lang="en-US" dirty="0"/>
              <a:t>Windows computer running LabVIEW or equivalent </a:t>
            </a:r>
            <a:r>
              <a:rPr lang="en-US" dirty="0" smtClean="0"/>
              <a:t>containing digitizing electronics, 2 channels per purity monitor  (we use ALAZAR 310 2-channel 12 bit 20 MS/s), with access to HV supplies and 24 V supply to flash-lamp.</a:t>
            </a:r>
          </a:p>
          <a:p>
            <a:endParaRPr lang="en-US" dirty="0"/>
          </a:p>
          <a:p>
            <a:r>
              <a:rPr lang="en-US" dirty="0" smtClean="0"/>
              <a:t>DCS</a:t>
            </a:r>
          </a:p>
          <a:p>
            <a:r>
              <a:rPr lang="en-US" dirty="0" smtClean="0"/>
              <a:t>Permission to flash lamp, permission to turn on HV, connection for recording of signal parameters and lifetimes</a:t>
            </a:r>
          </a:p>
          <a:p>
            <a:endParaRPr lang="en-US" dirty="0"/>
          </a:p>
          <a:p>
            <a:endParaRPr lang="en-US" dirty="0"/>
          </a:p>
        </p:txBody>
      </p:sp>
    </p:spTree>
    <p:extLst>
      <p:ext uri="{BB962C8B-B14F-4D97-AF65-F5344CB8AC3E}">
        <p14:creationId xmlns:p14="http://schemas.microsoft.com/office/powerpoint/2010/main" val="85689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22</a:t>
            </a:fld>
            <a:endParaRPr lang="en-US"/>
          </a:p>
        </p:txBody>
      </p:sp>
      <p:sp>
        <p:nvSpPr>
          <p:cNvPr id="5" name="TextBox 4"/>
          <p:cNvSpPr txBox="1"/>
          <p:nvPr/>
        </p:nvSpPr>
        <p:spPr>
          <a:xfrm>
            <a:off x="420914" y="467263"/>
            <a:ext cx="5123543" cy="5788394"/>
          </a:xfrm>
          <a:prstGeom prst="rect">
            <a:avLst/>
          </a:prstGeom>
          <a:noFill/>
        </p:spPr>
        <p:txBody>
          <a:bodyPr wrap="square" rtlCol="0">
            <a:noAutofit/>
          </a:bodyPr>
          <a:lstStyle/>
          <a:p>
            <a:r>
              <a:rPr lang="en-US" b="1" dirty="0" smtClean="0"/>
              <a:t>Gas Analyzers </a:t>
            </a:r>
          </a:p>
          <a:p>
            <a:r>
              <a:rPr lang="en-US" b="1" dirty="0" smtClean="0"/>
              <a:t>These are all commercial devices ..</a:t>
            </a:r>
          </a:p>
          <a:p>
            <a:endParaRPr lang="en-US" b="1" dirty="0"/>
          </a:p>
          <a:p>
            <a:r>
              <a:rPr lang="en-US" b="1" dirty="0" smtClean="0"/>
              <a:t>Installation &amp; Services required</a:t>
            </a:r>
            <a:r>
              <a:rPr lang="en-US" dirty="0" smtClean="0"/>
              <a:t>:</a:t>
            </a:r>
          </a:p>
          <a:p>
            <a:r>
              <a:rPr lang="en-US" dirty="0" smtClean="0"/>
              <a:t>Space and power for devices (0.5 relay rack) (NP)</a:t>
            </a:r>
          </a:p>
          <a:p>
            <a:r>
              <a:rPr lang="en-US" dirty="0" smtClean="0"/>
              <a:t>Clean 6 mm (1/4 inch) lines to the rack (NP)</a:t>
            </a:r>
          </a:p>
          <a:p>
            <a:r>
              <a:rPr lang="en-US" dirty="0" smtClean="0"/>
              <a:t>Switchyard to allow analysis of different streams by any given instrument (</a:t>
            </a:r>
            <a:r>
              <a:rPr lang="en-US" dirty="0" err="1" smtClean="0"/>
              <a:t>protoDUNE</a:t>
            </a:r>
            <a:r>
              <a:rPr lang="en-US" dirty="0" smtClean="0"/>
              <a:t>-SP)</a:t>
            </a:r>
          </a:p>
          <a:p>
            <a:endParaRPr lang="en-US" dirty="0" smtClean="0"/>
          </a:p>
          <a:p>
            <a:r>
              <a:rPr lang="en-US" b="1" dirty="0" smtClean="0"/>
              <a:t>DCS</a:t>
            </a:r>
          </a:p>
          <a:p>
            <a:r>
              <a:rPr lang="en-US" dirty="0" smtClean="0"/>
              <a:t>Most devices provide 4-20 mA readout </a:t>
            </a:r>
            <a:r>
              <a:rPr lang="mr-IN" dirty="0" smtClean="0"/>
              <a:t>–</a:t>
            </a:r>
            <a:r>
              <a:rPr lang="en-US" dirty="0" smtClean="0"/>
              <a:t> some offer </a:t>
            </a:r>
            <a:r>
              <a:rPr lang="en-US" dirty="0" err="1" smtClean="0"/>
              <a:t>ethernet</a:t>
            </a:r>
            <a:r>
              <a:rPr lang="en-US" dirty="0" smtClean="0"/>
              <a:t> and/or RS232. We would prefer digital readout where possible.</a:t>
            </a:r>
          </a:p>
          <a:p>
            <a:endParaRPr lang="en-US" dirty="0"/>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4236" y="260234"/>
            <a:ext cx="4887563" cy="37767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14" y="4423880"/>
            <a:ext cx="5029200" cy="1524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4141" y="4036987"/>
            <a:ext cx="3167295" cy="2405541"/>
          </a:xfrm>
          <a:prstGeom prst="rect">
            <a:avLst/>
          </a:prstGeom>
        </p:spPr>
      </p:pic>
      <p:sp>
        <p:nvSpPr>
          <p:cNvPr id="9" name="TextBox 8"/>
          <p:cNvSpPr txBox="1"/>
          <p:nvPr/>
        </p:nvSpPr>
        <p:spPr>
          <a:xfrm>
            <a:off x="1646599" y="5947880"/>
            <a:ext cx="2914580" cy="307777"/>
          </a:xfrm>
          <a:prstGeom prst="rect">
            <a:avLst/>
          </a:prstGeom>
          <a:noFill/>
        </p:spPr>
        <p:txBody>
          <a:bodyPr wrap="none" rtlCol="0">
            <a:spAutoFit/>
          </a:bodyPr>
          <a:lstStyle/>
          <a:p>
            <a:r>
              <a:rPr lang="en-US" sz="1400" dirty="0" smtClean="0">
                <a:latin typeface="Times New Roman" charset="0"/>
                <a:ea typeface="Times New Roman" charset="0"/>
                <a:cs typeface="Times New Roman" charset="0"/>
              </a:rPr>
              <a:t>Preliminary Switchyard IO list (6 x 7)</a:t>
            </a:r>
            <a:endParaRPr lang="en-US" sz="1400" dirty="0">
              <a:latin typeface="Times New Roman" charset="0"/>
              <a:ea typeface="Times New Roman" charset="0"/>
              <a:cs typeface="Times New Roman" charset="0"/>
            </a:endParaRPr>
          </a:p>
        </p:txBody>
      </p:sp>
      <p:sp>
        <p:nvSpPr>
          <p:cNvPr id="10" name="TextBox 9"/>
          <p:cNvSpPr txBox="1"/>
          <p:nvPr/>
        </p:nvSpPr>
        <p:spPr>
          <a:xfrm>
            <a:off x="6565279" y="4952320"/>
            <a:ext cx="1075862" cy="738664"/>
          </a:xfrm>
          <a:prstGeom prst="rect">
            <a:avLst/>
          </a:prstGeom>
          <a:noFill/>
        </p:spPr>
        <p:txBody>
          <a:bodyPr wrap="square" rtlCol="0">
            <a:spAutoFit/>
          </a:bodyPr>
          <a:lstStyle/>
          <a:p>
            <a:r>
              <a:rPr lang="en-US" sz="1400" dirty="0" smtClean="0">
                <a:latin typeface="Times New Roman" charset="0"/>
                <a:ea typeface="Times New Roman" charset="0"/>
                <a:cs typeface="Times New Roman" charset="0"/>
              </a:rPr>
              <a:t>Example</a:t>
            </a:r>
          </a:p>
          <a:p>
            <a:r>
              <a:rPr lang="en-US" sz="1400" dirty="0" smtClean="0">
                <a:latin typeface="Times New Roman" charset="0"/>
                <a:ea typeface="Times New Roman" charset="0"/>
                <a:cs typeface="Times New Roman" charset="0"/>
              </a:rPr>
              <a:t>Switchyard skeleton</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9491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4/25/17</a:t>
            </a:r>
            <a:endParaRPr lang="en-US"/>
          </a:p>
        </p:txBody>
      </p:sp>
      <p:sp>
        <p:nvSpPr>
          <p:cNvPr id="3" name="Footer Placeholder 2"/>
          <p:cNvSpPr>
            <a:spLocks noGrp="1"/>
          </p:cNvSpPr>
          <p:nvPr>
            <p:ph type="ftr" sz="quarter" idx="11"/>
          </p:nvPr>
        </p:nvSpPr>
        <p:spPr/>
        <p:txBody>
          <a:bodyPr/>
          <a:lstStyle/>
          <a:p>
            <a:r>
              <a:rPr lang="en-US" smtClean="0"/>
              <a:t>S. Pordes - protoDUNE single-phase Instrumentation</a:t>
            </a:r>
            <a:endParaRPr lang="en-US"/>
          </a:p>
        </p:txBody>
      </p:sp>
      <p:sp>
        <p:nvSpPr>
          <p:cNvPr id="4" name="Slide Number Placeholder 3"/>
          <p:cNvSpPr>
            <a:spLocks noGrp="1"/>
          </p:cNvSpPr>
          <p:nvPr>
            <p:ph type="sldNum" sz="quarter" idx="12"/>
          </p:nvPr>
        </p:nvSpPr>
        <p:spPr/>
        <p:txBody>
          <a:bodyPr/>
          <a:lstStyle/>
          <a:p>
            <a:fld id="{A2D03B53-C1EB-BD4B-B294-C6BBC254E2C8}" type="slidenum">
              <a:rPr lang="en-US" smtClean="0"/>
              <a:t>23</a:t>
            </a:fld>
            <a:endParaRPr lang="en-US"/>
          </a:p>
        </p:txBody>
      </p:sp>
      <p:sp>
        <p:nvSpPr>
          <p:cNvPr id="5" name="TextBox 4"/>
          <p:cNvSpPr txBox="1"/>
          <p:nvPr/>
        </p:nvSpPr>
        <p:spPr>
          <a:xfrm>
            <a:off x="838200" y="637155"/>
            <a:ext cx="10937290" cy="6447919"/>
          </a:xfrm>
          <a:prstGeom prst="rect">
            <a:avLst/>
          </a:prstGeom>
          <a:noFill/>
        </p:spPr>
        <p:txBody>
          <a:bodyPr wrap="square" rtlCol="0">
            <a:spAutoFit/>
          </a:bodyPr>
          <a:lstStyle/>
          <a:p>
            <a:pPr>
              <a:spcAft>
                <a:spcPts val="1800"/>
              </a:spcAft>
            </a:pPr>
            <a:r>
              <a:rPr lang="en-US" sz="2800" dirty="0" smtClean="0">
                <a:solidFill>
                  <a:srgbClr val="FF0000"/>
                </a:solidFill>
              </a:rPr>
              <a:t>Recognize:</a:t>
            </a:r>
          </a:p>
          <a:p>
            <a:pPr marL="285750" indent="-285750">
              <a:spcAft>
                <a:spcPts val="1200"/>
              </a:spcAft>
              <a:buFont typeface="Arial" charset="0"/>
              <a:buChar char="•"/>
            </a:pPr>
            <a:r>
              <a:rPr lang="en-US" sz="2800" dirty="0" smtClean="0"/>
              <a:t>Need to complete designs .. </a:t>
            </a:r>
            <a:r>
              <a:rPr lang="en-US" sz="2800" smtClean="0"/>
              <a:t>Clarify interactions </a:t>
            </a:r>
            <a:r>
              <a:rPr lang="en-US" sz="2800" dirty="0" smtClean="0"/>
              <a:t>with other apparatus </a:t>
            </a:r>
          </a:p>
          <a:p>
            <a:pPr marL="285750" indent="-285750">
              <a:spcAft>
                <a:spcPts val="1200"/>
              </a:spcAft>
              <a:buFont typeface="Arial" charset="0"/>
              <a:buChar char="•"/>
            </a:pPr>
            <a:r>
              <a:rPr lang="en-US" sz="2800" dirty="0" smtClean="0"/>
              <a:t>Need to define QA/QC procedures at CERN</a:t>
            </a:r>
          </a:p>
          <a:p>
            <a:pPr marL="285750" indent="-285750">
              <a:spcAft>
                <a:spcPts val="1200"/>
              </a:spcAft>
              <a:buFont typeface="Arial" charset="0"/>
              <a:buChar char="•"/>
            </a:pPr>
            <a:r>
              <a:rPr lang="en-US" sz="2800" dirty="0" smtClean="0"/>
              <a:t>Need to develop requirements for above at CERN (facilities, people)</a:t>
            </a:r>
          </a:p>
          <a:p>
            <a:pPr marL="285750" indent="-285750">
              <a:spcAft>
                <a:spcPts val="1200"/>
              </a:spcAft>
              <a:buFont typeface="Arial" charset="0"/>
              <a:buChar char="•"/>
            </a:pPr>
            <a:r>
              <a:rPr lang="en-US" sz="2800" dirty="0" smtClean="0"/>
              <a:t>Need to refine/verify schedules ..</a:t>
            </a:r>
          </a:p>
          <a:p>
            <a:pPr marL="285750" indent="-285750">
              <a:spcAft>
                <a:spcPts val="1200"/>
              </a:spcAft>
              <a:buFont typeface="Arial" charset="0"/>
              <a:buChar char="•"/>
            </a:pPr>
            <a:r>
              <a:rPr lang="en-US" sz="2800" dirty="0" smtClean="0"/>
              <a:t>Need to refine interface with DCS </a:t>
            </a:r>
          </a:p>
          <a:p>
            <a:pPr>
              <a:spcBef>
                <a:spcPts val="1200"/>
              </a:spcBef>
              <a:spcAft>
                <a:spcPts val="600"/>
              </a:spcAft>
            </a:pPr>
            <a:r>
              <a:rPr lang="en-US" sz="2800" dirty="0"/>
              <a:t>Please see: </a:t>
            </a:r>
            <a:endParaRPr lang="en-US" sz="2800" dirty="0" smtClean="0"/>
          </a:p>
          <a:p>
            <a:pPr>
              <a:spcBef>
                <a:spcPts val="600"/>
              </a:spcBef>
              <a:spcAft>
                <a:spcPts val="1200"/>
              </a:spcAft>
            </a:pPr>
            <a:r>
              <a:rPr lang="en-US" dirty="0" smtClean="0">
                <a:solidFill>
                  <a:srgbClr val="00B0F0"/>
                </a:solidFill>
                <a:hlinkClick r:id="rId2"/>
              </a:rPr>
              <a:t>https</a:t>
            </a:r>
            <a:r>
              <a:rPr lang="en-US" dirty="0">
                <a:solidFill>
                  <a:srgbClr val="00B0F0"/>
                </a:solidFill>
                <a:hlinkClick r:id="rId2"/>
              </a:rPr>
              <a:t>://</a:t>
            </a:r>
            <a:r>
              <a:rPr lang="en-US" dirty="0" smtClean="0">
                <a:solidFill>
                  <a:srgbClr val="00B0F0"/>
                </a:solidFill>
                <a:hlinkClick r:id="rId2"/>
              </a:rPr>
              <a:t>indico.cern.ch/event/617303/attachments/1420922/2231423/Cryogenics_instrumentation_overview.pdf</a:t>
            </a:r>
            <a:r>
              <a:rPr lang="en-US" dirty="0" smtClean="0">
                <a:solidFill>
                  <a:srgbClr val="00B0F0"/>
                </a:solidFill>
              </a:rPr>
              <a:t> </a:t>
            </a:r>
          </a:p>
          <a:p>
            <a:pPr>
              <a:spcAft>
                <a:spcPts val="1200"/>
              </a:spcAft>
            </a:pPr>
            <a:r>
              <a:rPr lang="en-US" sz="2800" dirty="0"/>
              <a:t>f</a:t>
            </a:r>
            <a:r>
              <a:rPr lang="en-US" sz="2800" dirty="0" smtClean="0"/>
              <a:t>or a more complete response to the charge questions</a:t>
            </a:r>
          </a:p>
          <a:p>
            <a:pPr>
              <a:spcAft>
                <a:spcPts val="1200"/>
              </a:spcAft>
            </a:pPr>
            <a:endParaRPr lang="en-US" dirty="0" smtClean="0">
              <a:solidFill>
                <a:srgbClr val="00B0F0"/>
              </a:solidFill>
            </a:endParaRPr>
          </a:p>
          <a:p>
            <a:pPr>
              <a:spcAft>
                <a:spcPts val="1200"/>
              </a:spcAft>
            </a:pPr>
            <a:endParaRPr lang="en-US" sz="2800" dirty="0" smtClean="0"/>
          </a:p>
        </p:txBody>
      </p:sp>
    </p:spTree>
    <p:extLst>
      <p:ext uri="{BB962C8B-B14F-4D97-AF65-F5344CB8AC3E}">
        <p14:creationId xmlns:p14="http://schemas.microsoft.com/office/powerpoint/2010/main" val="191976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3880"/>
            <a:ext cx="11345099" cy="4801314"/>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t>
            </a:r>
            <a:r>
              <a:rPr lang="en-US" b="1" dirty="0" smtClean="0"/>
              <a:t>and Argon </a:t>
            </a:r>
            <a:r>
              <a:rPr lang="en-US" b="1" dirty="0"/>
              <a:t>I</a:t>
            </a:r>
            <a:r>
              <a:rPr lang="en-US" b="1" dirty="0" smtClean="0"/>
              <a:t>nstrumentation - Overview</a:t>
            </a:r>
          </a:p>
          <a:p>
            <a:endParaRPr lang="en-US" dirty="0"/>
          </a:p>
          <a:p>
            <a:r>
              <a:rPr lang="en-US" dirty="0"/>
              <a:t> </a:t>
            </a:r>
          </a:p>
          <a:p>
            <a:r>
              <a:rPr lang="en-US" dirty="0" smtClean="0"/>
              <a:t>From the </a:t>
            </a:r>
            <a:r>
              <a:rPr lang="en-US" dirty="0" err="1" smtClean="0"/>
              <a:t>protoDUNE</a:t>
            </a:r>
            <a:r>
              <a:rPr lang="en-US" dirty="0" smtClean="0"/>
              <a:t>-SP TDR</a:t>
            </a:r>
          </a:p>
          <a:p>
            <a:endParaRPr lang="en-US" dirty="0"/>
          </a:p>
          <a:p>
            <a:r>
              <a:rPr lang="en-US" dirty="0" smtClean="0"/>
              <a:t>The </a:t>
            </a:r>
            <a:r>
              <a:rPr lang="en-US" dirty="0" err="1"/>
              <a:t>protoDUNE</a:t>
            </a:r>
            <a:r>
              <a:rPr lang="en-US" dirty="0"/>
              <a:t>-SP apparatus includes instrumentation beyond the TPC and the photon detectors to ensure that the condition of the liquid argon is adequate for operation of the TPC. This instrumentation includes gas analyzers to monitor the purge of the cryostat and ensure that any remaining atmospheric contamination is sufficiently low, thermometry to monitor the cryostat cool-down and filling, purity monitors to provide a rapid assessment of the electron drift-lifetime independent of the TPCs, and a system of internal cameras to help locate any sparks due to high voltage breakdown in the cryostat. </a:t>
            </a:r>
            <a:endParaRPr lang="en-US" dirty="0" smtClean="0"/>
          </a:p>
          <a:p>
            <a:endParaRPr lang="en-US" dirty="0"/>
          </a:p>
          <a:p>
            <a:r>
              <a:rPr lang="en-US" dirty="0"/>
              <a:t>In addition, two sets of precision temperature sensors are being deployed to measure the temperature gradients inside the </a:t>
            </a:r>
            <a:r>
              <a:rPr lang="en-US" dirty="0" err="1"/>
              <a:t>protoDUNE</a:t>
            </a:r>
            <a:r>
              <a:rPr lang="en-US" dirty="0"/>
              <a:t> cryostat. These temperature measurements exploit the opportunity </a:t>
            </a:r>
            <a:r>
              <a:rPr lang="en-US" dirty="0" err="1"/>
              <a:t>protoDUNE</a:t>
            </a:r>
            <a:r>
              <a:rPr lang="en-US" dirty="0"/>
              <a:t>-SP provides to check the predictions of the </a:t>
            </a:r>
            <a:r>
              <a:rPr lang="en-US" dirty="0" smtClean="0"/>
              <a:t>Computational </a:t>
            </a:r>
            <a:r>
              <a:rPr lang="en-US" dirty="0"/>
              <a:t>Fluid Dynamics models being used to design the argon flow in the (much larger) DUNE cryostat. </a:t>
            </a:r>
          </a:p>
          <a:p>
            <a:endParaRPr lang="en-US" b="1" dirty="0"/>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892833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3880"/>
            <a:ext cx="11345099" cy="1200329"/>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t>
            </a:r>
            <a:r>
              <a:rPr lang="en-US" b="1" dirty="0" smtClean="0"/>
              <a:t>and Argon </a:t>
            </a:r>
            <a:r>
              <a:rPr lang="en-US" b="1" dirty="0"/>
              <a:t>I</a:t>
            </a:r>
            <a:r>
              <a:rPr lang="en-US" b="1" dirty="0" smtClean="0"/>
              <a:t>nstrumentation - Overview</a:t>
            </a:r>
          </a:p>
          <a:p>
            <a:endParaRPr lang="en-US" dirty="0"/>
          </a:p>
          <a:p>
            <a:r>
              <a:rPr lang="en-US" dirty="0"/>
              <a:t> </a:t>
            </a:r>
          </a:p>
          <a:p>
            <a:r>
              <a:rPr lang="en-US" dirty="0" smtClean="0"/>
              <a:t>Lead Scientists Involved:</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4</a:t>
            </a:fld>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412" y="2076557"/>
            <a:ext cx="10452461" cy="2960392"/>
          </a:xfrm>
          <a:prstGeom prst="rect">
            <a:avLst/>
          </a:prstGeom>
        </p:spPr>
      </p:pic>
    </p:spTree>
    <p:extLst>
      <p:ext uri="{BB962C8B-B14F-4D97-AF65-F5344CB8AC3E}">
        <p14:creationId xmlns:p14="http://schemas.microsoft.com/office/powerpoint/2010/main" val="31022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3880"/>
            <a:ext cx="11345099" cy="5416868"/>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 Cryogenic and Argon </a:t>
            </a:r>
            <a:r>
              <a:rPr lang="en-US" b="1" dirty="0" smtClean="0"/>
              <a:t>Instrumentation  - Overview </a:t>
            </a:r>
          </a:p>
          <a:p>
            <a:endParaRPr lang="en-US" b="1" dirty="0"/>
          </a:p>
          <a:p>
            <a:r>
              <a:rPr lang="en-US" b="1" dirty="0" smtClean="0"/>
              <a:t>Instrumentation functions:</a:t>
            </a:r>
          </a:p>
          <a:p>
            <a:endParaRPr lang="en-US" b="1" dirty="0"/>
          </a:p>
          <a:p>
            <a:pPr marL="342900" indent="-342900">
              <a:spcAft>
                <a:spcPts val="1200"/>
              </a:spcAft>
              <a:buFont typeface="+mj-lt"/>
              <a:buAutoNum type="arabicPeriod"/>
            </a:pPr>
            <a:r>
              <a:rPr lang="en-US" dirty="0" smtClean="0"/>
              <a:t>Provide </a:t>
            </a:r>
            <a:r>
              <a:rPr lang="en-US" i="1" dirty="0" smtClean="0"/>
              <a:t>fast and continuous </a:t>
            </a:r>
            <a:r>
              <a:rPr lang="en-US" dirty="0" smtClean="0"/>
              <a:t>feedback on the state of the argon and the cryostat:</a:t>
            </a:r>
          </a:p>
          <a:p>
            <a:pPr marL="800100" lvl="1" indent="-342900">
              <a:spcAft>
                <a:spcPts val="2400"/>
              </a:spcAft>
              <a:buFont typeface="Arial" charset="0"/>
              <a:buChar char="•"/>
            </a:pPr>
            <a:r>
              <a:rPr lang="en-US" dirty="0" smtClean="0"/>
              <a:t>Temperature; pressure</a:t>
            </a:r>
            <a:r>
              <a:rPr lang="en-US" dirty="0"/>
              <a:t>*</a:t>
            </a:r>
            <a:r>
              <a:rPr lang="en-US" dirty="0" smtClean="0"/>
              <a:t>: level*; contamination levels of oxygen, nitrogen, and water;  drift-lifetime; </a:t>
            </a:r>
          </a:p>
          <a:p>
            <a:pPr marL="342900" indent="-342900">
              <a:spcAft>
                <a:spcPts val="1200"/>
              </a:spcAft>
              <a:buFont typeface="+mj-lt"/>
              <a:buAutoNum type="arabicPeriod"/>
            </a:pPr>
            <a:r>
              <a:rPr lang="en-US" dirty="0" smtClean="0"/>
              <a:t>Provide information on potential source(s) of problems/verification of correct functioning</a:t>
            </a:r>
          </a:p>
          <a:p>
            <a:pPr marL="800100" lvl="1" indent="-342900">
              <a:spcAft>
                <a:spcPts val="2400"/>
              </a:spcAft>
              <a:buFont typeface="Arial" charset="0"/>
              <a:buChar char="•"/>
            </a:pPr>
            <a:r>
              <a:rPr lang="en-US" dirty="0" smtClean="0"/>
              <a:t>Vendor deliveries; purification failure; high voltage breakdown; mechanical failures; leaks</a:t>
            </a:r>
          </a:p>
          <a:p>
            <a:pPr marL="342900" indent="-342900">
              <a:spcAft>
                <a:spcPts val="1200"/>
              </a:spcAft>
              <a:buFont typeface="+mj-lt"/>
              <a:buAutoNum type="arabicPeriod"/>
            </a:pPr>
            <a:r>
              <a:rPr lang="en-US" dirty="0" smtClean="0"/>
              <a:t>Provide data that will inform the cryogenic design of DUNE </a:t>
            </a:r>
          </a:p>
          <a:p>
            <a:pPr marL="800100" lvl="1" indent="-342900">
              <a:spcAft>
                <a:spcPts val="1800"/>
              </a:spcAft>
              <a:buFont typeface="Arial" charset="0"/>
              <a:buChar char="•"/>
            </a:pPr>
            <a:r>
              <a:rPr lang="en-US" dirty="0" smtClean="0"/>
              <a:t>Temperature distributions in the liquid and the ullage since temperature distribution drives the argon flow.</a:t>
            </a:r>
          </a:p>
          <a:p>
            <a:pPr algn="ctr">
              <a:spcBef>
                <a:spcPts val="1200"/>
              </a:spcBef>
              <a:spcAft>
                <a:spcPts val="1800"/>
              </a:spcAft>
            </a:pPr>
            <a:r>
              <a:rPr lang="en-US" dirty="0" smtClean="0"/>
              <a:t>We are developing a rather more ambitious system than originally conceived.</a:t>
            </a:r>
          </a:p>
          <a:p>
            <a:pPr>
              <a:spcBef>
                <a:spcPts val="1800"/>
              </a:spcBef>
              <a:spcAft>
                <a:spcPts val="2400"/>
              </a:spcAft>
            </a:pPr>
            <a:r>
              <a:rPr lang="en-US" dirty="0" smtClean="0"/>
              <a:t>* Provided by Neutrino Platform (plus environmental data (ambient pressure and temperature))</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5</a:t>
            </a:fld>
            <a:endParaRPr lang="en-US" dirty="0">
              <a:solidFill>
                <a:schemeClr val="tx1"/>
              </a:solidFill>
            </a:endParaRPr>
          </a:p>
        </p:txBody>
      </p:sp>
    </p:spTree>
    <p:extLst>
      <p:ext uri="{BB962C8B-B14F-4D97-AF65-F5344CB8AC3E}">
        <p14:creationId xmlns:p14="http://schemas.microsoft.com/office/powerpoint/2010/main" val="182870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0709669" cy="5232202"/>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and Argon Instrumentation  </a:t>
            </a:r>
            <a:r>
              <a:rPr lang="en-US" b="1" dirty="0" smtClean="0"/>
              <a:t>- Overview </a:t>
            </a:r>
          </a:p>
          <a:p>
            <a:endParaRPr lang="en-US" b="1" dirty="0"/>
          </a:p>
          <a:p>
            <a:r>
              <a:rPr lang="en-US" b="1" dirty="0" smtClean="0"/>
              <a:t>Instrumentation functions:</a:t>
            </a:r>
          </a:p>
          <a:p>
            <a:endParaRPr lang="en-US" b="1" dirty="0"/>
          </a:p>
          <a:p>
            <a:pPr marL="342900" indent="-342900">
              <a:spcAft>
                <a:spcPts val="2400"/>
              </a:spcAft>
              <a:buFont typeface="+mj-lt"/>
              <a:buAutoNum type="arabicPeriod"/>
            </a:pPr>
            <a:r>
              <a:rPr lang="en-US" dirty="0" smtClean="0"/>
              <a:t>Provide </a:t>
            </a:r>
            <a:r>
              <a:rPr lang="en-US" i="1" dirty="0" smtClean="0"/>
              <a:t>fast and continuous </a:t>
            </a:r>
            <a:r>
              <a:rPr lang="en-US" dirty="0" smtClean="0"/>
              <a:t>feedback on the state of the argon and the cryostat:</a:t>
            </a:r>
          </a:p>
          <a:p>
            <a:pPr lvl="1">
              <a:spcAft>
                <a:spcPts val="1200"/>
              </a:spcAft>
            </a:pPr>
            <a:r>
              <a:rPr lang="en-US" dirty="0" smtClean="0"/>
              <a:t>RTDs </a:t>
            </a:r>
            <a:r>
              <a:rPr lang="mr-IN" dirty="0" smtClean="0"/>
              <a:t>–</a:t>
            </a:r>
            <a:r>
              <a:rPr lang="en-US" dirty="0" smtClean="0"/>
              <a:t> on membrane for cool-down, </a:t>
            </a:r>
          </a:p>
          <a:p>
            <a:pPr lvl="1">
              <a:spcAft>
                <a:spcPts val="1200"/>
              </a:spcAft>
            </a:pPr>
            <a:r>
              <a:rPr lang="en-US" dirty="0" smtClean="0"/>
              <a:t>          </a:t>
            </a:r>
            <a:r>
              <a:rPr lang="mr-IN" dirty="0"/>
              <a:t>–</a:t>
            </a:r>
            <a:r>
              <a:rPr lang="en-US" dirty="0"/>
              <a:t> </a:t>
            </a:r>
            <a:r>
              <a:rPr lang="en-US" dirty="0" smtClean="0"/>
              <a:t>on argon inlet and outlet pipes, and above top ground plane for operations</a:t>
            </a:r>
          </a:p>
          <a:p>
            <a:pPr lvl="1">
              <a:spcBef>
                <a:spcPts val="1200"/>
              </a:spcBef>
              <a:spcAft>
                <a:spcPts val="1200"/>
              </a:spcAft>
            </a:pPr>
            <a:r>
              <a:rPr lang="en-US" dirty="0"/>
              <a:t> </a:t>
            </a:r>
            <a:r>
              <a:rPr lang="en-US" dirty="0" smtClean="0"/>
              <a:t>Oxygen, Nitrogen, Water  Analyzers with a range of sensitivity </a:t>
            </a:r>
            <a:r>
              <a:rPr lang="mr-IN" dirty="0" smtClean="0"/>
              <a:t>–</a:t>
            </a:r>
            <a:r>
              <a:rPr lang="en-US" dirty="0" smtClean="0"/>
              <a:t> connected to argon delivery,</a:t>
            </a:r>
          </a:p>
          <a:p>
            <a:pPr lvl="1">
              <a:spcAft>
                <a:spcPts val="1200"/>
              </a:spcAft>
              <a:tabLst>
                <a:tab pos="963613" algn="l"/>
              </a:tabLst>
            </a:pPr>
            <a:r>
              <a:rPr lang="en-US" dirty="0"/>
              <a:t> </a:t>
            </a:r>
            <a:r>
              <a:rPr lang="en-US" dirty="0" smtClean="0"/>
              <a:t>        	</a:t>
            </a:r>
            <a:r>
              <a:rPr lang="mr-IN" dirty="0"/>
              <a:t> </a:t>
            </a:r>
            <a:r>
              <a:rPr lang="en-US" dirty="0" smtClean="0"/>
              <a:t>to cryostat liquid and ullage, and to flow through feedthroughs</a:t>
            </a:r>
          </a:p>
          <a:p>
            <a:pPr lvl="1">
              <a:spcBef>
                <a:spcPts val="1200"/>
              </a:spcBef>
              <a:tabLst>
                <a:tab pos="963613" algn="l"/>
              </a:tabLst>
            </a:pPr>
            <a:r>
              <a:rPr lang="en-US" dirty="0" smtClean="0"/>
              <a:t>Purity Monitors </a:t>
            </a:r>
            <a:r>
              <a:rPr lang="mr-IN" dirty="0" smtClean="0"/>
              <a:t>–</a:t>
            </a:r>
            <a:r>
              <a:rPr lang="en-US" dirty="0" smtClean="0"/>
              <a:t> three in cryostat itself, one at the output of the purification system</a:t>
            </a:r>
          </a:p>
          <a:p>
            <a:pPr lvl="1">
              <a:spcBef>
                <a:spcPts val="1200"/>
              </a:spcBef>
              <a:tabLst>
                <a:tab pos="963613" algn="l"/>
              </a:tabLst>
            </a:pPr>
            <a:r>
              <a:rPr lang="en-US" dirty="0"/>
              <a:t>	</a:t>
            </a:r>
            <a:r>
              <a:rPr lang="mr-IN" dirty="0"/>
              <a:t> </a:t>
            </a:r>
            <a:r>
              <a:rPr lang="mr-IN" dirty="0" smtClean="0"/>
              <a:t>–</a:t>
            </a:r>
            <a:r>
              <a:rPr lang="en-US" dirty="0" smtClean="0"/>
              <a:t> in the cryostat: follow the purification of the argon, assure that the argon is TPC quality (or not) in 	     case the TPC reconstruction is not ready and look for variations in lifetime with depth</a:t>
            </a:r>
          </a:p>
          <a:p>
            <a:pPr lvl="1">
              <a:spcBef>
                <a:spcPts val="1200"/>
              </a:spcBef>
              <a:tabLst>
                <a:tab pos="963613" algn="l"/>
              </a:tabLst>
            </a:pPr>
            <a:r>
              <a:rPr lang="en-US" dirty="0"/>
              <a:t>	</a:t>
            </a:r>
            <a:r>
              <a:rPr lang="mr-IN" dirty="0"/>
              <a:t> </a:t>
            </a:r>
            <a:r>
              <a:rPr lang="mr-IN" dirty="0" smtClean="0"/>
              <a:t>–</a:t>
            </a:r>
            <a:r>
              <a:rPr lang="en-US" dirty="0" smtClean="0"/>
              <a:t> at the output of the purification system: validate the operation of the purification system</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6</a:t>
            </a:fld>
            <a:endParaRPr lang="en-US" dirty="0">
              <a:solidFill>
                <a:schemeClr val="tx1"/>
              </a:solidFill>
            </a:endParaRPr>
          </a:p>
        </p:txBody>
      </p:sp>
    </p:spTree>
    <p:extLst>
      <p:ext uri="{BB962C8B-B14F-4D97-AF65-F5344CB8AC3E}">
        <p14:creationId xmlns:p14="http://schemas.microsoft.com/office/powerpoint/2010/main" val="144873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7029" y="475262"/>
            <a:ext cx="10709669" cy="1477328"/>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Instrumentation  - Overview </a:t>
            </a:r>
          </a:p>
          <a:p>
            <a:endParaRPr lang="en-US" b="1" dirty="0"/>
          </a:p>
          <a:p>
            <a:r>
              <a:rPr lang="en-US" b="1" dirty="0" smtClean="0"/>
              <a:t>Instrumentation functions:</a:t>
            </a:r>
          </a:p>
          <a:p>
            <a:endParaRPr lang="en-US" b="1" dirty="0"/>
          </a:p>
          <a:p>
            <a:pPr marL="342900" indent="-342900">
              <a:spcAft>
                <a:spcPts val="2400"/>
              </a:spcAft>
              <a:buFont typeface="+mj-lt"/>
              <a:buAutoNum type="arabicPeriod"/>
            </a:pPr>
            <a:r>
              <a:rPr lang="en-US" dirty="0" smtClean="0"/>
              <a:t>Provide </a:t>
            </a:r>
            <a:r>
              <a:rPr lang="en-US" i="1" dirty="0" smtClean="0"/>
              <a:t>fast and continuous </a:t>
            </a:r>
            <a:r>
              <a:rPr lang="en-US" dirty="0" smtClean="0"/>
              <a:t>feedback on the state of the argon and the cryostat:</a:t>
            </a:r>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7</a:t>
            </a:fld>
            <a:endParaRPr lang="en-US" dirty="0">
              <a:solidFill>
                <a:schemeClr val="tx1"/>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289" b="5538"/>
          <a:stretch/>
        </p:blipFill>
        <p:spPr>
          <a:xfrm>
            <a:off x="4075073" y="2111078"/>
            <a:ext cx="7317946" cy="4246734"/>
          </a:xfrm>
          <a:prstGeom prst="rect">
            <a:avLst/>
          </a:prstGeom>
        </p:spPr>
      </p:pic>
      <p:sp>
        <p:nvSpPr>
          <p:cNvPr id="4" name="TextBox 3"/>
          <p:cNvSpPr txBox="1"/>
          <p:nvPr/>
        </p:nvSpPr>
        <p:spPr>
          <a:xfrm>
            <a:off x="6633274" y="4041288"/>
            <a:ext cx="954656" cy="523220"/>
          </a:xfrm>
          <a:prstGeom prst="rect">
            <a:avLst/>
          </a:prstGeom>
          <a:noFill/>
        </p:spPr>
        <p:txBody>
          <a:bodyPr wrap="square" rtlCol="0">
            <a:spAutoFit/>
          </a:bodyPr>
          <a:lstStyle/>
          <a:p>
            <a:pPr algn="ctr"/>
            <a:r>
              <a:rPr lang="en-US" sz="1400" dirty="0" smtClean="0"/>
              <a:t>Leak identified</a:t>
            </a:r>
            <a:endParaRPr lang="en-US" sz="1400" dirty="0"/>
          </a:p>
        </p:txBody>
      </p:sp>
      <p:sp>
        <p:nvSpPr>
          <p:cNvPr id="7" name="TextBox 6"/>
          <p:cNvSpPr txBox="1"/>
          <p:nvPr/>
        </p:nvSpPr>
        <p:spPr>
          <a:xfrm>
            <a:off x="6851040" y="5490801"/>
            <a:ext cx="1766012" cy="369332"/>
          </a:xfrm>
          <a:prstGeom prst="rect">
            <a:avLst/>
          </a:prstGeom>
          <a:noFill/>
        </p:spPr>
        <p:txBody>
          <a:bodyPr wrap="square" rtlCol="0">
            <a:spAutoFit/>
          </a:bodyPr>
          <a:lstStyle/>
          <a:p>
            <a:r>
              <a:rPr lang="en-US" smtClean="0"/>
              <a:t>Volume changes</a:t>
            </a:r>
            <a:endParaRPr lang="en-US"/>
          </a:p>
        </p:txBody>
      </p:sp>
      <p:sp>
        <p:nvSpPr>
          <p:cNvPr id="8" name="TextBox 7"/>
          <p:cNvSpPr txBox="1"/>
          <p:nvPr/>
        </p:nvSpPr>
        <p:spPr>
          <a:xfrm>
            <a:off x="697423" y="3025625"/>
            <a:ext cx="3192651" cy="2031325"/>
          </a:xfrm>
          <a:prstGeom prst="rect">
            <a:avLst/>
          </a:prstGeom>
          <a:noFill/>
          <a:ln w="15875">
            <a:solidFill>
              <a:srgbClr val="C00000"/>
            </a:solidFill>
          </a:ln>
        </p:spPr>
        <p:txBody>
          <a:bodyPr wrap="square" rtlCol="0">
            <a:spAutoFit/>
          </a:bodyPr>
          <a:lstStyle/>
          <a:p>
            <a:r>
              <a:rPr lang="en-US" dirty="0" smtClean="0"/>
              <a:t>Gas Analyzers monitoring the gas purge and recirculation phase of cryostat preparation </a:t>
            </a:r>
            <a:r>
              <a:rPr lang="mr-IN" dirty="0" smtClean="0"/>
              <a:t>–</a:t>
            </a:r>
            <a:endParaRPr lang="en-US" dirty="0" smtClean="0"/>
          </a:p>
          <a:p>
            <a:endParaRPr lang="en-US" dirty="0"/>
          </a:p>
          <a:p>
            <a:r>
              <a:rPr lang="en-US" dirty="0" smtClean="0"/>
              <a:t>Leak found when recirculation phase did not produce rapid improvement.</a:t>
            </a:r>
          </a:p>
        </p:txBody>
      </p:sp>
    </p:spTree>
    <p:extLst>
      <p:ext uri="{BB962C8B-B14F-4D97-AF65-F5344CB8AC3E}">
        <p14:creationId xmlns:p14="http://schemas.microsoft.com/office/powerpoint/2010/main" val="3495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0709669" cy="4524315"/>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single-phase  </a:t>
            </a:r>
            <a:r>
              <a:rPr lang="en-US" b="1" dirty="0" smtClean="0"/>
              <a:t>Cryogenic and Argon Instrumentation  </a:t>
            </a:r>
            <a:r>
              <a:rPr lang="en-US" b="1" dirty="0" smtClean="0"/>
              <a:t>- Overview </a:t>
            </a:r>
          </a:p>
          <a:p>
            <a:endParaRPr lang="en-US" b="1" dirty="0"/>
          </a:p>
          <a:p>
            <a:r>
              <a:rPr lang="en-US" b="1" dirty="0" smtClean="0"/>
              <a:t>Instrumentation functions:</a:t>
            </a:r>
          </a:p>
          <a:p>
            <a:endParaRPr lang="en-US" b="1" dirty="0"/>
          </a:p>
          <a:p>
            <a:pPr marL="342900" indent="-342900">
              <a:spcAft>
                <a:spcPts val="2400"/>
              </a:spcAft>
              <a:buFont typeface="+mj-lt"/>
              <a:buAutoNum type="arabicPeriod" startAt="2"/>
            </a:pPr>
            <a:r>
              <a:rPr lang="en-US" dirty="0"/>
              <a:t>Provide information on potential source(s) of </a:t>
            </a:r>
            <a:r>
              <a:rPr lang="en-US" dirty="0" smtClean="0"/>
              <a:t>problems/verification </a:t>
            </a:r>
            <a:r>
              <a:rPr lang="en-US" dirty="0"/>
              <a:t>of correct functioning</a:t>
            </a:r>
          </a:p>
          <a:p>
            <a:pPr marL="800100" lvl="1" indent="-342900">
              <a:spcAft>
                <a:spcPts val="1200"/>
              </a:spcAft>
              <a:buFont typeface="Arial" charset="0"/>
              <a:buChar char="•"/>
            </a:pPr>
            <a:r>
              <a:rPr lang="en-US" dirty="0" smtClean="0"/>
              <a:t>Gas Analyzers </a:t>
            </a:r>
            <a:r>
              <a:rPr lang="mr-IN" dirty="0" smtClean="0"/>
              <a:t>–</a:t>
            </a:r>
            <a:r>
              <a:rPr lang="en-US" dirty="0" smtClean="0"/>
              <a:t> check levels of oxygen, nitrogen, and water in delivered argon, </a:t>
            </a:r>
          </a:p>
          <a:p>
            <a:pPr lvl="1">
              <a:spcAft>
                <a:spcPts val="2400"/>
              </a:spcAft>
            </a:pPr>
            <a:r>
              <a:rPr lang="en-US" dirty="0" smtClean="0"/>
              <a:t>	follow the gas purge and recirculation phases, follow the initial stages of liquid purification, </a:t>
            </a:r>
          </a:p>
          <a:p>
            <a:pPr marL="800100" lvl="1" indent="-342900">
              <a:spcAft>
                <a:spcPts val="2400"/>
              </a:spcAft>
              <a:buFont typeface="Arial" charset="0"/>
              <a:buChar char="•"/>
            </a:pPr>
            <a:r>
              <a:rPr lang="en-US" dirty="0" smtClean="0"/>
              <a:t>Camera System  -  identify locations of sparks in case of HV breakdown, general internal inspection</a:t>
            </a:r>
          </a:p>
          <a:p>
            <a:pPr marL="800100" lvl="1" indent="-342900">
              <a:spcAft>
                <a:spcPts val="2400"/>
              </a:spcAft>
              <a:buFont typeface="Arial" charset="0"/>
              <a:buChar char="•"/>
            </a:pPr>
            <a:r>
              <a:rPr lang="en-US" dirty="0" smtClean="0"/>
              <a:t>Purity monitor at the output of the purification system  - validate functioning of purification system and alert on saturation of purification filters before much liquid has entered the cryostat</a:t>
            </a:r>
          </a:p>
          <a:p>
            <a:pPr marL="800100" lvl="1" indent="-342900">
              <a:spcAft>
                <a:spcPts val="2400"/>
              </a:spcAft>
              <a:buFont typeface="Arial" charset="0"/>
              <a:buChar char="•"/>
            </a:pPr>
            <a:endParaRPr lang="en-US" dirty="0"/>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8</a:t>
            </a:fld>
            <a:endParaRPr lang="en-US" dirty="0">
              <a:solidFill>
                <a:schemeClr val="tx1"/>
              </a:solidFill>
            </a:endParaRPr>
          </a:p>
        </p:txBody>
      </p:sp>
    </p:spTree>
    <p:extLst>
      <p:ext uri="{BB962C8B-B14F-4D97-AF65-F5344CB8AC3E}">
        <p14:creationId xmlns:p14="http://schemas.microsoft.com/office/powerpoint/2010/main" val="93345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49111" y="486041"/>
            <a:ext cx="10709669" cy="3554819"/>
          </a:xfrm>
          <a:prstGeom prst="rect">
            <a:avLst/>
          </a:prstGeom>
          <a:noFill/>
        </p:spPr>
        <p:txBody>
          <a:bodyPr wrap="square" rtlCol="0">
            <a:spAutoFit/>
          </a:bodyPr>
          <a:lstStyle/>
          <a:p>
            <a:r>
              <a:rPr lang="en-US" b="1" dirty="0" err="1" smtClean="0"/>
              <a:t>protoDUNE</a:t>
            </a:r>
            <a:r>
              <a:rPr lang="en-US" b="1" dirty="0" smtClean="0"/>
              <a:t> </a:t>
            </a:r>
            <a:r>
              <a:rPr lang="mr-IN" b="1" dirty="0" smtClean="0"/>
              <a:t>–</a:t>
            </a:r>
            <a:r>
              <a:rPr lang="en-US" b="1" dirty="0" smtClean="0"/>
              <a:t> </a:t>
            </a:r>
            <a:r>
              <a:rPr lang="en-US" b="1" dirty="0" smtClean="0"/>
              <a:t>single-phase Cryogenic and Argon Instrumentation  </a:t>
            </a:r>
            <a:r>
              <a:rPr lang="en-US" b="1" dirty="0" smtClean="0"/>
              <a:t>- Overview </a:t>
            </a:r>
          </a:p>
          <a:p>
            <a:endParaRPr lang="en-US" b="1" dirty="0"/>
          </a:p>
          <a:p>
            <a:r>
              <a:rPr lang="en-US" b="1" dirty="0" smtClean="0"/>
              <a:t>Instrumentation functions:</a:t>
            </a:r>
          </a:p>
          <a:p>
            <a:endParaRPr lang="en-US" b="1" dirty="0"/>
          </a:p>
          <a:p>
            <a:pPr marL="342900" indent="-342900">
              <a:spcAft>
                <a:spcPts val="2400"/>
              </a:spcAft>
              <a:buFont typeface="+mj-lt"/>
              <a:buAutoNum type="arabicPeriod" startAt="3"/>
            </a:pPr>
            <a:r>
              <a:rPr lang="en-US" dirty="0"/>
              <a:t>Provide </a:t>
            </a:r>
            <a:r>
              <a:rPr lang="en-US" dirty="0" smtClean="0"/>
              <a:t>data that will inform the cryogenic design of DUNE</a:t>
            </a:r>
            <a:endParaRPr lang="en-US" dirty="0"/>
          </a:p>
          <a:p>
            <a:pPr marL="800100" lvl="1" indent="-342900">
              <a:spcAft>
                <a:spcPts val="1200"/>
              </a:spcAft>
              <a:buFont typeface="Arial" charset="0"/>
              <a:buChar char="•"/>
            </a:pPr>
            <a:r>
              <a:rPr lang="en-US" dirty="0" smtClean="0"/>
              <a:t>Temperature gradient monitors  - measure the (small) temperature gradients that drive the argon flow and thereby determine the distribution of impurities. </a:t>
            </a:r>
          </a:p>
          <a:p>
            <a:pPr marL="60325" lvl="1">
              <a:spcBef>
                <a:spcPts val="600"/>
              </a:spcBef>
              <a:spcAft>
                <a:spcPts val="1200"/>
              </a:spcAft>
            </a:pPr>
            <a:r>
              <a:rPr lang="en-US" dirty="0" smtClean="0"/>
              <a:t>CFD calculations are being used to inform the cryogenics for DUNE and </a:t>
            </a:r>
            <a:r>
              <a:rPr lang="en-US" dirty="0" err="1" smtClean="0"/>
              <a:t>protoDUNE</a:t>
            </a:r>
            <a:r>
              <a:rPr lang="en-US" dirty="0" smtClean="0"/>
              <a:t> is a good opportunity to check their validity</a:t>
            </a:r>
            <a:r>
              <a:rPr lang="en-US" dirty="0"/>
              <a:t> </a:t>
            </a:r>
            <a:r>
              <a:rPr lang="mr-IN" dirty="0" smtClean="0"/>
              <a:t>–</a:t>
            </a:r>
            <a:r>
              <a:rPr lang="en-US" dirty="0" smtClean="0"/>
              <a:t> path to DUNE</a:t>
            </a:r>
          </a:p>
          <a:p>
            <a:pPr lvl="1">
              <a:spcAft>
                <a:spcPts val="1200"/>
              </a:spcAft>
            </a:pPr>
            <a:endParaRPr lang="en-US" dirty="0"/>
          </a:p>
        </p:txBody>
      </p:sp>
      <p:sp>
        <p:nvSpPr>
          <p:cNvPr id="3" name="Date Placeholder 2"/>
          <p:cNvSpPr>
            <a:spLocks noGrp="1"/>
          </p:cNvSpPr>
          <p:nvPr>
            <p:ph type="dt" sz="half" idx="10"/>
          </p:nvPr>
        </p:nvSpPr>
        <p:spPr/>
        <p:txBody>
          <a:bodyPr/>
          <a:lstStyle/>
          <a:p>
            <a:r>
              <a:rPr lang="en-US" smtClean="0">
                <a:solidFill>
                  <a:schemeClr val="tx1"/>
                </a:solidFill>
              </a:rPr>
              <a:t>4/25/17</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dirty="0" smtClean="0">
                <a:solidFill>
                  <a:schemeClr val="tx1"/>
                </a:solidFill>
              </a:rPr>
              <a:t>S. Pordes - </a:t>
            </a:r>
            <a:r>
              <a:rPr lang="en-US" dirty="0" err="1" smtClean="0">
                <a:solidFill>
                  <a:schemeClr val="tx1"/>
                </a:solidFill>
              </a:rPr>
              <a:t>protoDUNE</a:t>
            </a:r>
            <a:r>
              <a:rPr lang="en-US" dirty="0" smtClean="0">
                <a:solidFill>
                  <a:schemeClr val="tx1"/>
                </a:solidFill>
              </a:rPr>
              <a:t> single-phase Instrumentation</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A2D03B53-C1EB-BD4B-B294-C6BBC254E2C8}" type="slidenum">
              <a:rPr lang="en-US" smtClean="0">
                <a:solidFill>
                  <a:schemeClr val="tx1"/>
                </a:solidFill>
              </a:rPr>
              <a:t>9</a:t>
            </a:fld>
            <a:endParaRPr lang="en-US" dirty="0">
              <a:solidFill>
                <a:schemeClr val="tx1"/>
              </a:solidFill>
            </a:endParaRPr>
          </a:p>
        </p:txBody>
      </p:sp>
    </p:spTree>
    <p:extLst>
      <p:ext uri="{BB962C8B-B14F-4D97-AF65-F5344CB8AC3E}">
        <p14:creationId xmlns:p14="http://schemas.microsoft.com/office/powerpoint/2010/main" val="526037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2172</Words>
  <Application>Microsoft Macintosh PowerPoint</Application>
  <PresentationFormat>Widescreen</PresentationFormat>
  <Paragraphs>320</Paragraphs>
  <Slides>23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Calibri Light</vt:lpstr>
      <vt:lpstr>Mangal</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H Pordes</dc:creator>
  <cp:lastModifiedBy>Stephen H Pordes</cp:lastModifiedBy>
  <cp:revision>107</cp:revision>
  <cp:lastPrinted>2017-04-25T20:29:45Z</cp:lastPrinted>
  <dcterms:created xsi:type="dcterms:W3CDTF">2017-04-18T13:44:06Z</dcterms:created>
  <dcterms:modified xsi:type="dcterms:W3CDTF">2017-04-25T22:40:38Z</dcterms:modified>
</cp:coreProperties>
</file>