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7" r:id="rId2"/>
    <p:sldId id="279" r:id="rId3"/>
    <p:sldId id="280" r:id="rId4"/>
    <p:sldId id="285" r:id="rId5"/>
    <p:sldId id="283" r:id="rId6"/>
    <p:sldId id="284" r:id="rId7"/>
    <p:sldId id="286" r:id="rId8"/>
    <p:sldId id="281" r:id="rId9"/>
    <p:sldId id="28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47"/>
  </p:normalViewPr>
  <p:slideViewPr>
    <p:cSldViewPr snapToGrid="0" snapToObjects="1">
      <p:cViewPr>
        <p:scale>
          <a:sx n="126" d="100"/>
          <a:sy n="126" d="100"/>
        </p:scale>
        <p:origin x="488"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29EDDA-42BD-C44C-A9DD-09FC4F1C919D}" type="datetimeFigureOut">
              <a:rPr lang="en-US" smtClean="0"/>
              <a:t>5/30/17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4E60E0-D57B-6444-8D8D-A377643A828E}" type="slidenum">
              <a:rPr lang="en-US" smtClean="0"/>
              <a:t>‹#›</a:t>
            </a:fld>
            <a:endParaRPr lang="en-US"/>
          </a:p>
        </p:txBody>
      </p:sp>
    </p:spTree>
    <p:extLst>
      <p:ext uri="{BB962C8B-B14F-4D97-AF65-F5344CB8AC3E}">
        <p14:creationId xmlns:p14="http://schemas.microsoft.com/office/powerpoint/2010/main" val="2109379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4E60E0-D57B-6444-8D8D-A377643A828E}" type="slidenum">
              <a:rPr lang="en-US" smtClean="0"/>
              <a:t>2</a:t>
            </a:fld>
            <a:endParaRPr lang="en-US"/>
          </a:p>
        </p:txBody>
      </p:sp>
    </p:spTree>
    <p:extLst>
      <p:ext uri="{BB962C8B-B14F-4D97-AF65-F5344CB8AC3E}">
        <p14:creationId xmlns:p14="http://schemas.microsoft.com/office/powerpoint/2010/main" val="1177963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4E60E0-D57B-6444-8D8D-A377643A828E}" type="slidenum">
              <a:rPr lang="en-US" smtClean="0"/>
              <a:t>3</a:t>
            </a:fld>
            <a:endParaRPr lang="en-US"/>
          </a:p>
        </p:txBody>
      </p:sp>
    </p:spTree>
    <p:extLst>
      <p:ext uri="{BB962C8B-B14F-4D97-AF65-F5344CB8AC3E}">
        <p14:creationId xmlns:p14="http://schemas.microsoft.com/office/powerpoint/2010/main" val="1236204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4E60E0-D57B-6444-8D8D-A377643A828E}" type="slidenum">
              <a:rPr lang="en-US" smtClean="0"/>
              <a:t>4</a:t>
            </a:fld>
            <a:endParaRPr lang="en-US"/>
          </a:p>
        </p:txBody>
      </p:sp>
    </p:spTree>
    <p:extLst>
      <p:ext uri="{BB962C8B-B14F-4D97-AF65-F5344CB8AC3E}">
        <p14:creationId xmlns:p14="http://schemas.microsoft.com/office/powerpoint/2010/main" val="1792250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4E60E0-D57B-6444-8D8D-A377643A828E}" type="slidenum">
              <a:rPr lang="en-US" smtClean="0"/>
              <a:t>5</a:t>
            </a:fld>
            <a:endParaRPr lang="en-US"/>
          </a:p>
        </p:txBody>
      </p:sp>
    </p:spTree>
    <p:extLst>
      <p:ext uri="{BB962C8B-B14F-4D97-AF65-F5344CB8AC3E}">
        <p14:creationId xmlns:p14="http://schemas.microsoft.com/office/powerpoint/2010/main" val="1537303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4E60E0-D57B-6444-8D8D-A377643A828E}" type="slidenum">
              <a:rPr lang="en-US" smtClean="0"/>
              <a:t>6</a:t>
            </a:fld>
            <a:endParaRPr lang="en-US"/>
          </a:p>
        </p:txBody>
      </p:sp>
    </p:spTree>
    <p:extLst>
      <p:ext uri="{BB962C8B-B14F-4D97-AF65-F5344CB8AC3E}">
        <p14:creationId xmlns:p14="http://schemas.microsoft.com/office/powerpoint/2010/main" val="689176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4E60E0-D57B-6444-8D8D-A377643A828E}" type="slidenum">
              <a:rPr lang="en-US" smtClean="0"/>
              <a:t>7</a:t>
            </a:fld>
            <a:endParaRPr lang="en-US"/>
          </a:p>
        </p:txBody>
      </p:sp>
    </p:spTree>
    <p:extLst>
      <p:ext uri="{BB962C8B-B14F-4D97-AF65-F5344CB8AC3E}">
        <p14:creationId xmlns:p14="http://schemas.microsoft.com/office/powerpoint/2010/main" val="1092815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4E60E0-D57B-6444-8D8D-A377643A828E}" type="slidenum">
              <a:rPr lang="en-US" smtClean="0"/>
              <a:t>8</a:t>
            </a:fld>
            <a:endParaRPr lang="en-US"/>
          </a:p>
        </p:txBody>
      </p:sp>
    </p:spTree>
    <p:extLst>
      <p:ext uri="{BB962C8B-B14F-4D97-AF65-F5344CB8AC3E}">
        <p14:creationId xmlns:p14="http://schemas.microsoft.com/office/powerpoint/2010/main" val="1597966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4E60E0-D57B-6444-8D8D-A377643A828E}" type="slidenum">
              <a:rPr lang="en-US" smtClean="0"/>
              <a:t>9</a:t>
            </a:fld>
            <a:endParaRPr lang="en-US"/>
          </a:p>
        </p:txBody>
      </p:sp>
    </p:spTree>
    <p:extLst>
      <p:ext uri="{BB962C8B-B14F-4D97-AF65-F5344CB8AC3E}">
        <p14:creationId xmlns:p14="http://schemas.microsoft.com/office/powerpoint/2010/main" val="1416877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453190" y="6408153"/>
            <a:ext cx="2743200" cy="365125"/>
          </a:xfrm>
        </p:spPr>
        <p:txBody>
          <a:bodyPr/>
          <a:lstStyle/>
          <a:p>
            <a:r>
              <a:rPr lang="en-US" smtClean="0"/>
              <a:t>4/25/17</a:t>
            </a:r>
            <a:endParaRPr lang="en-US"/>
          </a:p>
        </p:txBody>
      </p:sp>
      <p:sp>
        <p:nvSpPr>
          <p:cNvPr id="5" name="Footer Placeholder 4"/>
          <p:cNvSpPr>
            <a:spLocks noGrp="1"/>
          </p:cNvSpPr>
          <p:nvPr>
            <p:ph type="ftr" sz="quarter" idx="11"/>
          </p:nvPr>
        </p:nvSpPr>
        <p:spPr>
          <a:xfrm>
            <a:off x="3615489" y="6408150"/>
            <a:ext cx="4961022" cy="365125"/>
          </a:xfrm>
        </p:spPr>
        <p:txBody>
          <a:bodyPr/>
          <a:lstStyle/>
          <a:p>
            <a:r>
              <a:rPr lang="en-US" smtClean="0"/>
              <a:t>S. Pordes - protoDUNE single-phase Instrumentation review - gas analzyzers</a:t>
            </a:r>
            <a:endParaRPr lang="en-US"/>
          </a:p>
        </p:txBody>
      </p:sp>
      <p:sp>
        <p:nvSpPr>
          <p:cNvPr id="6" name="Slide Number Placeholder 5"/>
          <p:cNvSpPr>
            <a:spLocks noGrp="1"/>
          </p:cNvSpPr>
          <p:nvPr>
            <p:ph type="sldNum" sz="quarter" idx="12"/>
          </p:nvPr>
        </p:nvSpPr>
        <p:spPr>
          <a:xfrm>
            <a:off x="9577135" y="6404475"/>
            <a:ext cx="1911417" cy="365125"/>
          </a:xfrm>
        </p:spPr>
        <p:txBody>
          <a:bodyPr/>
          <a:lstStyle/>
          <a:p>
            <a:fld id="{E1999820-BCAE-ED42-A7F9-DB00B1B08F5F}" type="slidenum">
              <a:rPr lang="en-US" smtClean="0"/>
              <a:t>‹#›</a:t>
            </a:fld>
            <a:endParaRPr lang="en-US"/>
          </a:p>
        </p:txBody>
      </p:sp>
    </p:spTree>
    <p:extLst>
      <p:ext uri="{BB962C8B-B14F-4D97-AF65-F5344CB8AC3E}">
        <p14:creationId xmlns:p14="http://schemas.microsoft.com/office/powerpoint/2010/main" val="1315454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4/25/17</a:t>
            </a:r>
            <a:endParaRPr lang="en-US"/>
          </a:p>
        </p:txBody>
      </p:sp>
      <p:sp>
        <p:nvSpPr>
          <p:cNvPr id="5" name="Footer Placeholder 4"/>
          <p:cNvSpPr>
            <a:spLocks noGrp="1"/>
          </p:cNvSpPr>
          <p:nvPr>
            <p:ph type="ftr" sz="quarter" idx="11"/>
          </p:nvPr>
        </p:nvSpPr>
        <p:spPr/>
        <p:txBody>
          <a:bodyPr/>
          <a:lstStyle/>
          <a:p>
            <a:r>
              <a:rPr lang="en-US" smtClean="0"/>
              <a:t>S. Pordes - protoDUNE single-phase Instrumentation review - gas analzyzers</a:t>
            </a:r>
            <a:endParaRPr lang="en-US"/>
          </a:p>
        </p:txBody>
      </p:sp>
      <p:sp>
        <p:nvSpPr>
          <p:cNvPr id="6" name="Slide Number Placeholder 5"/>
          <p:cNvSpPr>
            <a:spLocks noGrp="1"/>
          </p:cNvSpPr>
          <p:nvPr>
            <p:ph type="sldNum" sz="quarter" idx="12"/>
          </p:nvPr>
        </p:nvSpPr>
        <p:spPr/>
        <p:txBody>
          <a:bodyPr/>
          <a:lstStyle/>
          <a:p>
            <a:fld id="{E1999820-BCAE-ED42-A7F9-DB00B1B08F5F}" type="slidenum">
              <a:rPr lang="en-US" smtClean="0"/>
              <a:t>‹#›</a:t>
            </a:fld>
            <a:endParaRPr lang="en-US"/>
          </a:p>
        </p:txBody>
      </p:sp>
    </p:spTree>
    <p:extLst>
      <p:ext uri="{BB962C8B-B14F-4D97-AF65-F5344CB8AC3E}">
        <p14:creationId xmlns:p14="http://schemas.microsoft.com/office/powerpoint/2010/main" val="315622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4/25/17</a:t>
            </a:r>
            <a:endParaRPr lang="en-US"/>
          </a:p>
        </p:txBody>
      </p:sp>
      <p:sp>
        <p:nvSpPr>
          <p:cNvPr id="5" name="Footer Placeholder 4"/>
          <p:cNvSpPr>
            <a:spLocks noGrp="1"/>
          </p:cNvSpPr>
          <p:nvPr>
            <p:ph type="ftr" sz="quarter" idx="11"/>
          </p:nvPr>
        </p:nvSpPr>
        <p:spPr/>
        <p:txBody>
          <a:bodyPr/>
          <a:lstStyle/>
          <a:p>
            <a:r>
              <a:rPr lang="en-US" smtClean="0"/>
              <a:t>S. Pordes - protoDUNE single-phase Instrumentation review - gas analzyzers</a:t>
            </a:r>
            <a:endParaRPr lang="en-US"/>
          </a:p>
        </p:txBody>
      </p:sp>
      <p:sp>
        <p:nvSpPr>
          <p:cNvPr id="6" name="Slide Number Placeholder 5"/>
          <p:cNvSpPr>
            <a:spLocks noGrp="1"/>
          </p:cNvSpPr>
          <p:nvPr>
            <p:ph type="sldNum" sz="quarter" idx="12"/>
          </p:nvPr>
        </p:nvSpPr>
        <p:spPr/>
        <p:txBody>
          <a:bodyPr/>
          <a:lstStyle/>
          <a:p>
            <a:fld id="{E1999820-BCAE-ED42-A7F9-DB00B1B08F5F}" type="slidenum">
              <a:rPr lang="en-US" smtClean="0"/>
              <a:t>‹#›</a:t>
            </a:fld>
            <a:endParaRPr lang="en-US"/>
          </a:p>
        </p:txBody>
      </p:sp>
    </p:spTree>
    <p:extLst>
      <p:ext uri="{BB962C8B-B14F-4D97-AF65-F5344CB8AC3E}">
        <p14:creationId xmlns:p14="http://schemas.microsoft.com/office/powerpoint/2010/main" val="37942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4/25/17</a:t>
            </a:r>
            <a:endParaRPr lang="en-US"/>
          </a:p>
        </p:txBody>
      </p:sp>
      <p:sp>
        <p:nvSpPr>
          <p:cNvPr id="5" name="Footer Placeholder 4"/>
          <p:cNvSpPr>
            <a:spLocks noGrp="1"/>
          </p:cNvSpPr>
          <p:nvPr>
            <p:ph type="ftr" sz="quarter" idx="11"/>
          </p:nvPr>
        </p:nvSpPr>
        <p:spPr/>
        <p:txBody>
          <a:bodyPr/>
          <a:lstStyle/>
          <a:p>
            <a:r>
              <a:rPr lang="en-US" smtClean="0"/>
              <a:t>S. Pordes - protoDUNE single-phase Instrumentation review - gas analzyzers</a:t>
            </a:r>
            <a:endParaRPr lang="en-US"/>
          </a:p>
        </p:txBody>
      </p:sp>
      <p:sp>
        <p:nvSpPr>
          <p:cNvPr id="6" name="Slide Number Placeholder 5"/>
          <p:cNvSpPr>
            <a:spLocks noGrp="1"/>
          </p:cNvSpPr>
          <p:nvPr>
            <p:ph type="sldNum" sz="quarter" idx="12"/>
          </p:nvPr>
        </p:nvSpPr>
        <p:spPr/>
        <p:txBody>
          <a:bodyPr/>
          <a:lstStyle/>
          <a:p>
            <a:fld id="{E1999820-BCAE-ED42-A7F9-DB00B1B08F5F}" type="slidenum">
              <a:rPr lang="en-US" smtClean="0"/>
              <a:t>‹#›</a:t>
            </a:fld>
            <a:endParaRPr lang="en-US"/>
          </a:p>
        </p:txBody>
      </p:sp>
    </p:spTree>
    <p:extLst>
      <p:ext uri="{BB962C8B-B14F-4D97-AF65-F5344CB8AC3E}">
        <p14:creationId xmlns:p14="http://schemas.microsoft.com/office/powerpoint/2010/main" val="1179087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4/25/17</a:t>
            </a:r>
            <a:endParaRPr lang="en-US"/>
          </a:p>
        </p:txBody>
      </p:sp>
      <p:sp>
        <p:nvSpPr>
          <p:cNvPr id="5" name="Footer Placeholder 4"/>
          <p:cNvSpPr>
            <a:spLocks noGrp="1"/>
          </p:cNvSpPr>
          <p:nvPr>
            <p:ph type="ftr" sz="quarter" idx="11"/>
          </p:nvPr>
        </p:nvSpPr>
        <p:spPr/>
        <p:txBody>
          <a:bodyPr/>
          <a:lstStyle/>
          <a:p>
            <a:r>
              <a:rPr lang="en-US" smtClean="0"/>
              <a:t>S. Pordes - protoDUNE single-phase Instrumentation review - gas analzyzers</a:t>
            </a:r>
            <a:endParaRPr lang="en-US"/>
          </a:p>
        </p:txBody>
      </p:sp>
      <p:sp>
        <p:nvSpPr>
          <p:cNvPr id="6" name="Slide Number Placeholder 5"/>
          <p:cNvSpPr>
            <a:spLocks noGrp="1"/>
          </p:cNvSpPr>
          <p:nvPr>
            <p:ph type="sldNum" sz="quarter" idx="12"/>
          </p:nvPr>
        </p:nvSpPr>
        <p:spPr/>
        <p:txBody>
          <a:bodyPr/>
          <a:lstStyle/>
          <a:p>
            <a:fld id="{E1999820-BCAE-ED42-A7F9-DB00B1B08F5F}" type="slidenum">
              <a:rPr lang="en-US" smtClean="0"/>
              <a:t>‹#›</a:t>
            </a:fld>
            <a:endParaRPr lang="en-US"/>
          </a:p>
        </p:txBody>
      </p:sp>
    </p:spTree>
    <p:extLst>
      <p:ext uri="{BB962C8B-B14F-4D97-AF65-F5344CB8AC3E}">
        <p14:creationId xmlns:p14="http://schemas.microsoft.com/office/powerpoint/2010/main" val="2090573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4/25/17</a:t>
            </a:r>
            <a:endParaRPr lang="en-US"/>
          </a:p>
        </p:txBody>
      </p:sp>
      <p:sp>
        <p:nvSpPr>
          <p:cNvPr id="6" name="Footer Placeholder 5"/>
          <p:cNvSpPr>
            <a:spLocks noGrp="1"/>
          </p:cNvSpPr>
          <p:nvPr>
            <p:ph type="ftr" sz="quarter" idx="11"/>
          </p:nvPr>
        </p:nvSpPr>
        <p:spPr/>
        <p:txBody>
          <a:bodyPr/>
          <a:lstStyle/>
          <a:p>
            <a:r>
              <a:rPr lang="en-US" smtClean="0"/>
              <a:t>S. Pordes - protoDUNE single-phase Instrumentation review - gas analzyzers</a:t>
            </a:r>
            <a:endParaRPr lang="en-US"/>
          </a:p>
        </p:txBody>
      </p:sp>
      <p:sp>
        <p:nvSpPr>
          <p:cNvPr id="7" name="Slide Number Placeholder 6"/>
          <p:cNvSpPr>
            <a:spLocks noGrp="1"/>
          </p:cNvSpPr>
          <p:nvPr>
            <p:ph type="sldNum" sz="quarter" idx="12"/>
          </p:nvPr>
        </p:nvSpPr>
        <p:spPr/>
        <p:txBody>
          <a:bodyPr/>
          <a:lstStyle/>
          <a:p>
            <a:fld id="{E1999820-BCAE-ED42-A7F9-DB00B1B08F5F}" type="slidenum">
              <a:rPr lang="en-US" smtClean="0"/>
              <a:t>‹#›</a:t>
            </a:fld>
            <a:endParaRPr lang="en-US"/>
          </a:p>
        </p:txBody>
      </p:sp>
    </p:spTree>
    <p:extLst>
      <p:ext uri="{BB962C8B-B14F-4D97-AF65-F5344CB8AC3E}">
        <p14:creationId xmlns:p14="http://schemas.microsoft.com/office/powerpoint/2010/main" val="1281067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4/25/17</a:t>
            </a:r>
            <a:endParaRPr lang="en-US"/>
          </a:p>
        </p:txBody>
      </p:sp>
      <p:sp>
        <p:nvSpPr>
          <p:cNvPr id="8" name="Footer Placeholder 7"/>
          <p:cNvSpPr>
            <a:spLocks noGrp="1"/>
          </p:cNvSpPr>
          <p:nvPr>
            <p:ph type="ftr" sz="quarter" idx="11"/>
          </p:nvPr>
        </p:nvSpPr>
        <p:spPr/>
        <p:txBody>
          <a:bodyPr/>
          <a:lstStyle/>
          <a:p>
            <a:r>
              <a:rPr lang="en-US" smtClean="0"/>
              <a:t>S. Pordes - protoDUNE single-phase Instrumentation review - gas analzyzers</a:t>
            </a:r>
            <a:endParaRPr lang="en-US"/>
          </a:p>
        </p:txBody>
      </p:sp>
      <p:sp>
        <p:nvSpPr>
          <p:cNvPr id="9" name="Slide Number Placeholder 8"/>
          <p:cNvSpPr>
            <a:spLocks noGrp="1"/>
          </p:cNvSpPr>
          <p:nvPr>
            <p:ph type="sldNum" sz="quarter" idx="12"/>
          </p:nvPr>
        </p:nvSpPr>
        <p:spPr/>
        <p:txBody>
          <a:bodyPr/>
          <a:lstStyle/>
          <a:p>
            <a:fld id="{E1999820-BCAE-ED42-A7F9-DB00B1B08F5F}" type="slidenum">
              <a:rPr lang="en-US" smtClean="0"/>
              <a:t>‹#›</a:t>
            </a:fld>
            <a:endParaRPr lang="en-US"/>
          </a:p>
        </p:txBody>
      </p:sp>
    </p:spTree>
    <p:extLst>
      <p:ext uri="{BB962C8B-B14F-4D97-AF65-F5344CB8AC3E}">
        <p14:creationId xmlns:p14="http://schemas.microsoft.com/office/powerpoint/2010/main" val="230175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4/25/17</a:t>
            </a:r>
            <a:endParaRPr lang="en-US"/>
          </a:p>
        </p:txBody>
      </p:sp>
      <p:sp>
        <p:nvSpPr>
          <p:cNvPr id="4" name="Footer Placeholder 3"/>
          <p:cNvSpPr>
            <a:spLocks noGrp="1"/>
          </p:cNvSpPr>
          <p:nvPr>
            <p:ph type="ftr" sz="quarter" idx="11"/>
          </p:nvPr>
        </p:nvSpPr>
        <p:spPr/>
        <p:txBody>
          <a:bodyPr/>
          <a:lstStyle/>
          <a:p>
            <a:r>
              <a:rPr lang="en-US" smtClean="0"/>
              <a:t>S. Pordes - protoDUNE single-phase Instrumentation review - gas analzyzers</a:t>
            </a:r>
            <a:endParaRPr lang="en-US"/>
          </a:p>
        </p:txBody>
      </p:sp>
      <p:sp>
        <p:nvSpPr>
          <p:cNvPr id="5" name="Slide Number Placeholder 4"/>
          <p:cNvSpPr>
            <a:spLocks noGrp="1"/>
          </p:cNvSpPr>
          <p:nvPr>
            <p:ph type="sldNum" sz="quarter" idx="12"/>
          </p:nvPr>
        </p:nvSpPr>
        <p:spPr/>
        <p:txBody>
          <a:bodyPr/>
          <a:lstStyle/>
          <a:p>
            <a:fld id="{E1999820-BCAE-ED42-A7F9-DB00B1B08F5F}" type="slidenum">
              <a:rPr lang="en-US" smtClean="0"/>
              <a:t>‹#›</a:t>
            </a:fld>
            <a:endParaRPr lang="en-US"/>
          </a:p>
        </p:txBody>
      </p:sp>
    </p:spTree>
    <p:extLst>
      <p:ext uri="{BB962C8B-B14F-4D97-AF65-F5344CB8AC3E}">
        <p14:creationId xmlns:p14="http://schemas.microsoft.com/office/powerpoint/2010/main" val="942807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4/25/17</a:t>
            </a:r>
            <a:endParaRPr lang="en-US"/>
          </a:p>
        </p:txBody>
      </p:sp>
      <p:sp>
        <p:nvSpPr>
          <p:cNvPr id="3" name="Footer Placeholder 2"/>
          <p:cNvSpPr>
            <a:spLocks noGrp="1"/>
          </p:cNvSpPr>
          <p:nvPr>
            <p:ph type="ftr" sz="quarter" idx="11"/>
          </p:nvPr>
        </p:nvSpPr>
        <p:spPr/>
        <p:txBody>
          <a:bodyPr/>
          <a:lstStyle/>
          <a:p>
            <a:r>
              <a:rPr lang="en-US" smtClean="0"/>
              <a:t>S. Pordes - protoDUNE single-phase Instrumentation review - gas analzyzers</a:t>
            </a:r>
            <a:endParaRPr lang="en-US"/>
          </a:p>
        </p:txBody>
      </p:sp>
      <p:sp>
        <p:nvSpPr>
          <p:cNvPr id="4" name="Slide Number Placeholder 3"/>
          <p:cNvSpPr>
            <a:spLocks noGrp="1"/>
          </p:cNvSpPr>
          <p:nvPr>
            <p:ph type="sldNum" sz="quarter" idx="12"/>
          </p:nvPr>
        </p:nvSpPr>
        <p:spPr/>
        <p:txBody>
          <a:bodyPr/>
          <a:lstStyle/>
          <a:p>
            <a:fld id="{E1999820-BCAE-ED42-A7F9-DB00B1B08F5F}" type="slidenum">
              <a:rPr lang="en-US" smtClean="0"/>
              <a:t>‹#›</a:t>
            </a:fld>
            <a:endParaRPr lang="en-US"/>
          </a:p>
        </p:txBody>
      </p:sp>
    </p:spTree>
    <p:extLst>
      <p:ext uri="{BB962C8B-B14F-4D97-AF65-F5344CB8AC3E}">
        <p14:creationId xmlns:p14="http://schemas.microsoft.com/office/powerpoint/2010/main" val="1625657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4/25/17</a:t>
            </a:r>
            <a:endParaRPr lang="en-US"/>
          </a:p>
        </p:txBody>
      </p:sp>
      <p:sp>
        <p:nvSpPr>
          <p:cNvPr id="6" name="Footer Placeholder 5"/>
          <p:cNvSpPr>
            <a:spLocks noGrp="1"/>
          </p:cNvSpPr>
          <p:nvPr>
            <p:ph type="ftr" sz="quarter" idx="11"/>
          </p:nvPr>
        </p:nvSpPr>
        <p:spPr/>
        <p:txBody>
          <a:bodyPr/>
          <a:lstStyle/>
          <a:p>
            <a:r>
              <a:rPr lang="en-US" smtClean="0"/>
              <a:t>S. Pordes - protoDUNE single-phase Instrumentation review - gas analzyzers</a:t>
            </a:r>
            <a:endParaRPr lang="en-US"/>
          </a:p>
        </p:txBody>
      </p:sp>
      <p:sp>
        <p:nvSpPr>
          <p:cNvPr id="7" name="Slide Number Placeholder 6"/>
          <p:cNvSpPr>
            <a:spLocks noGrp="1"/>
          </p:cNvSpPr>
          <p:nvPr>
            <p:ph type="sldNum" sz="quarter" idx="12"/>
          </p:nvPr>
        </p:nvSpPr>
        <p:spPr/>
        <p:txBody>
          <a:bodyPr/>
          <a:lstStyle/>
          <a:p>
            <a:fld id="{E1999820-BCAE-ED42-A7F9-DB00B1B08F5F}" type="slidenum">
              <a:rPr lang="en-US" smtClean="0"/>
              <a:t>‹#›</a:t>
            </a:fld>
            <a:endParaRPr lang="en-US"/>
          </a:p>
        </p:txBody>
      </p:sp>
    </p:spTree>
    <p:extLst>
      <p:ext uri="{BB962C8B-B14F-4D97-AF65-F5344CB8AC3E}">
        <p14:creationId xmlns:p14="http://schemas.microsoft.com/office/powerpoint/2010/main" val="2143384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4/25/17</a:t>
            </a:r>
            <a:endParaRPr lang="en-US"/>
          </a:p>
        </p:txBody>
      </p:sp>
      <p:sp>
        <p:nvSpPr>
          <p:cNvPr id="6" name="Footer Placeholder 5"/>
          <p:cNvSpPr>
            <a:spLocks noGrp="1"/>
          </p:cNvSpPr>
          <p:nvPr>
            <p:ph type="ftr" sz="quarter" idx="11"/>
          </p:nvPr>
        </p:nvSpPr>
        <p:spPr/>
        <p:txBody>
          <a:bodyPr/>
          <a:lstStyle/>
          <a:p>
            <a:r>
              <a:rPr lang="en-US" smtClean="0"/>
              <a:t>S. Pordes - protoDUNE single-phase Instrumentation review - gas analzyzers</a:t>
            </a:r>
            <a:endParaRPr lang="en-US"/>
          </a:p>
        </p:txBody>
      </p:sp>
      <p:sp>
        <p:nvSpPr>
          <p:cNvPr id="7" name="Slide Number Placeholder 6"/>
          <p:cNvSpPr>
            <a:spLocks noGrp="1"/>
          </p:cNvSpPr>
          <p:nvPr>
            <p:ph type="sldNum" sz="quarter" idx="12"/>
          </p:nvPr>
        </p:nvSpPr>
        <p:spPr/>
        <p:txBody>
          <a:bodyPr/>
          <a:lstStyle/>
          <a:p>
            <a:fld id="{E1999820-BCAE-ED42-A7F9-DB00B1B08F5F}" type="slidenum">
              <a:rPr lang="en-US" smtClean="0"/>
              <a:t>‹#›</a:t>
            </a:fld>
            <a:endParaRPr lang="en-US"/>
          </a:p>
        </p:txBody>
      </p:sp>
    </p:spTree>
    <p:extLst>
      <p:ext uri="{BB962C8B-B14F-4D97-AF65-F5344CB8AC3E}">
        <p14:creationId xmlns:p14="http://schemas.microsoft.com/office/powerpoint/2010/main" val="19799918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4/25/17</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 Pordes - protoDUNE single-phase Instrumentation review - gas analzyzers</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999820-BCAE-ED42-A7F9-DB00B1B08F5F}" type="slidenum">
              <a:rPr lang="en-US" smtClean="0"/>
              <a:t>‹#›</a:t>
            </a:fld>
            <a:endParaRPr lang="en-US"/>
          </a:p>
        </p:txBody>
      </p:sp>
    </p:spTree>
    <p:extLst>
      <p:ext uri="{BB962C8B-B14F-4D97-AF65-F5344CB8AC3E}">
        <p14:creationId xmlns:p14="http://schemas.microsoft.com/office/powerpoint/2010/main" val="1371978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49111" y="483880"/>
            <a:ext cx="11345099" cy="1754326"/>
          </a:xfrm>
          <a:prstGeom prst="rect">
            <a:avLst/>
          </a:prstGeom>
          <a:noFill/>
        </p:spPr>
        <p:txBody>
          <a:bodyPr wrap="square" rtlCol="0">
            <a:spAutoFit/>
          </a:bodyPr>
          <a:lstStyle/>
          <a:p>
            <a:r>
              <a:rPr lang="en-US" b="1" dirty="0" err="1" smtClean="0"/>
              <a:t>protoDUNE</a:t>
            </a:r>
            <a:r>
              <a:rPr lang="en-US" b="1" dirty="0" smtClean="0"/>
              <a:t> </a:t>
            </a:r>
            <a:r>
              <a:rPr lang="mr-IN" b="1" dirty="0" smtClean="0"/>
              <a:t>–</a:t>
            </a:r>
            <a:r>
              <a:rPr lang="en-US" b="1" dirty="0" smtClean="0"/>
              <a:t> single-phase  Instrumentation  - Gas Analyzers</a:t>
            </a:r>
          </a:p>
          <a:p>
            <a:endParaRPr lang="en-US" b="1" dirty="0"/>
          </a:p>
          <a:p>
            <a:endParaRPr lang="en-US" b="1" dirty="0" smtClean="0"/>
          </a:p>
          <a:p>
            <a:r>
              <a:rPr lang="en-US" b="1" dirty="0" smtClean="0"/>
              <a:t>Stephen Pordes, </a:t>
            </a:r>
            <a:r>
              <a:rPr lang="en-US" b="1" dirty="0" err="1" smtClean="0"/>
              <a:t>Fermilab</a:t>
            </a:r>
            <a:endParaRPr lang="en-US" b="1" dirty="0" smtClean="0"/>
          </a:p>
          <a:p>
            <a:r>
              <a:rPr lang="en-US" b="1" dirty="0" smtClean="0"/>
              <a:t> </a:t>
            </a:r>
          </a:p>
          <a:p>
            <a:endParaRPr lang="en-US" b="1" dirty="0"/>
          </a:p>
        </p:txBody>
      </p:sp>
      <p:sp>
        <p:nvSpPr>
          <p:cNvPr id="3" name="Date Placeholder 2"/>
          <p:cNvSpPr>
            <a:spLocks noGrp="1"/>
          </p:cNvSpPr>
          <p:nvPr>
            <p:ph type="dt" sz="half" idx="10"/>
          </p:nvPr>
        </p:nvSpPr>
        <p:spPr/>
        <p:txBody>
          <a:bodyPr/>
          <a:lstStyle/>
          <a:p>
            <a:r>
              <a:rPr lang="en-US" smtClean="0">
                <a:solidFill>
                  <a:schemeClr val="tx1"/>
                </a:solidFill>
              </a:rPr>
              <a:t>4/25/17</a:t>
            </a:r>
            <a:endParaRPr lang="en-US" dirty="0">
              <a:solidFill>
                <a:schemeClr val="tx1"/>
              </a:solidFill>
            </a:endParaRPr>
          </a:p>
        </p:txBody>
      </p:sp>
      <p:sp>
        <p:nvSpPr>
          <p:cNvPr id="5" name="Footer Placeholder 4"/>
          <p:cNvSpPr>
            <a:spLocks noGrp="1"/>
          </p:cNvSpPr>
          <p:nvPr>
            <p:ph type="ftr" sz="quarter" idx="11"/>
          </p:nvPr>
        </p:nvSpPr>
        <p:spPr/>
        <p:txBody>
          <a:bodyPr/>
          <a:lstStyle/>
          <a:p>
            <a:r>
              <a:rPr lang="en-US" smtClean="0">
                <a:solidFill>
                  <a:schemeClr val="tx1"/>
                </a:solidFill>
              </a:rPr>
              <a:t>S. Pordes - protoDUNE single-phase Instrumentation review - gas analzyzers</a:t>
            </a:r>
            <a:endParaRPr lang="en-US" dirty="0">
              <a:solidFill>
                <a:schemeClr val="tx1"/>
              </a:solidFill>
            </a:endParaRPr>
          </a:p>
        </p:txBody>
      </p:sp>
      <p:sp>
        <p:nvSpPr>
          <p:cNvPr id="6" name="Slide Number Placeholder 5"/>
          <p:cNvSpPr>
            <a:spLocks noGrp="1"/>
          </p:cNvSpPr>
          <p:nvPr>
            <p:ph type="sldNum" sz="quarter" idx="12"/>
          </p:nvPr>
        </p:nvSpPr>
        <p:spPr/>
        <p:txBody>
          <a:bodyPr/>
          <a:lstStyle/>
          <a:p>
            <a:fld id="{A2D03B53-C1EB-BD4B-B294-C6BBC254E2C8}" type="slidenum">
              <a:rPr lang="en-US" smtClean="0">
                <a:solidFill>
                  <a:schemeClr val="tx1"/>
                </a:solidFill>
              </a:rPr>
              <a:t>1</a:t>
            </a:fld>
            <a:endParaRPr lang="en-US" dirty="0">
              <a:solidFill>
                <a:schemeClr val="tx1"/>
              </a:solidFill>
            </a:endParaRPr>
          </a:p>
        </p:txBody>
      </p:sp>
    </p:spTree>
    <p:extLst>
      <p:ext uri="{BB962C8B-B14F-4D97-AF65-F5344CB8AC3E}">
        <p14:creationId xmlns:p14="http://schemas.microsoft.com/office/powerpoint/2010/main" val="1633946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49111" y="483880"/>
            <a:ext cx="11345099" cy="5247590"/>
          </a:xfrm>
          <a:prstGeom prst="rect">
            <a:avLst/>
          </a:prstGeom>
          <a:noFill/>
        </p:spPr>
        <p:txBody>
          <a:bodyPr wrap="square" rtlCol="0">
            <a:spAutoFit/>
          </a:bodyPr>
          <a:lstStyle/>
          <a:p>
            <a:r>
              <a:rPr lang="en-US" b="1" dirty="0" err="1" smtClean="0"/>
              <a:t>protoDUNE</a:t>
            </a:r>
            <a:r>
              <a:rPr lang="en-US" b="1" dirty="0" smtClean="0"/>
              <a:t> </a:t>
            </a:r>
            <a:r>
              <a:rPr lang="mr-IN" b="1" dirty="0" smtClean="0"/>
              <a:t>–</a:t>
            </a:r>
            <a:r>
              <a:rPr lang="en-US" b="1" dirty="0" smtClean="0"/>
              <a:t> single-phase  Instrumentation  - Gas Analyzers</a:t>
            </a:r>
          </a:p>
          <a:p>
            <a:endParaRPr lang="en-US" b="1" dirty="0"/>
          </a:p>
          <a:p>
            <a:pPr>
              <a:spcAft>
                <a:spcPts val="600"/>
              </a:spcAft>
            </a:pPr>
            <a:r>
              <a:rPr lang="en-US" b="1" dirty="0" smtClean="0"/>
              <a:t>Motivation:</a:t>
            </a:r>
          </a:p>
          <a:p>
            <a:pPr marL="285750" indent="-285750">
              <a:spcBef>
                <a:spcPts val="600"/>
              </a:spcBef>
              <a:spcAft>
                <a:spcPts val="600"/>
              </a:spcAft>
              <a:buFont typeface="Arial" charset="0"/>
              <a:buChar char="•"/>
            </a:pPr>
            <a:r>
              <a:rPr lang="en-US" dirty="0" smtClean="0"/>
              <a:t> Check </a:t>
            </a:r>
            <a:r>
              <a:rPr lang="en-US" dirty="0"/>
              <a:t>the quality of the argon delivered for water, oxygen and nitrogen content</a:t>
            </a:r>
          </a:p>
          <a:p>
            <a:pPr marL="285750" indent="-285750">
              <a:spcBef>
                <a:spcPts val="600"/>
              </a:spcBef>
              <a:spcAft>
                <a:spcPts val="600"/>
              </a:spcAft>
              <a:buFont typeface="Arial" charset="0"/>
              <a:buChar char="•"/>
            </a:pPr>
            <a:r>
              <a:rPr lang="en-US" dirty="0" smtClean="0"/>
              <a:t> </a:t>
            </a:r>
            <a:r>
              <a:rPr lang="en-US" dirty="0"/>
              <a:t>Monitor the progress of the purging of the cryostat atmosphere</a:t>
            </a:r>
          </a:p>
          <a:p>
            <a:pPr marL="357188" indent="-341313">
              <a:spcBef>
                <a:spcPts val="600"/>
              </a:spcBef>
              <a:spcAft>
                <a:spcPts val="600"/>
              </a:spcAft>
              <a:buFont typeface="Arial" charset="0"/>
              <a:buChar char="•"/>
            </a:pPr>
            <a:r>
              <a:rPr lang="en-US" dirty="0" smtClean="0"/>
              <a:t>Look </a:t>
            </a:r>
            <a:r>
              <a:rPr lang="en-US" dirty="0"/>
              <a:t>for the </a:t>
            </a:r>
            <a:r>
              <a:rPr lang="en-US" dirty="0" smtClean="0"/>
              <a:t>existence/appearance </a:t>
            </a:r>
            <a:r>
              <a:rPr lang="en-US" dirty="0"/>
              <a:t>of leaks during the gas phase of recirculation </a:t>
            </a:r>
            <a:r>
              <a:rPr lang="en-US" dirty="0" smtClean="0"/>
              <a:t>and purification</a:t>
            </a:r>
            <a:endParaRPr lang="en-US" dirty="0"/>
          </a:p>
          <a:p>
            <a:pPr marL="342900" indent="-333375">
              <a:spcBef>
                <a:spcPts val="600"/>
              </a:spcBef>
              <a:spcAft>
                <a:spcPts val="600"/>
              </a:spcAft>
              <a:buFont typeface="Arial" charset="0"/>
              <a:buChar char="•"/>
            </a:pPr>
            <a:r>
              <a:rPr lang="en-US" dirty="0" smtClean="0"/>
              <a:t>Ensure </a:t>
            </a:r>
            <a:r>
              <a:rPr lang="en-US" dirty="0"/>
              <a:t>that the ultimate level of atmospheric contamination is low enough </a:t>
            </a:r>
            <a:r>
              <a:rPr lang="en-US" dirty="0" smtClean="0"/>
              <a:t>not to </a:t>
            </a:r>
            <a:r>
              <a:rPr lang="en-US" dirty="0"/>
              <a:t>be a </a:t>
            </a:r>
            <a:r>
              <a:rPr lang="en-US" dirty="0" smtClean="0"/>
              <a:t>significant </a:t>
            </a:r>
            <a:r>
              <a:rPr lang="en-US" dirty="0"/>
              <a:t>load on </a:t>
            </a:r>
            <a:r>
              <a:rPr lang="en-US" dirty="0" smtClean="0"/>
              <a:t>the purification </a:t>
            </a:r>
            <a:r>
              <a:rPr lang="en-US" dirty="0"/>
              <a:t>system</a:t>
            </a:r>
          </a:p>
          <a:p>
            <a:pPr marL="285750" indent="-285750">
              <a:spcBef>
                <a:spcPts val="600"/>
              </a:spcBef>
              <a:spcAft>
                <a:spcPts val="600"/>
              </a:spcAft>
              <a:buFont typeface="Arial" charset="0"/>
              <a:buChar char="•"/>
            </a:pPr>
            <a:r>
              <a:rPr lang="en-US" dirty="0"/>
              <a:t> </a:t>
            </a:r>
            <a:r>
              <a:rPr lang="en-US" dirty="0" smtClean="0"/>
              <a:t>Monitor </a:t>
            </a:r>
            <a:r>
              <a:rPr lang="en-US" dirty="0"/>
              <a:t>the </a:t>
            </a:r>
            <a:r>
              <a:rPr lang="en-US" dirty="0" smtClean="0"/>
              <a:t>effectiveness </a:t>
            </a:r>
            <a:r>
              <a:rPr lang="en-US" dirty="0"/>
              <a:t>of the liquid </a:t>
            </a:r>
            <a:r>
              <a:rPr lang="en-US" dirty="0" smtClean="0"/>
              <a:t>purification </a:t>
            </a:r>
            <a:r>
              <a:rPr lang="en-US" dirty="0"/>
              <a:t>in its early stages before </a:t>
            </a:r>
            <a:r>
              <a:rPr lang="en-US" dirty="0" smtClean="0"/>
              <a:t>the purity </a:t>
            </a:r>
            <a:r>
              <a:rPr lang="en-US" dirty="0"/>
              <a:t>monitors come on line.</a:t>
            </a:r>
          </a:p>
          <a:p>
            <a:pPr marL="285750" indent="-285750">
              <a:spcBef>
                <a:spcPts val="600"/>
              </a:spcBef>
              <a:spcAft>
                <a:spcPts val="600"/>
              </a:spcAft>
              <a:buFont typeface="Arial" charset="0"/>
              <a:buChar char="•"/>
            </a:pPr>
            <a:r>
              <a:rPr lang="en-US" dirty="0" smtClean="0"/>
              <a:t> Help </a:t>
            </a:r>
            <a:r>
              <a:rPr lang="en-US" dirty="0"/>
              <a:t>diagnose problems should they occur during operation, including </a:t>
            </a:r>
            <a:r>
              <a:rPr lang="en-US" dirty="0" smtClean="0"/>
              <a:t>assessing contamination </a:t>
            </a:r>
            <a:r>
              <a:rPr lang="en-US" dirty="0"/>
              <a:t>introduced in case of emergency removal/replacement of </a:t>
            </a:r>
            <a:r>
              <a:rPr lang="en-US" dirty="0" smtClean="0"/>
              <a:t>equipment.</a:t>
            </a:r>
          </a:p>
          <a:p>
            <a:endParaRPr lang="en-US" dirty="0"/>
          </a:p>
          <a:p>
            <a:r>
              <a:rPr lang="en-US" dirty="0"/>
              <a:t>This list may not be complete but is based on our experience at </a:t>
            </a:r>
            <a:r>
              <a:rPr lang="en-US" dirty="0" err="1" smtClean="0"/>
              <a:t>Fermilab</a:t>
            </a:r>
            <a:r>
              <a:rPr lang="en-US" dirty="0" smtClean="0"/>
              <a:t>. The first use was motivated by trying to understand the purging process for removing the atmosphere from a cryostat.</a:t>
            </a:r>
            <a:r>
              <a:rPr lang="en-US" b="1" dirty="0" smtClean="0"/>
              <a:t> </a:t>
            </a:r>
          </a:p>
          <a:p>
            <a:endParaRPr lang="en-US" b="1" dirty="0"/>
          </a:p>
        </p:txBody>
      </p:sp>
      <p:sp>
        <p:nvSpPr>
          <p:cNvPr id="3" name="Date Placeholder 2"/>
          <p:cNvSpPr>
            <a:spLocks noGrp="1"/>
          </p:cNvSpPr>
          <p:nvPr>
            <p:ph type="dt" sz="half" idx="10"/>
          </p:nvPr>
        </p:nvSpPr>
        <p:spPr/>
        <p:txBody>
          <a:bodyPr/>
          <a:lstStyle/>
          <a:p>
            <a:r>
              <a:rPr lang="en-US" smtClean="0">
                <a:solidFill>
                  <a:schemeClr val="tx1"/>
                </a:solidFill>
              </a:rPr>
              <a:t>4/25/17</a:t>
            </a:r>
            <a:endParaRPr lang="en-US" dirty="0">
              <a:solidFill>
                <a:schemeClr val="tx1"/>
              </a:solidFill>
            </a:endParaRPr>
          </a:p>
        </p:txBody>
      </p:sp>
      <p:sp>
        <p:nvSpPr>
          <p:cNvPr id="5" name="Footer Placeholder 4"/>
          <p:cNvSpPr>
            <a:spLocks noGrp="1"/>
          </p:cNvSpPr>
          <p:nvPr>
            <p:ph type="ftr" sz="quarter" idx="11"/>
          </p:nvPr>
        </p:nvSpPr>
        <p:spPr/>
        <p:txBody>
          <a:bodyPr/>
          <a:lstStyle/>
          <a:p>
            <a:r>
              <a:rPr lang="en-US" smtClean="0">
                <a:solidFill>
                  <a:schemeClr val="tx1"/>
                </a:solidFill>
              </a:rPr>
              <a:t>S. Pordes - protoDUNE single-phase Instrumentation review - gas analzyzers</a:t>
            </a:r>
            <a:endParaRPr lang="en-US" dirty="0">
              <a:solidFill>
                <a:schemeClr val="tx1"/>
              </a:solidFill>
            </a:endParaRPr>
          </a:p>
        </p:txBody>
      </p:sp>
      <p:sp>
        <p:nvSpPr>
          <p:cNvPr id="6" name="Slide Number Placeholder 5"/>
          <p:cNvSpPr>
            <a:spLocks noGrp="1"/>
          </p:cNvSpPr>
          <p:nvPr>
            <p:ph type="sldNum" sz="quarter" idx="12"/>
          </p:nvPr>
        </p:nvSpPr>
        <p:spPr/>
        <p:txBody>
          <a:bodyPr/>
          <a:lstStyle/>
          <a:p>
            <a:fld id="{A2D03B53-C1EB-BD4B-B294-C6BBC254E2C8}" type="slidenum">
              <a:rPr lang="en-US" smtClean="0">
                <a:solidFill>
                  <a:schemeClr val="tx1"/>
                </a:solidFill>
              </a:rPr>
              <a:t>2</a:t>
            </a:fld>
            <a:endParaRPr lang="en-US" dirty="0">
              <a:solidFill>
                <a:schemeClr val="tx1"/>
              </a:solidFill>
            </a:endParaRPr>
          </a:p>
        </p:txBody>
      </p:sp>
    </p:spTree>
    <p:extLst>
      <p:ext uri="{BB962C8B-B14F-4D97-AF65-F5344CB8AC3E}">
        <p14:creationId xmlns:p14="http://schemas.microsoft.com/office/powerpoint/2010/main" val="248796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49111" y="483880"/>
            <a:ext cx="11345099" cy="4139595"/>
          </a:xfrm>
          <a:prstGeom prst="rect">
            <a:avLst/>
          </a:prstGeom>
          <a:noFill/>
        </p:spPr>
        <p:txBody>
          <a:bodyPr wrap="square" rtlCol="0">
            <a:spAutoFit/>
          </a:bodyPr>
          <a:lstStyle/>
          <a:p>
            <a:r>
              <a:rPr lang="en-US" b="1" dirty="0" err="1" smtClean="0"/>
              <a:t>protoDUNE</a:t>
            </a:r>
            <a:r>
              <a:rPr lang="en-US" b="1" dirty="0" smtClean="0"/>
              <a:t> </a:t>
            </a:r>
            <a:r>
              <a:rPr lang="mr-IN" b="1" dirty="0" smtClean="0"/>
              <a:t>–</a:t>
            </a:r>
            <a:r>
              <a:rPr lang="en-US" b="1" dirty="0" smtClean="0"/>
              <a:t> single-phase  Instrumentation  - Gas Analyzers</a:t>
            </a:r>
          </a:p>
          <a:p>
            <a:endParaRPr lang="en-US" b="1" dirty="0"/>
          </a:p>
          <a:p>
            <a:pPr>
              <a:spcAft>
                <a:spcPts val="600"/>
              </a:spcAft>
            </a:pPr>
            <a:r>
              <a:rPr lang="en-US" b="1" dirty="0" smtClean="0"/>
              <a:t>Experience</a:t>
            </a:r>
          </a:p>
          <a:p>
            <a:pPr marL="285750" indent="-285750">
              <a:spcBef>
                <a:spcPts val="600"/>
              </a:spcBef>
              <a:spcAft>
                <a:spcPts val="600"/>
              </a:spcAft>
              <a:buFont typeface="Arial" charset="0"/>
              <a:buChar char="•"/>
            </a:pPr>
            <a:r>
              <a:rPr lang="en-US" dirty="0" smtClean="0"/>
              <a:t>Have (1 in ~10) rejected trailer-load of argon for high oxygen  (7 ppm vs 5 of spec; company initially denied and then agreed)</a:t>
            </a:r>
            <a:endParaRPr lang="en-US" dirty="0"/>
          </a:p>
          <a:p>
            <a:pPr marL="285750" indent="-285750">
              <a:spcBef>
                <a:spcPts val="600"/>
              </a:spcBef>
              <a:spcAft>
                <a:spcPts val="600"/>
              </a:spcAft>
              <a:buFont typeface="Arial" charset="0"/>
              <a:buChar char="•"/>
            </a:pPr>
            <a:r>
              <a:rPr lang="en-US" dirty="0" smtClean="0"/>
              <a:t>Have detected leaks during purging and recirculation process</a:t>
            </a:r>
            <a:endParaRPr lang="en-US" dirty="0"/>
          </a:p>
          <a:p>
            <a:pPr marL="285750" indent="-285750">
              <a:spcBef>
                <a:spcPts val="600"/>
              </a:spcBef>
              <a:spcAft>
                <a:spcPts val="600"/>
              </a:spcAft>
              <a:buFont typeface="Arial" charset="0"/>
              <a:buChar char="•"/>
            </a:pPr>
            <a:r>
              <a:rPr lang="en-US" dirty="0" smtClean="0"/>
              <a:t>Have used to understand major sources that affect electron drift-lifetime </a:t>
            </a:r>
          </a:p>
          <a:p>
            <a:pPr marL="285750" indent="-285750">
              <a:spcBef>
                <a:spcPts val="600"/>
              </a:spcBef>
              <a:spcAft>
                <a:spcPts val="600"/>
              </a:spcAft>
              <a:buFont typeface="Arial" charset="0"/>
              <a:buChar char="•"/>
            </a:pPr>
            <a:r>
              <a:rPr lang="en-US" dirty="0" smtClean="0"/>
              <a:t>Have used to monitor purification process in cryostat before purity monitors are sensitive</a:t>
            </a:r>
            <a:endParaRPr lang="en-US" dirty="0"/>
          </a:p>
          <a:p>
            <a:pPr marL="285750" indent="-285750">
              <a:spcBef>
                <a:spcPts val="600"/>
              </a:spcBef>
              <a:spcAft>
                <a:spcPts val="600"/>
              </a:spcAft>
              <a:buFont typeface="Arial" charset="0"/>
              <a:buChar char="•"/>
            </a:pPr>
            <a:r>
              <a:rPr lang="en-US" dirty="0" smtClean="0"/>
              <a:t>Have used to compare contaminants in ullage with electron drift-lifetime to understand contaminant flow in ullage.</a:t>
            </a:r>
          </a:p>
          <a:p>
            <a:pPr marL="285750" indent="-276225">
              <a:spcBef>
                <a:spcPts val="600"/>
              </a:spcBef>
              <a:spcAft>
                <a:spcPts val="600"/>
              </a:spcAft>
              <a:buFont typeface="Arial" charset="0"/>
              <a:buChar char="•"/>
            </a:pPr>
            <a:r>
              <a:rPr lang="en-US" dirty="0" smtClean="0"/>
              <a:t>Have used as diagnostic when incidents (e.g., pump restart) have affected electron drift-lifetime.</a:t>
            </a:r>
            <a:endParaRPr lang="en-US" dirty="0"/>
          </a:p>
          <a:p>
            <a:endParaRPr lang="en-US" b="1" dirty="0"/>
          </a:p>
        </p:txBody>
      </p:sp>
      <p:sp>
        <p:nvSpPr>
          <p:cNvPr id="3" name="Date Placeholder 2"/>
          <p:cNvSpPr>
            <a:spLocks noGrp="1"/>
          </p:cNvSpPr>
          <p:nvPr>
            <p:ph type="dt" sz="half" idx="10"/>
          </p:nvPr>
        </p:nvSpPr>
        <p:spPr/>
        <p:txBody>
          <a:bodyPr/>
          <a:lstStyle/>
          <a:p>
            <a:r>
              <a:rPr lang="en-US" smtClean="0">
                <a:solidFill>
                  <a:schemeClr val="tx1"/>
                </a:solidFill>
              </a:rPr>
              <a:t>4/25/17</a:t>
            </a:r>
            <a:endParaRPr lang="en-US" dirty="0">
              <a:solidFill>
                <a:schemeClr val="tx1"/>
              </a:solidFill>
            </a:endParaRPr>
          </a:p>
        </p:txBody>
      </p:sp>
      <p:sp>
        <p:nvSpPr>
          <p:cNvPr id="5" name="Footer Placeholder 4"/>
          <p:cNvSpPr>
            <a:spLocks noGrp="1"/>
          </p:cNvSpPr>
          <p:nvPr>
            <p:ph type="ftr" sz="quarter" idx="11"/>
          </p:nvPr>
        </p:nvSpPr>
        <p:spPr/>
        <p:txBody>
          <a:bodyPr/>
          <a:lstStyle/>
          <a:p>
            <a:r>
              <a:rPr lang="en-US" smtClean="0">
                <a:solidFill>
                  <a:schemeClr val="tx1"/>
                </a:solidFill>
              </a:rPr>
              <a:t>S. Pordes - protoDUNE single-phase Instrumentation review - gas analzyzers</a:t>
            </a:r>
            <a:endParaRPr lang="en-US" dirty="0">
              <a:solidFill>
                <a:schemeClr val="tx1"/>
              </a:solidFill>
            </a:endParaRPr>
          </a:p>
        </p:txBody>
      </p:sp>
      <p:sp>
        <p:nvSpPr>
          <p:cNvPr id="6" name="Slide Number Placeholder 5"/>
          <p:cNvSpPr>
            <a:spLocks noGrp="1"/>
          </p:cNvSpPr>
          <p:nvPr>
            <p:ph type="sldNum" sz="quarter" idx="12"/>
          </p:nvPr>
        </p:nvSpPr>
        <p:spPr/>
        <p:txBody>
          <a:bodyPr/>
          <a:lstStyle/>
          <a:p>
            <a:fld id="{A2D03B53-C1EB-BD4B-B294-C6BBC254E2C8}" type="slidenum">
              <a:rPr lang="en-US" smtClean="0">
                <a:solidFill>
                  <a:schemeClr val="tx1"/>
                </a:solidFill>
              </a:rPr>
              <a:t>3</a:t>
            </a:fld>
            <a:endParaRPr lang="en-US" dirty="0">
              <a:solidFill>
                <a:schemeClr val="tx1"/>
              </a:solidFill>
            </a:endParaRPr>
          </a:p>
        </p:txBody>
      </p:sp>
    </p:spTree>
    <p:extLst>
      <p:ext uri="{BB962C8B-B14F-4D97-AF65-F5344CB8AC3E}">
        <p14:creationId xmlns:p14="http://schemas.microsoft.com/office/powerpoint/2010/main" val="1668280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49111" y="483880"/>
            <a:ext cx="11345099" cy="923330"/>
          </a:xfrm>
          <a:prstGeom prst="rect">
            <a:avLst/>
          </a:prstGeom>
          <a:noFill/>
        </p:spPr>
        <p:txBody>
          <a:bodyPr wrap="square" rtlCol="0">
            <a:spAutoFit/>
          </a:bodyPr>
          <a:lstStyle/>
          <a:p>
            <a:r>
              <a:rPr lang="en-US" b="1" dirty="0" err="1" smtClean="0"/>
              <a:t>protoDUNE</a:t>
            </a:r>
            <a:r>
              <a:rPr lang="en-US" b="1" dirty="0" smtClean="0"/>
              <a:t> </a:t>
            </a:r>
            <a:r>
              <a:rPr lang="mr-IN" b="1" dirty="0" smtClean="0"/>
              <a:t>–</a:t>
            </a:r>
            <a:r>
              <a:rPr lang="en-US" b="1" dirty="0" smtClean="0"/>
              <a:t> single-phase  Instrumentation  - Gas Analyzers</a:t>
            </a:r>
          </a:p>
          <a:p>
            <a:endParaRPr lang="en-US" b="1" dirty="0"/>
          </a:p>
          <a:p>
            <a:r>
              <a:rPr lang="en-US" b="1" dirty="0" smtClean="0"/>
              <a:t>Example</a:t>
            </a:r>
          </a:p>
        </p:txBody>
      </p:sp>
      <p:sp>
        <p:nvSpPr>
          <p:cNvPr id="3" name="Date Placeholder 2"/>
          <p:cNvSpPr>
            <a:spLocks noGrp="1"/>
          </p:cNvSpPr>
          <p:nvPr>
            <p:ph type="dt" sz="half" idx="10"/>
          </p:nvPr>
        </p:nvSpPr>
        <p:spPr/>
        <p:txBody>
          <a:bodyPr/>
          <a:lstStyle/>
          <a:p>
            <a:r>
              <a:rPr lang="en-US" smtClean="0">
                <a:solidFill>
                  <a:schemeClr val="tx1"/>
                </a:solidFill>
              </a:rPr>
              <a:t>4/25/17</a:t>
            </a:r>
            <a:endParaRPr lang="en-US" dirty="0">
              <a:solidFill>
                <a:schemeClr val="tx1"/>
              </a:solidFill>
            </a:endParaRPr>
          </a:p>
        </p:txBody>
      </p:sp>
      <p:sp>
        <p:nvSpPr>
          <p:cNvPr id="5" name="Footer Placeholder 4"/>
          <p:cNvSpPr>
            <a:spLocks noGrp="1"/>
          </p:cNvSpPr>
          <p:nvPr>
            <p:ph type="ftr" sz="quarter" idx="11"/>
          </p:nvPr>
        </p:nvSpPr>
        <p:spPr/>
        <p:txBody>
          <a:bodyPr/>
          <a:lstStyle/>
          <a:p>
            <a:r>
              <a:rPr lang="en-US" smtClean="0">
                <a:solidFill>
                  <a:schemeClr val="tx1"/>
                </a:solidFill>
              </a:rPr>
              <a:t>S. Pordes - protoDUNE single-phase Instrumentation review - gas analzyzers</a:t>
            </a:r>
            <a:endParaRPr lang="en-US" dirty="0">
              <a:solidFill>
                <a:schemeClr val="tx1"/>
              </a:solidFill>
            </a:endParaRPr>
          </a:p>
        </p:txBody>
      </p:sp>
      <p:sp>
        <p:nvSpPr>
          <p:cNvPr id="6" name="Slide Number Placeholder 5"/>
          <p:cNvSpPr>
            <a:spLocks noGrp="1"/>
          </p:cNvSpPr>
          <p:nvPr>
            <p:ph type="sldNum" sz="quarter" idx="12"/>
          </p:nvPr>
        </p:nvSpPr>
        <p:spPr/>
        <p:txBody>
          <a:bodyPr/>
          <a:lstStyle/>
          <a:p>
            <a:fld id="{A2D03B53-C1EB-BD4B-B294-C6BBC254E2C8}" type="slidenum">
              <a:rPr lang="en-US" smtClean="0">
                <a:solidFill>
                  <a:schemeClr val="tx1"/>
                </a:solidFill>
              </a:rPr>
              <a:t>4</a:t>
            </a:fld>
            <a:endParaRPr lang="en-US"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9847" y="1132154"/>
            <a:ext cx="6930572" cy="5103514"/>
          </a:xfrm>
          <a:prstGeom prst="rect">
            <a:avLst/>
          </a:prstGeom>
        </p:spPr>
      </p:pic>
      <p:sp>
        <p:nvSpPr>
          <p:cNvPr id="4" name="TextBox 3"/>
          <p:cNvSpPr txBox="1"/>
          <p:nvPr/>
        </p:nvSpPr>
        <p:spPr>
          <a:xfrm>
            <a:off x="4572991" y="2668783"/>
            <a:ext cx="708079" cy="338554"/>
          </a:xfrm>
          <a:prstGeom prst="rect">
            <a:avLst/>
          </a:prstGeom>
          <a:noFill/>
        </p:spPr>
        <p:txBody>
          <a:bodyPr wrap="none" rtlCol="0">
            <a:spAutoFit/>
          </a:bodyPr>
          <a:lstStyle/>
          <a:p>
            <a:r>
              <a:rPr lang="en-US" sz="1600" dirty="0" smtClean="0"/>
              <a:t>2 days</a:t>
            </a:r>
            <a:endParaRPr lang="en-US" sz="1600" dirty="0"/>
          </a:p>
        </p:txBody>
      </p:sp>
      <p:sp>
        <p:nvSpPr>
          <p:cNvPr id="7" name="TextBox 6"/>
          <p:cNvSpPr txBox="1"/>
          <p:nvPr/>
        </p:nvSpPr>
        <p:spPr>
          <a:xfrm rot="16200000">
            <a:off x="1665160" y="3476830"/>
            <a:ext cx="1312385" cy="276999"/>
          </a:xfrm>
          <a:prstGeom prst="rect">
            <a:avLst/>
          </a:prstGeom>
          <a:noFill/>
        </p:spPr>
        <p:txBody>
          <a:bodyPr wrap="square" rtlCol="0">
            <a:spAutoFit/>
          </a:bodyPr>
          <a:lstStyle/>
          <a:p>
            <a:r>
              <a:rPr lang="en-US" sz="1200" smtClean="0">
                <a:solidFill>
                  <a:srgbClr val="FF0000"/>
                </a:solidFill>
              </a:rPr>
              <a:t>O2 analyzer (ppb)</a:t>
            </a:r>
            <a:endParaRPr lang="en-US" sz="1200" dirty="0">
              <a:solidFill>
                <a:srgbClr val="FF0000"/>
              </a:solidFill>
            </a:endParaRPr>
          </a:p>
        </p:txBody>
      </p:sp>
      <p:sp>
        <p:nvSpPr>
          <p:cNvPr id="8" name="TextBox 7"/>
          <p:cNvSpPr txBox="1"/>
          <p:nvPr/>
        </p:nvSpPr>
        <p:spPr>
          <a:xfrm flipH="1">
            <a:off x="2452646" y="3757468"/>
            <a:ext cx="278019" cy="276999"/>
          </a:xfrm>
          <a:prstGeom prst="rect">
            <a:avLst/>
          </a:prstGeom>
          <a:noFill/>
        </p:spPr>
        <p:txBody>
          <a:bodyPr wrap="square" rtlCol="0">
            <a:spAutoFit/>
          </a:bodyPr>
          <a:lstStyle/>
          <a:p>
            <a:r>
              <a:rPr lang="en-US" sz="1200" dirty="0">
                <a:solidFill>
                  <a:srgbClr val="FF0000"/>
                </a:solidFill>
              </a:rPr>
              <a:t>2</a:t>
            </a:r>
          </a:p>
        </p:txBody>
      </p:sp>
      <p:sp>
        <p:nvSpPr>
          <p:cNvPr id="10" name="TextBox 9"/>
          <p:cNvSpPr txBox="1"/>
          <p:nvPr/>
        </p:nvSpPr>
        <p:spPr>
          <a:xfrm flipH="1">
            <a:off x="2450092" y="4364809"/>
            <a:ext cx="278019" cy="276999"/>
          </a:xfrm>
          <a:prstGeom prst="rect">
            <a:avLst/>
          </a:prstGeom>
          <a:noFill/>
        </p:spPr>
        <p:txBody>
          <a:bodyPr wrap="square" rtlCol="0">
            <a:spAutoFit/>
          </a:bodyPr>
          <a:lstStyle/>
          <a:p>
            <a:r>
              <a:rPr lang="en-US" sz="1200" dirty="0" smtClean="0">
                <a:solidFill>
                  <a:srgbClr val="FF0000"/>
                </a:solidFill>
              </a:rPr>
              <a:t>1</a:t>
            </a:r>
            <a:endParaRPr lang="en-US" sz="1200" dirty="0">
              <a:solidFill>
                <a:srgbClr val="FF0000"/>
              </a:solidFill>
            </a:endParaRPr>
          </a:p>
        </p:txBody>
      </p:sp>
      <p:sp>
        <p:nvSpPr>
          <p:cNvPr id="11" name="TextBox 10"/>
          <p:cNvSpPr txBox="1"/>
          <p:nvPr/>
        </p:nvSpPr>
        <p:spPr>
          <a:xfrm flipH="1">
            <a:off x="2450093" y="3150127"/>
            <a:ext cx="278019" cy="276999"/>
          </a:xfrm>
          <a:prstGeom prst="rect">
            <a:avLst/>
          </a:prstGeom>
          <a:noFill/>
        </p:spPr>
        <p:txBody>
          <a:bodyPr wrap="square" rtlCol="0">
            <a:spAutoFit/>
          </a:bodyPr>
          <a:lstStyle/>
          <a:p>
            <a:r>
              <a:rPr lang="en-US" sz="1200" dirty="0" smtClean="0">
                <a:solidFill>
                  <a:srgbClr val="FF0000"/>
                </a:solidFill>
              </a:rPr>
              <a:t>3</a:t>
            </a:r>
            <a:endParaRPr lang="en-US" sz="1200" dirty="0">
              <a:solidFill>
                <a:srgbClr val="FF0000"/>
              </a:solidFill>
            </a:endParaRPr>
          </a:p>
        </p:txBody>
      </p:sp>
      <p:sp>
        <p:nvSpPr>
          <p:cNvPr id="9" name="TextBox 8"/>
          <p:cNvSpPr txBox="1"/>
          <p:nvPr/>
        </p:nvSpPr>
        <p:spPr>
          <a:xfrm>
            <a:off x="314656" y="2549962"/>
            <a:ext cx="1336057" cy="1200329"/>
          </a:xfrm>
          <a:prstGeom prst="rect">
            <a:avLst/>
          </a:prstGeom>
          <a:noFill/>
          <a:ln w="25400">
            <a:solidFill>
              <a:srgbClr val="C00000"/>
            </a:solidFill>
          </a:ln>
        </p:spPr>
        <p:txBody>
          <a:bodyPr wrap="square" rtlCol="0">
            <a:spAutoFit/>
          </a:bodyPr>
          <a:lstStyle/>
          <a:p>
            <a:r>
              <a:rPr lang="en-US" smtClean="0"/>
              <a:t>Pump turn on produces a spike in Oxygen</a:t>
            </a:r>
            <a:endParaRPr lang="en-US"/>
          </a:p>
        </p:txBody>
      </p:sp>
    </p:spTree>
    <p:extLst>
      <p:ext uri="{BB962C8B-B14F-4D97-AF65-F5344CB8AC3E}">
        <p14:creationId xmlns:p14="http://schemas.microsoft.com/office/powerpoint/2010/main" val="536881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49111" y="483880"/>
            <a:ext cx="11345099" cy="2923877"/>
          </a:xfrm>
          <a:prstGeom prst="rect">
            <a:avLst/>
          </a:prstGeom>
          <a:noFill/>
        </p:spPr>
        <p:txBody>
          <a:bodyPr wrap="square" rtlCol="0">
            <a:spAutoFit/>
          </a:bodyPr>
          <a:lstStyle/>
          <a:p>
            <a:r>
              <a:rPr lang="en-US" b="1" dirty="0" err="1" smtClean="0"/>
              <a:t>protoDUNE</a:t>
            </a:r>
            <a:r>
              <a:rPr lang="en-US" b="1" dirty="0" smtClean="0"/>
              <a:t> </a:t>
            </a:r>
            <a:r>
              <a:rPr lang="mr-IN" b="1" dirty="0" smtClean="0"/>
              <a:t>–</a:t>
            </a:r>
            <a:r>
              <a:rPr lang="en-US" b="1" dirty="0" smtClean="0"/>
              <a:t> single-phase  Instrumentation  - Gas Analyzers</a:t>
            </a:r>
          </a:p>
          <a:p>
            <a:endParaRPr lang="en-US" b="1" dirty="0"/>
          </a:p>
          <a:p>
            <a:pPr>
              <a:spcAft>
                <a:spcPts val="600"/>
              </a:spcAft>
            </a:pPr>
            <a:r>
              <a:rPr lang="en-US" b="1" dirty="0" smtClean="0"/>
              <a:t>Performance:</a:t>
            </a:r>
          </a:p>
          <a:p>
            <a:pPr marL="285750" indent="-285750">
              <a:spcBef>
                <a:spcPts val="600"/>
              </a:spcBef>
              <a:spcAft>
                <a:spcPts val="600"/>
              </a:spcAft>
              <a:buFont typeface="Arial" charset="0"/>
              <a:buChar char="•"/>
            </a:pPr>
            <a:r>
              <a:rPr lang="en-US" dirty="0" smtClean="0"/>
              <a:t> Measure one type of contaminant only and over limited range</a:t>
            </a:r>
            <a:endParaRPr lang="en-US" dirty="0"/>
          </a:p>
          <a:p>
            <a:pPr marL="285750" indent="-285750">
              <a:spcBef>
                <a:spcPts val="600"/>
              </a:spcBef>
              <a:spcAft>
                <a:spcPts val="600"/>
              </a:spcAft>
              <a:buFont typeface="Arial" charset="0"/>
              <a:buChar char="•"/>
            </a:pPr>
            <a:r>
              <a:rPr lang="en-US" dirty="0" smtClean="0"/>
              <a:t> Sensitivities for oxygen and water range down to fractions of a ppb</a:t>
            </a:r>
            <a:endParaRPr lang="en-US" dirty="0"/>
          </a:p>
          <a:p>
            <a:pPr marL="342900" indent="-333375">
              <a:spcBef>
                <a:spcPts val="600"/>
              </a:spcBef>
              <a:spcAft>
                <a:spcPts val="600"/>
              </a:spcAft>
              <a:buFont typeface="Arial" charset="0"/>
              <a:buChar char="•"/>
            </a:pPr>
            <a:r>
              <a:rPr lang="en-US" dirty="0" smtClean="0"/>
              <a:t>Nitrogen devices are less sensitive and in our experience much less stable </a:t>
            </a:r>
            <a:r>
              <a:rPr lang="mr-IN" dirty="0" smtClean="0"/>
              <a:t>–</a:t>
            </a:r>
            <a:r>
              <a:rPr lang="en-US" dirty="0" smtClean="0"/>
              <a:t> they require weekly calibration to operate at the ~ 0.3 ppm accuracy and should be calibrated before any crucial test</a:t>
            </a:r>
          </a:p>
          <a:p>
            <a:pPr marL="342900" indent="-333375">
              <a:spcBef>
                <a:spcPts val="600"/>
              </a:spcBef>
              <a:spcAft>
                <a:spcPts val="600"/>
              </a:spcAft>
              <a:buFont typeface="Arial" charset="0"/>
              <a:buChar char="•"/>
            </a:pPr>
            <a:r>
              <a:rPr lang="en-US" dirty="0" smtClean="0"/>
              <a:t>Need a switchyard to allow sampling from multiple sources</a:t>
            </a:r>
          </a:p>
        </p:txBody>
      </p:sp>
      <p:sp>
        <p:nvSpPr>
          <p:cNvPr id="3" name="Date Placeholder 2"/>
          <p:cNvSpPr>
            <a:spLocks noGrp="1"/>
          </p:cNvSpPr>
          <p:nvPr>
            <p:ph type="dt" sz="half" idx="10"/>
          </p:nvPr>
        </p:nvSpPr>
        <p:spPr/>
        <p:txBody>
          <a:bodyPr/>
          <a:lstStyle/>
          <a:p>
            <a:r>
              <a:rPr lang="en-US" smtClean="0">
                <a:solidFill>
                  <a:schemeClr val="tx1"/>
                </a:solidFill>
              </a:rPr>
              <a:t>4/25/17</a:t>
            </a:r>
            <a:endParaRPr lang="en-US" dirty="0">
              <a:solidFill>
                <a:schemeClr val="tx1"/>
              </a:solidFill>
            </a:endParaRPr>
          </a:p>
        </p:txBody>
      </p:sp>
      <p:sp>
        <p:nvSpPr>
          <p:cNvPr id="5" name="Footer Placeholder 4"/>
          <p:cNvSpPr>
            <a:spLocks noGrp="1"/>
          </p:cNvSpPr>
          <p:nvPr>
            <p:ph type="ftr" sz="quarter" idx="11"/>
          </p:nvPr>
        </p:nvSpPr>
        <p:spPr/>
        <p:txBody>
          <a:bodyPr/>
          <a:lstStyle/>
          <a:p>
            <a:r>
              <a:rPr lang="en-US" smtClean="0">
                <a:solidFill>
                  <a:schemeClr val="tx1"/>
                </a:solidFill>
              </a:rPr>
              <a:t>S. Pordes - protoDUNE single-phase Instrumentation review - gas analzyzers</a:t>
            </a:r>
            <a:endParaRPr lang="en-US" dirty="0">
              <a:solidFill>
                <a:schemeClr val="tx1"/>
              </a:solidFill>
            </a:endParaRPr>
          </a:p>
        </p:txBody>
      </p:sp>
      <p:sp>
        <p:nvSpPr>
          <p:cNvPr id="6" name="Slide Number Placeholder 5"/>
          <p:cNvSpPr>
            <a:spLocks noGrp="1"/>
          </p:cNvSpPr>
          <p:nvPr>
            <p:ph type="sldNum" sz="quarter" idx="12"/>
          </p:nvPr>
        </p:nvSpPr>
        <p:spPr/>
        <p:txBody>
          <a:bodyPr/>
          <a:lstStyle/>
          <a:p>
            <a:fld id="{A2D03B53-C1EB-BD4B-B294-C6BBC254E2C8}" type="slidenum">
              <a:rPr lang="en-US" smtClean="0">
                <a:solidFill>
                  <a:schemeClr val="tx1"/>
                </a:solidFill>
              </a:rPr>
              <a:t>5</a:t>
            </a:fld>
            <a:endParaRPr lang="en-US" dirty="0">
              <a:solidFill>
                <a:schemeClr val="tx1"/>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2335"/>
          <a:stretch/>
        </p:blipFill>
        <p:spPr>
          <a:xfrm>
            <a:off x="220511" y="4049486"/>
            <a:ext cx="11104933" cy="2462104"/>
          </a:xfrm>
          <a:prstGeom prst="rect">
            <a:avLst/>
          </a:prstGeom>
        </p:spPr>
      </p:pic>
      <p:sp>
        <p:nvSpPr>
          <p:cNvPr id="4" name="TextBox 3"/>
          <p:cNvSpPr txBox="1"/>
          <p:nvPr/>
        </p:nvSpPr>
        <p:spPr>
          <a:xfrm>
            <a:off x="1413891" y="3588346"/>
            <a:ext cx="10080195" cy="369332"/>
          </a:xfrm>
          <a:prstGeom prst="rect">
            <a:avLst/>
          </a:prstGeom>
          <a:noFill/>
          <a:ln w="19050">
            <a:solidFill>
              <a:srgbClr val="C00000"/>
            </a:solidFill>
          </a:ln>
        </p:spPr>
        <p:txBody>
          <a:bodyPr wrap="none" rtlCol="0">
            <a:spAutoFit/>
          </a:bodyPr>
          <a:lstStyle/>
          <a:p>
            <a:r>
              <a:rPr lang="en-US" smtClean="0"/>
              <a:t>Moderate and high sensitivity analyzers </a:t>
            </a:r>
            <a:r>
              <a:rPr lang="en-US" dirty="0" smtClean="0"/>
              <a:t>available to the first atmosphere-to-purity experience at </a:t>
            </a:r>
            <a:r>
              <a:rPr lang="en-US" dirty="0" err="1" smtClean="0"/>
              <a:t>Fermilab</a:t>
            </a:r>
            <a:endParaRPr lang="en-US" dirty="0"/>
          </a:p>
        </p:txBody>
      </p:sp>
    </p:spTree>
    <p:extLst>
      <p:ext uri="{BB962C8B-B14F-4D97-AF65-F5344CB8AC3E}">
        <p14:creationId xmlns:p14="http://schemas.microsoft.com/office/powerpoint/2010/main" val="983689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53190" y="554249"/>
            <a:ext cx="11345099" cy="369332"/>
          </a:xfrm>
          <a:prstGeom prst="rect">
            <a:avLst/>
          </a:prstGeom>
          <a:noFill/>
        </p:spPr>
        <p:txBody>
          <a:bodyPr wrap="square" rtlCol="0">
            <a:spAutoFit/>
          </a:bodyPr>
          <a:lstStyle/>
          <a:p>
            <a:r>
              <a:rPr lang="en-US" b="1" dirty="0" err="1" smtClean="0"/>
              <a:t>protoDUNE</a:t>
            </a:r>
            <a:r>
              <a:rPr lang="en-US" b="1" dirty="0" smtClean="0"/>
              <a:t> </a:t>
            </a:r>
            <a:r>
              <a:rPr lang="mr-IN" b="1" dirty="0" smtClean="0"/>
              <a:t>–</a:t>
            </a:r>
            <a:r>
              <a:rPr lang="en-US" b="1" dirty="0" smtClean="0"/>
              <a:t> single-phase  Instrumentation  - Gas Analyzers</a:t>
            </a:r>
          </a:p>
        </p:txBody>
      </p:sp>
      <p:sp>
        <p:nvSpPr>
          <p:cNvPr id="3" name="Date Placeholder 2"/>
          <p:cNvSpPr>
            <a:spLocks noGrp="1"/>
          </p:cNvSpPr>
          <p:nvPr>
            <p:ph type="dt" sz="half" idx="10"/>
          </p:nvPr>
        </p:nvSpPr>
        <p:spPr/>
        <p:txBody>
          <a:bodyPr/>
          <a:lstStyle/>
          <a:p>
            <a:r>
              <a:rPr lang="en-US" smtClean="0">
                <a:solidFill>
                  <a:schemeClr val="tx1"/>
                </a:solidFill>
              </a:rPr>
              <a:t>4/25/17</a:t>
            </a:r>
            <a:endParaRPr lang="en-US" dirty="0">
              <a:solidFill>
                <a:schemeClr val="tx1"/>
              </a:solidFill>
            </a:endParaRPr>
          </a:p>
        </p:txBody>
      </p:sp>
      <p:sp>
        <p:nvSpPr>
          <p:cNvPr id="5" name="Footer Placeholder 4"/>
          <p:cNvSpPr>
            <a:spLocks noGrp="1"/>
          </p:cNvSpPr>
          <p:nvPr>
            <p:ph type="ftr" sz="quarter" idx="11"/>
          </p:nvPr>
        </p:nvSpPr>
        <p:spPr/>
        <p:txBody>
          <a:bodyPr/>
          <a:lstStyle/>
          <a:p>
            <a:r>
              <a:rPr lang="en-US" smtClean="0">
                <a:solidFill>
                  <a:schemeClr val="tx1"/>
                </a:solidFill>
              </a:rPr>
              <a:t>S. Pordes - protoDUNE single-phase Instrumentation review - gas analzyzers</a:t>
            </a:r>
            <a:endParaRPr lang="en-US" dirty="0">
              <a:solidFill>
                <a:schemeClr val="tx1"/>
              </a:solidFill>
            </a:endParaRPr>
          </a:p>
        </p:txBody>
      </p:sp>
      <p:sp>
        <p:nvSpPr>
          <p:cNvPr id="6" name="Slide Number Placeholder 5"/>
          <p:cNvSpPr>
            <a:spLocks noGrp="1"/>
          </p:cNvSpPr>
          <p:nvPr>
            <p:ph type="sldNum" sz="quarter" idx="12"/>
          </p:nvPr>
        </p:nvSpPr>
        <p:spPr/>
        <p:txBody>
          <a:bodyPr/>
          <a:lstStyle/>
          <a:p>
            <a:fld id="{A2D03B53-C1EB-BD4B-B294-C6BBC254E2C8}" type="slidenum">
              <a:rPr lang="en-US" smtClean="0">
                <a:solidFill>
                  <a:schemeClr val="tx1"/>
                </a:solidFill>
              </a:rPr>
              <a:t>6</a:t>
            </a:fld>
            <a:endParaRPr lang="en-US" dirty="0">
              <a:solidFill>
                <a:schemeClr val="tx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2737" y="1175657"/>
            <a:ext cx="6404941" cy="494927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5029" y="1796143"/>
            <a:ext cx="4529181" cy="3439885"/>
          </a:xfrm>
          <a:prstGeom prst="rect">
            <a:avLst/>
          </a:prstGeom>
        </p:spPr>
      </p:pic>
      <p:sp>
        <p:nvSpPr>
          <p:cNvPr id="7" name="TextBox 6"/>
          <p:cNvSpPr txBox="1"/>
          <p:nvPr/>
        </p:nvSpPr>
        <p:spPr>
          <a:xfrm>
            <a:off x="7751795" y="1291990"/>
            <a:ext cx="3650679" cy="369332"/>
          </a:xfrm>
          <a:prstGeom prst="rect">
            <a:avLst/>
          </a:prstGeom>
          <a:noFill/>
        </p:spPr>
        <p:txBody>
          <a:bodyPr wrap="none" rtlCol="0">
            <a:spAutoFit/>
          </a:bodyPr>
          <a:lstStyle/>
          <a:p>
            <a:r>
              <a:rPr lang="en-US" dirty="0" smtClean="0"/>
              <a:t>The </a:t>
            </a:r>
            <a:r>
              <a:rPr lang="en-US" smtClean="0"/>
              <a:t>Menorah switchyard </a:t>
            </a:r>
            <a:r>
              <a:rPr lang="en-US" dirty="0" smtClean="0"/>
              <a:t>(</a:t>
            </a:r>
            <a:r>
              <a:rPr lang="en-US" smtClean="0"/>
              <a:t>7 in, 8 out)</a:t>
            </a:r>
            <a:endParaRPr lang="en-US"/>
          </a:p>
        </p:txBody>
      </p:sp>
    </p:spTree>
    <p:extLst>
      <p:ext uri="{BB962C8B-B14F-4D97-AF65-F5344CB8AC3E}">
        <p14:creationId xmlns:p14="http://schemas.microsoft.com/office/powerpoint/2010/main" val="1646014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49111" y="483880"/>
            <a:ext cx="11345099" cy="3400931"/>
          </a:xfrm>
          <a:prstGeom prst="rect">
            <a:avLst/>
          </a:prstGeom>
          <a:noFill/>
        </p:spPr>
        <p:txBody>
          <a:bodyPr wrap="square" rtlCol="0">
            <a:spAutoFit/>
          </a:bodyPr>
          <a:lstStyle/>
          <a:p>
            <a:r>
              <a:rPr lang="en-US" b="1" dirty="0" err="1" smtClean="0"/>
              <a:t>protoDUNE</a:t>
            </a:r>
            <a:r>
              <a:rPr lang="en-US" b="1" dirty="0" smtClean="0"/>
              <a:t> </a:t>
            </a:r>
            <a:r>
              <a:rPr lang="mr-IN" b="1" dirty="0" smtClean="0"/>
              <a:t>–</a:t>
            </a:r>
            <a:r>
              <a:rPr lang="en-US" b="1" dirty="0" smtClean="0"/>
              <a:t> single-phase  Instrumentation  - Gas Analyzers</a:t>
            </a:r>
          </a:p>
          <a:p>
            <a:endParaRPr lang="en-US" b="1" dirty="0"/>
          </a:p>
          <a:p>
            <a:pPr>
              <a:spcAft>
                <a:spcPts val="600"/>
              </a:spcAft>
            </a:pPr>
            <a:r>
              <a:rPr lang="en-US" b="1" dirty="0" smtClean="0"/>
              <a:t>Proposal </a:t>
            </a:r>
            <a:r>
              <a:rPr lang="mr-IN" b="1" dirty="0" smtClean="0"/>
              <a:t>–</a:t>
            </a:r>
            <a:r>
              <a:rPr lang="en-US" b="1" dirty="0" smtClean="0"/>
              <a:t> top of range:</a:t>
            </a:r>
          </a:p>
          <a:p>
            <a:pPr marL="285750" indent="-285750">
              <a:spcAft>
                <a:spcPts val="600"/>
              </a:spcAft>
              <a:buFont typeface="Arial" charset="0"/>
              <a:buChar char="•"/>
            </a:pPr>
            <a:r>
              <a:rPr lang="en-US" dirty="0" err="1" smtClean="0"/>
              <a:t>Vaisala</a:t>
            </a:r>
            <a:r>
              <a:rPr lang="en-US" dirty="0" smtClean="0"/>
              <a:t> or equivalent Dew </a:t>
            </a:r>
            <a:r>
              <a:rPr lang="en-US" smtClean="0"/>
              <a:t>Point Monitor</a:t>
            </a:r>
          </a:p>
          <a:p>
            <a:pPr marL="285750" indent="-285750">
              <a:spcAft>
                <a:spcPts val="600"/>
              </a:spcAft>
              <a:buFont typeface="Arial" charset="0"/>
              <a:buChar char="•"/>
            </a:pPr>
            <a:r>
              <a:rPr lang="en-US" smtClean="0"/>
              <a:t>Medium </a:t>
            </a:r>
            <a:r>
              <a:rPr lang="en-US" dirty="0" smtClean="0"/>
              <a:t>range (DF310E) and high sensitivity (DF550) oxygen analyzers</a:t>
            </a:r>
          </a:p>
          <a:p>
            <a:pPr marL="285750" indent="-285750">
              <a:spcAft>
                <a:spcPts val="600"/>
              </a:spcAft>
              <a:buFont typeface="Arial" charset="0"/>
              <a:buChar char="•"/>
            </a:pPr>
            <a:r>
              <a:rPr lang="en-US" dirty="0" smtClean="0"/>
              <a:t>Nitrogen analyzer (</a:t>
            </a:r>
            <a:r>
              <a:rPr lang="en-US" dirty="0" err="1" smtClean="0"/>
              <a:t>Servomex</a:t>
            </a:r>
            <a:r>
              <a:rPr lang="en-US" dirty="0" smtClean="0"/>
              <a:t> </a:t>
            </a:r>
            <a:r>
              <a:rPr lang="en-US" dirty="0" err="1" smtClean="0"/>
              <a:t>Servopro</a:t>
            </a:r>
            <a:r>
              <a:rPr lang="en-US" dirty="0" smtClean="0"/>
              <a:t> or LDetek8000)</a:t>
            </a:r>
          </a:p>
          <a:p>
            <a:pPr marL="285750" indent="-285750">
              <a:spcAft>
                <a:spcPts val="600"/>
              </a:spcAft>
              <a:buFont typeface="Arial" charset="0"/>
              <a:buChar char="•"/>
            </a:pPr>
            <a:r>
              <a:rPr lang="en-US" dirty="0" smtClean="0"/>
              <a:t>High sensitivity (0.6 ppb) (but not highest sensitivity) </a:t>
            </a:r>
            <a:r>
              <a:rPr lang="en-US" dirty="0" smtClean="0"/>
              <a:t>H20 </a:t>
            </a:r>
            <a:r>
              <a:rPr lang="en-US" dirty="0" smtClean="0"/>
              <a:t>analyzer (Tiger Optics Halo 3)</a:t>
            </a:r>
          </a:p>
          <a:p>
            <a:pPr>
              <a:spcAft>
                <a:spcPts val="600"/>
              </a:spcAft>
            </a:pPr>
            <a:r>
              <a:rPr lang="en-US" b="1" dirty="0" smtClean="0"/>
              <a:t>Modest proposal</a:t>
            </a:r>
          </a:p>
          <a:p>
            <a:pPr marL="285750" indent="-285750">
              <a:spcAft>
                <a:spcPts val="600"/>
              </a:spcAft>
              <a:buFont typeface="Arial" charset="0"/>
              <a:buChar char="•"/>
            </a:pPr>
            <a:r>
              <a:rPr lang="en-US" dirty="0" smtClean="0"/>
              <a:t>Omit the H20 analyzer</a:t>
            </a:r>
          </a:p>
          <a:p>
            <a:pPr>
              <a:spcAft>
                <a:spcPts val="600"/>
              </a:spcAft>
            </a:pPr>
            <a:endParaRPr lang="en-US" b="1" dirty="0" smtClean="0"/>
          </a:p>
        </p:txBody>
      </p:sp>
      <p:sp>
        <p:nvSpPr>
          <p:cNvPr id="3" name="Date Placeholder 2"/>
          <p:cNvSpPr>
            <a:spLocks noGrp="1"/>
          </p:cNvSpPr>
          <p:nvPr>
            <p:ph type="dt" sz="half" idx="10"/>
          </p:nvPr>
        </p:nvSpPr>
        <p:spPr/>
        <p:txBody>
          <a:bodyPr/>
          <a:lstStyle/>
          <a:p>
            <a:r>
              <a:rPr lang="en-US" smtClean="0">
                <a:solidFill>
                  <a:schemeClr val="tx1"/>
                </a:solidFill>
              </a:rPr>
              <a:t>4/25/17</a:t>
            </a:r>
            <a:endParaRPr lang="en-US" dirty="0">
              <a:solidFill>
                <a:schemeClr val="tx1"/>
              </a:solidFill>
            </a:endParaRPr>
          </a:p>
        </p:txBody>
      </p:sp>
      <p:sp>
        <p:nvSpPr>
          <p:cNvPr id="5" name="Footer Placeholder 4"/>
          <p:cNvSpPr>
            <a:spLocks noGrp="1"/>
          </p:cNvSpPr>
          <p:nvPr>
            <p:ph type="ftr" sz="quarter" idx="11"/>
          </p:nvPr>
        </p:nvSpPr>
        <p:spPr/>
        <p:txBody>
          <a:bodyPr/>
          <a:lstStyle/>
          <a:p>
            <a:r>
              <a:rPr lang="en-US" smtClean="0">
                <a:solidFill>
                  <a:schemeClr val="tx1"/>
                </a:solidFill>
              </a:rPr>
              <a:t>S. Pordes - protoDUNE single-phase Instrumentation review - gas analzyzers</a:t>
            </a:r>
            <a:endParaRPr lang="en-US" dirty="0">
              <a:solidFill>
                <a:schemeClr val="tx1"/>
              </a:solidFill>
            </a:endParaRPr>
          </a:p>
        </p:txBody>
      </p:sp>
      <p:sp>
        <p:nvSpPr>
          <p:cNvPr id="6" name="Slide Number Placeholder 5"/>
          <p:cNvSpPr>
            <a:spLocks noGrp="1"/>
          </p:cNvSpPr>
          <p:nvPr>
            <p:ph type="sldNum" sz="quarter" idx="12"/>
          </p:nvPr>
        </p:nvSpPr>
        <p:spPr/>
        <p:txBody>
          <a:bodyPr/>
          <a:lstStyle/>
          <a:p>
            <a:fld id="{A2D03B53-C1EB-BD4B-B294-C6BBC254E2C8}" type="slidenum">
              <a:rPr lang="en-US" smtClean="0">
                <a:solidFill>
                  <a:schemeClr val="tx1"/>
                </a:solidFill>
              </a:rPr>
              <a:t>7</a:t>
            </a:fld>
            <a:endParaRPr lang="en-US" dirty="0">
              <a:solidFill>
                <a:schemeClr val="tx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3794" y="3905720"/>
            <a:ext cx="7596732" cy="2302040"/>
          </a:xfrm>
          <a:prstGeom prst="rect">
            <a:avLst/>
          </a:prstGeom>
        </p:spPr>
      </p:pic>
    </p:spTree>
    <p:extLst>
      <p:ext uri="{BB962C8B-B14F-4D97-AF65-F5344CB8AC3E}">
        <p14:creationId xmlns:p14="http://schemas.microsoft.com/office/powerpoint/2010/main" val="145854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49111" y="483880"/>
            <a:ext cx="11345099" cy="5432256"/>
          </a:xfrm>
          <a:prstGeom prst="rect">
            <a:avLst/>
          </a:prstGeom>
          <a:noFill/>
        </p:spPr>
        <p:txBody>
          <a:bodyPr wrap="square" rtlCol="0">
            <a:spAutoFit/>
          </a:bodyPr>
          <a:lstStyle/>
          <a:p>
            <a:r>
              <a:rPr lang="en-US" b="1" dirty="0" err="1" smtClean="0"/>
              <a:t>protoDUNE</a:t>
            </a:r>
            <a:r>
              <a:rPr lang="en-US" b="1" dirty="0" smtClean="0"/>
              <a:t> </a:t>
            </a:r>
            <a:r>
              <a:rPr lang="mr-IN" b="1" dirty="0" smtClean="0"/>
              <a:t>–</a:t>
            </a:r>
            <a:r>
              <a:rPr lang="en-US" b="1" dirty="0" smtClean="0"/>
              <a:t> single-phase  Instrumentation  - Gas Analyzers</a:t>
            </a:r>
          </a:p>
          <a:p>
            <a:endParaRPr lang="en-US" b="1" dirty="0"/>
          </a:p>
          <a:p>
            <a:pPr>
              <a:spcAft>
                <a:spcPts val="600"/>
              </a:spcAft>
            </a:pPr>
            <a:r>
              <a:rPr lang="en-US" b="1" dirty="0" smtClean="0"/>
              <a:t>Response to charge:</a:t>
            </a:r>
          </a:p>
          <a:p>
            <a:r>
              <a:rPr lang="en-US" dirty="0"/>
              <a:t>In response to the charge:</a:t>
            </a:r>
          </a:p>
          <a:p>
            <a:r>
              <a:rPr lang="en-US" dirty="0"/>
              <a:t>1. </a:t>
            </a:r>
            <a:r>
              <a:rPr lang="en-US" dirty="0" smtClean="0"/>
              <a:t>The </a:t>
            </a:r>
            <a:r>
              <a:rPr lang="en-US" dirty="0"/>
              <a:t>set of instrumentation proposed will cover the needs </a:t>
            </a:r>
            <a:r>
              <a:rPr lang="en-US" dirty="0" smtClean="0"/>
              <a:t>for gas </a:t>
            </a:r>
            <a:r>
              <a:rPr lang="en-US" dirty="0"/>
              <a:t>analysis from delivery to purge to operations</a:t>
            </a:r>
          </a:p>
          <a:p>
            <a:r>
              <a:rPr lang="en-US" dirty="0"/>
              <a:t>2. </a:t>
            </a:r>
            <a:r>
              <a:rPr lang="en-US" dirty="0" smtClean="0"/>
              <a:t>It </a:t>
            </a:r>
            <a:r>
              <a:rPr lang="en-US" dirty="0"/>
              <a:t>is envisaged that the same type of </a:t>
            </a:r>
            <a:r>
              <a:rPr lang="en-US" dirty="0" smtClean="0"/>
              <a:t>instrumentation </a:t>
            </a:r>
            <a:r>
              <a:rPr lang="en-US" dirty="0"/>
              <a:t>is appropriate for DUNE. The length of DUNE may require several sets </a:t>
            </a:r>
            <a:r>
              <a:rPr lang="en-US" dirty="0" smtClean="0"/>
              <a:t>of instrumentation </a:t>
            </a:r>
            <a:r>
              <a:rPr lang="en-US" dirty="0"/>
              <a:t>distributed along the length of the cryostat.</a:t>
            </a:r>
          </a:p>
          <a:p>
            <a:r>
              <a:rPr lang="en-US" dirty="0"/>
              <a:t>3. </a:t>
            </a:r>
            <a:r>
              <a:rPr lang="en-US" dirty="0" smtClean="0"/>
              <a:t>The </a:t>
            </a:r>
            <a:r>
              <a:rPr lang="en-US" dirty="0"/>
              <a:t>major item that is not </a:t>
            </a:r>
            <a:r>
              <a:rPr lang="en-US" dirty="0" smtClean="0"/>
              <a:t>a stock </a:t>
            </a:r>
            <a:r>
              <a:rPr lang="en-US" dirty="0"/>
              <a:t>commercial device is the valve switchyard. There is experience both </a:t>
            </a:r>
            <a:r>
              <a:rPr lang="en-US" dirty="0" smtClean="0"/>
              <a:t>in building </a:t>
            </a:r>
            <a:r>
              <a:rPr lang="en-US" dirty="0"/>
              <a:t>such a device </a:t>
            </a:r>
            <a:r>
              <a:rPr lang="en-US" dirty="0" smtClean="0"/>
              <a:t>in-house </a:t>
            </a:r>
            <a:r>
              <a:rPr lang="en-US" dirty="0"/>
              <a:t>and in purchasing one so the times </a:t>
            </a:r>
            <a:r>
              <a:rPr lang="en-US" dirty="0" smtClean="0"/>
              <a:t>to procure or construct are known. </a:t>
            </a:r>
            <a:r>
              <a:rPr lang="en-US" dirty="0"/>
              <a:t>The analyzers come with commercial warranties </a:t>
            </a:r>
            <a:r>
              <a:rPr lang="en-US" dirty="0" smtClean="0"/>
              <a:t>and the </a:t>
            </a:r>
            <a:r>
              <a:rPr lang="en-US" dirty="0"/>
              <a:t>switchyard </a:t>
            </a:r>
            <a:r>
              <a:rPr lang="en-US" dirty="0" smtClean="0"/>
              <a:t>can </a:t>
            </a:r>
            <a:r>
              <a:rPr lang="en-US" dirty="0"/>
              <a:t>be constructed and </a:t>
            </a:r>
            <a:r>
              <a:rPr lang="en-US" dirty="0" smtClean="0"/>
              <a:t>qualified </a:t>
            </a:r>
            <a:r>
              <a:rPr lang="en-US" dirty="0"/>
              <a:t>at </a:t>
            </a:r>
            <a:r>
              <a:rPr lang="en-US" dirty="0" err="1" smtClean="0"/>
              <a:t>Fermilaband</a:t>
            </a:r>
            <a:r>
              <a:rPr lang="en-US" dirty="0" smtClean="0"/>
              <a:t> checked at CERN. The </a:t>
            </a:r>
            <a:r>
              <a:rPr lang="en-US" dirty="0"/>
              <a:t>items can </a:t>
            </a:r>
            <a:r>
              <a:rPr lang="en-US" dirty="0" smtClean="0"/>
              <a:t>be shipped </a:t>
            </a:r>
            <a:r>
              <a:rPr lang="en-US" dirty="0"/>
              <a:t>to CERN as ordinary commercial objects. Calibration/span gases </a:t>
            </a:r>
            <a:r>
              <a:rPr lang="en-US" dirty="0" smtClean="0"/>
              <a:t>will be </a:t>
            </a:r>
            <a:r>
              <a:rPr lang="en-US" dirty="0"/>
              <a:t>ordered and used for initial </a:t>
            </a:r>
            <a:r>
              <a:rPr lang="en-US" dirty="0" smtClean="0"/>
              <a:t>commissioning. It </a:t>
            </a:r>
            <a:r>
              <a:rPr lang="en-US" dirty="0"/>
              <a:t>is assumed that installation of the piping to the analyzer rack will be done </a:t>
            </a:r>
            <a:r>
              <a:rPr lang="en-US" dirty="0" smtClean="0"/>
              <a:t>by the </a:t>
            </a:r>
            <a:r>
              <a:rPr lang="en-US" dirty="0"/>
              <a:t>Neutrino Platform.</a:t>
            </a:r>
          </a:p>
          <a:p>
            <a:r>
              <a:rPr lang="en-US" dirty="0"/>
              <a:t>4. </a:t>
            </a:r>
            <a:r>
              <a:rPr lang="en-US" dirty="0" smtClean="0"/>
              <a:t>There </a:t>
            </a:r>
            <a:r>
              <a:rPr lang="en-US" dirty="0"/>
              <a:t>is no installation plan as yet. (April </a:t>
            </a:r>
            <a:r>
              <a:rPr lang="en-US" dirty="0" smtClean="0"/>
              <a:t>2017</a:t>
            </a:r>
            <a:r>
              <a:rPr lang="en-US" dirty="0"/>
              <a:t>). This </a:t>
            </a:r>
            <a:r>
              <a:rPr lang="en-US" dirty="0" smtClean="0"/>
              <a:t>clearly needs </a:t>
            </a:r>
            <a:r>
              <a:rPr lang="en-US" dirty="0"/>
              <a:t>to be resolved with the Neutrino platform.</a:t>
            </a:r>
          </a:p>
          <a:p>
            <a:r>
              <a:rPr lang="en-US" dirty="0"/>
              <a:t>5. </a:t>
            </a:r>
            <a:r>
              <a:rPr lang="en-US" dirty="0" smtClean="0"/>
              <a:t>The </a:t>
            </a:r>
            <a:r>
              <a:rPr lang="en-US" dirty="0"/>
              <a:t>connections to the cryogenics system are </a:t>
            </a:r>
            <a:r>
              <a:rPr lang="en-US" dirty="0" smtClean="0"/>
              <a:t>defined </a:t>
            </a:r>
            <a:r>
              <a:rPr lang="en-US" dirty="0"/>
              <a:t>in the </a:t>
            </a:r>
            <a:r>
              <a:rPr lang="en-US" dirty="0" smtClean="0"/>
              <a:t>Piping and </a:t>
            </a:r>
            <a:r>
              <a:rPr lang="en-US" dirty="0"/>
              <a:t>Instrumentation Diagram (EDMS). The location of the analyzer rack </a:t>
            </a:r>
            <a:r>
              <a:rPr lang="en-US" dirty="0" smtClean="0"/>
              <a:t>and switchyard </a:t>
            </a:r>
            <a:r>
              <a:rPr lang="en-US" dirty="0"/>
              <a:t>are yet to be determined.</a:t>
            </a:r>
          </a:p>
          <a:p>
            <a:r>
              <a:rPr lang="en-US" dirty="0"/>
              <a:t>6. </a:t>
            </a:r>
            <a:r>
              <a:rPr lang="en-US" dirty="0" smtClean="0"/>
              <a:t>The slow control system needs to record the readings from these devices and possibly exercise a calibration cycle. It is </a:t>
            </a:r>
            <a:r>
              <a:rPr lang="en-US" dirty="0"/>
              <a:t>expected that the measurements from the </a:t>
            </a:r>
            <a:r>
              <a:rPr lang="en-US" dirty="0" smtClean="0"/>
              <a:t>analyzers will </a:t>
            </a:r>
            <a:r>
              <a:rPr lang="en-US" dirty="0"/>
              <a:t>be recorded in a data-base and accessible in some </a:t>
            </a:r>
            <a:r>
              <a:rPr lang="en-US" dirty="0" smtClean="0"/>
              <a:t>historian. The </a:t>
            </a:r>
            <a:r>
              <a:rPr lang="en-US" dirty="0"/>
              <a:t>readout interfaces have not been discussed with the slow control </a:t>
            </a:r>
            <a:r>
              <a:rPr lang="en-US" dirty="0" smtClean="0"/>
              <a:t>system and this needs </a:t>
            </a:r>
            <a:r>
              <a:rPr lang="en-US" dirty="0"/>
              <a:t>to be understood and agreed in the next 6 months</a:t>
            </a:r>
            <a:r>
              <a:rPr lang="en-US" dirty="0" smtClean="0"/>
              <a:t>.</a:t>
            </a:r>
            <a:endParaRPr lang="en-US" dirty="0"/>
          </a:p>
        </p:txBody>
      </p:sp>
      <p:sp>
        <p:nvSpPr>
          <p:cNvPr id="3" name="Date Placeholder 2"/>
          <p:cNvSpPr>
            <a:spLocks noGrp="1"/>
          </p:cNvSpPr>
          <p:nvPr>
            <p:ph type="dt" sz="half" idx="10"/>
          </p:nvPr>
        </p:nvSpPr>
        <p:spPr/>
        <p:txBody>
          <a:bodyPr/>
          <a:lstStyle/>
          <a:p>
            <a:r>
              <a:rPr lang="en-US" dirty="0" smtClean="0">
                <a:solidFill>
                  <a:schemeClr val="tx1"/>
                </a:solidFill>
              </a:rPr>
              <a:t>4/25/17</a:t>
            </a:r>
            <a:endParaRPr lang="en-US" dirty="0">
              <a:solidFill>
                <a:schemeClr val="tx1"/>
              </a:solidFill>
            </a:endParaRPr>
          </a:p>
        </p:txBody>
      </p:sp>
      <p:sp>
        <p:nvSpPr>
          <p:cNvPr id="5" name="Footer Placeholder 4"/>
          <p:cNvSpPr>
            <a:spLocks noGrp="1"/>
          </p:cNvSpPr>
          <p:nvPr>
            <p:ph type="ftr" sz="quarter" idx="11"/>
          </p:nvPr>
        </p:nvSpPr>
        <p:spPr/>
        <p:txBody>
          <a:bodyPr/>
          <a:lstStyle/>
          <a:p>
            <a:r>
              <a:rPr lang="en-US" smtClean="0">
                <a:solidFill>
                  <a:schemeClr val="tx1"/>
                </a:solidFill>
              </a:rPr>
              <a:t>S. Pordes - protoDUNE single-phase Instrumentation review - gas analzyzers</a:t>
            </a:r>
            <a:endParaRPr lang="en-US" dirty="0">
              <a:solidFill>
                <a:schemeClr val="tx1"/>
              </a:solidFill>
            </a:endParaRPr>
          </a:p>
        </p:txBody>
      </p:sp>
      <p:sp>
        <p:nvSpPr>
          <p:cNvPr id="6" name="Slide Number Placeholder 5"/>
          <p:cNvSpPr>
            <a:spLocks noGrp="1"/>
          </p:cNvSpPr>
          <p:nvPr>
            <p:ph type="sldNum" sz="quarter" idx="12"/>
          </p:nvPr>
        </p:nvSpPr>
        <p:spPr/>
        <p:txBody>
          <a:bodyPr/>
          <a:lstStyle/>
          <a:p>
            <a:fld id="{A2D03B53-C1EB-BD4B-B294-C6BBC254E2C8}" type="slidenum">
              <a:rPr lang="en-US" smtClean="0">
                <a:solidFill>
                  <a:schemeClr val="tx1"/>
                </a:solidFill>
              </a:rPr>
              <a:t>8</a:t>
            </a:fld>
            <a:endParaRPr lang="en-US" dirty="0">
              <a:solidFill>
                <a:schemeClr val="tx1"/>
              </a:solidFill>
            </a:endParaRPr>
          </a:p>
        </p:txBody>
      </p:sp>
    </p:spTree>
    <p:extLst>
      <p:ext uri="{BB962C8B-B14F-4D97-AF65-F5344CB8AC3E}">
        <p14:creationId xmlns:p14="http://schemas.microsoft.com/office/powerpoint/2010/main" val="753956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49111" y="483880"/>
            <a:ext cx="11345099" cy="4601260"/>
          </a:xfrm>
          <a:prstGeom prst="rect">
            <a:avLst/>
          </a:prstGeom>
          <a:noFill/>
        </p:spPr>
        <p:txBody>
          <a:bodyPr wrap="square" rtlCol="0">
            <a:spAutoFit/>
          </a:bodyPr>
          <a:lstStyle/>
          <a:p>
            <a:r>
              <a:rPr lang="en-US" b="1" dirty="0" err="1" smtClean="0"/>
              <a:t>protoDUNE</a:t>
            </a:r>
            <a:r>
              <a:rPr lang="en-US" b="1" dirty="0" smtClean="0"/>
              <a:t> </a:t>
            </a:r>
            <a:r>
              <a:rPr lang="mr-IN" b="1" dirty="0" smtClean="0"/>
              <a:t>–</a:t>
            </a:r>
            <a:r>
              <a:rPr lang="en-US" b="1" dirty="0" smtClean="0"/>
              <a:t> single-phase  Instrumentation  - Gas Analyzers</a:t>
            </a:r>
          </a:p>
          <a:p>
            <a:endParaRPr lang="en-US" b="1" dirty="0"/>
          </a:p>
          <a:p>
            <a:pPr>
              <a:spcAft>
                <a:spcPts val="600"/>
              </a:spcAft>
            </a:pPr>
            <a:r>
              <a:rPr lang="en-US" b="1" dirty="0" smtClean="0"/>
              <a:t>Response to charge (2)</a:t>
            </a:r>
          </a:p>
          <a:p>
            <a:r>
              <a:rPr lang="en-US" dirty="0" smtClean="0"/>
              <a:t>7. We expect that the electrical grounding issues presented by the external piping used for sampling will be resolved by the electrical engineers when they define the grounding for the external piping in general.</a:t>
            </a:r>
          </a:p>
          <a:p>
            <a:r>
              <a:rPr lang="en-US" dirty="0" smtClean="0"/>
              <a:t>8. The equipment is all external to the cryostat and is not expected to interfere with detector operations. We will check if the pump which may be used to boost the sample line pressures produces any electrical noise that affects the detector readout. The system needs to be operating particularly  during </a:t>
            </a:r>
            <a:r>
              <a:rPr lang="en-US" smtClean="0"/>
              <a:t>the gas purge </a:t>
            </a:r>
            <a:r>
              <a:rPr lang="en-US" dirty="0" smtClean="0"/>
              <a:t>and </a:t>
            </a:r>
            <a:r>
              <a:rPr lang="en-US" smtClean="0"/>
              <a:t>recirculation phases.</a:t>
            </a:r>
            <a:endParaRPr lang="en-US" dirty="0" smtClean="0"/>
          </a:p>
          <a:p>
            <a:r>
              <a:rPr lang="en-US" dirty="0" smtClean="0"/>
              <a:t>9. safety of installation and operation The analytic instrumentation carries electrical certification. Installation of the switchyard and the instrumentation requires careful leak-checking but is otherwise straight forward. Once installed and commissioned, the operations burden is limited to setting the appropriate sources on the appropriate devices and so recording, and periodic calibrations of the N2 sensor. When vacuum pumps are used, procedures will be followed to ensure that we do not pull a vacuum where it is not wanted.</a:t>
            </a:r>
          </a:p>
          <a:p>
            <a:r>
              <a:rPr lang="en-US" dirty="0" smtClean="0"/>
              <a:t>10. The proposal is based on experience at </a:t>
            </a:r>
            <a:r>
              <a:rPr lang="en-US" dirty="0" err="1" smtClean="0"/>
              <a:t>Fermilab</a:t>
            </a:r>
            <a:r>
              <a:rPr lang="en-US" dirty="0"/>
              <a:t> </a:t>
            </a:r>
            <a:r>
              <a:rPr lang="en-US" dirty="0" smtClean="0"/>
              <a:t>where these instruments have been used extensively. We have consulted the people who built the systems at </a:t>
            </a:r>
            <a:r>
              <a:rPr lang="en-US" dirty="0" err="1" smtClean="0"/>
              <a:t>Fermilab</a:t>
            </a:r>
            <a:r>
              <a:rPr lang="en-US" dirty="0" smtClean="0"/>
              <a:t> and intend to continue this consultation and to incorporate the results of their and local (CERN) experience.</a:t>
            </a:r>
            <a:endParaRPr lang="en-US" b="1" dirty="0" smtClean="0"/>
          </a:p>
        </p:txBody>
      </p:sp>
      <p:sp>
        <p:nvSpPr>
          <p:cNvPr id="3" name="Date Placeholder 2"/>
          <p:cNvSpPr>
            <a:spLocks noGrp="1"/>
          </p:cNvSpPr>
          <p:nvPr>
            <p:ph type="dt" sz="half" idx="10"/>
          </p:nvPr>
        </p:nvSpPr>
        <p:spPr/>
        <p:txBody>
          <a:bodyPr/>
          <a:lstStyle/>
          <a:p>
            <a:r>
              <a:rPr lang="en-US" dirty="0" smtClean="0">
                <a:solidFill>
                  <a:schemeClr val="tx1"/>
                </a:solidFill>
              </a:rPr>
              <a:t>4/25/17</a:t>
            </a:r>
            <a:endParaRPr lang="en-US" dirty="0">
              <a:solidFill>
                <a:schemeClr val="tx1"/>
              </a:solidFill>
            </a:endParaRPr>
          </a:p>
        </p:txBody>
      </p:sp>
      <p:sp>
        <p:nvSpPr>
          <p:cNvPr id="5" name="Footer Placeholder 4"/>
          <p:cNvSpPr>
            <a:spLocks noGrp="1"/>
          </p:cNvSpPr>
          <p:nvPr>
            <p:ph type="ftr" sz="quarter" idx="11"/>
          </p:nvPr>
        </p:nvSpPr>
        <p:spPr/>
        <p:txBody>
          <a:bodyPr/>
          <a:lstStyle/>
          <a:p>
            <a:r>
              <a:rPr lang="en-US" smtClean="0">
                <a:solidFill>
                  <a:schemeClr val="tx1"/>
                </a:solidFill>
              </a:rPr>
              <a:t>S. Pordes - protoDUNE single-phase Instrumentation review - gas analzyzers</a:t>
            </a:r>
            <a:endParaRPr lang="en-US" dirty="0">
              <a:solidFill>
                <a:schemeClr val="tx1"/>
              </a:solidFill>
            </a:endParaRPr>
          </a:p>
        </p:txBody>
      </p:sp>
      <p:sp>
        <p:nvSpPr>
          <p:cNvPr id="6" name="Slide Number Placeholder 5"/>
          <p:cNvSpPr>
            <a:spLocks noGrp="1"/>
          </p:cNvSpPr>
          <p:nvPr>
            <p:ph type="sldNum" sz="quarter" idx="12"/>
          </p:nvPr>
        </p:nvSpPr>
        <p:spPr/>
        <p:txBody>
          <a:bodyPr/>
          <a:lstStyle/>
          <a:p>
            <a:fld id="{A2D03B53-C1EB-BD4B-B294-C6BBC254E2C8}" type="slidenum">
              <a:rPr lang="en-US" smtClean="0">
                <a:solidFill>
                  <a:schemeClr val="tx1"/>
                </a:solidFill>
              </a:rPr>
              <a:t>9</a:t>
            </a:fld>
            <a:endParaRPr lang="en-US" dirty="0">
              <a:solidFill>
                <a:schemeClr val="tx1"/>
              </a:solidFill>
            </a:endParaRPr>
          </a:p>
        </p:txBody>
      </p:sp>
    </p:spTree>
    <p:extLst>
      <p:ext uri="{BB962C8B-B14F-4D97-AF65-F5344CB8AC3E}">
        <p14:creationId xmlns:p14="http://schemas.microsoft.com/office/powerpoint/2010/main" val="6491720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1129</Words>
  <Application>Microsoft Macintosh PowerPoint</Application>
  <PresentationFormat>Widescreen</PresentationFormat>
  <Paragraphs>105</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Calibri Light</vt:lpstr>
      <vt:lpstr>Mangal</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H Pordes</dc:creator>
  <cp:lastModifiedBy>Stephen H Pordes</cp:lastModifiedBy>
  <cp:revision>17</cp:revision>
  <dcterms:created xsi:type="dcterms:W3CDTF">2017-04-25T20:49:17Z</dcterms:created>
  <dcterms:modified xsi:type="dcterms:W3CDTF">2017-05-30T16:47:29Z</dcterms:modified>
</cp:coreProperties>
</file>