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272" r:id="rId3"/>
    <p:sldId id="277" r:id="rId4"/>
    <p:sldId id="274" r:id="rId5"/>
    <p:sldId id="275" r:id="rId6"/>
    <p:sldId id="273" r:id="rId7"/>
    <p:sldId id="276" r:id="rId8"/>
    <p:sldId id="278" r:id="rId9"/>
    <p:sldId id="257" r:id="rId10"/>
    <p:sldId id="258" r:id="rId11"/>
    <p:sldId id="259" r:id="rId12"/>
    <p:sldId id="269" r:id="rId13"/>
    <p:sldId id="270" r:id="rId14"/>
    <p:sldId id="271" r:id="rId15"/>
    <p:sldId id="260" r:id="rId16"/>
    <p:sldId id="261" r:id="rId17"/>
    <p:sldId id="262" r:id="rId18"/>
    <p:sldId id="268" r:id="rId19"/>
    <p:sldId id="279" r:id="rId20"/>
    <p:sldId id="263" r:id="rId21"/>
    <p:sldId id="264" r:id="rId22"/>
    <p:sldId id="265" r:id="rId23"/>
    <p:sldId id="26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6"/>
    <p:restoredTop sz="94749"/>
  </p:normalViewPr>
  <p:slideViewPr>
    <p:cSldViewPr snapToGrid="0" snapToObjects="1">
      <p:cViewPr varScale="1">
        <p:scale>
          <a:sx n="135" d="100"/>
          <a:sy n="135" d="100"/>
        </p:scale>
        <p:origin x="110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65CBA-2063-5548-85AE-C7B3C8A599BB}" type="datetimeFigureOut">
              <a:rPr lang="en-US" smtClean="0"/>
              <a:t>4/25/17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5D3E5-B6FB-914A-8F17-32D687313F5B}" type="slidenum">
              <a:rPr lang="en-US" smtClean="0"/>
              <a:t>‹#›</a:t>
            </a:fld>
            <a:endParaRPr lang="en-US"/>
          </a:p>
        </p:txBody>
      </p:sp>
    </p:spTree>
    <p:extLst>
      <p:ext uri="{BB962C8B-B14F-4D97-AF65-F5344CB8AC3E}">
        <p14:creationId xmlns:p14="http://schemas.microsoft.com/office/powerpoint/2010/main" val="50210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04/26/17</a:t>
            </a:r>
            <a:endParaRPr lang="en-US" dirty="0"/>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dirty="0"/>
          </a:p>
        </p:txBody>
      </p:sp>
      <p:sp>
        <p:nvSpPr>
          <p:cNvPr id="6" name="Slide Number Placeholder 5"/>
          <p:cNvSpPr>
            <a:spLocks noGrp="1"/>
          </p:cNvSpPr>
          <p:nvPr>
            <p:ph type="sldNum" sz="quarter" idx="12"/>
          </p:nvPr>
        </p:nvSpPr>
        <p:spPr/>
        <p:txBody>
          <a:bodyPr/>
          <a:lstStyle/>
          <a:p>
            <a:fld id="{4AC3BD66-D63C-9B4E-9966-07F7C49464E4}" type="slidenum">
              <a:rPr lang="en-US" smtClean="0"/>
              <a:t>‹#›</a:t>
            </a:fld>
            <a:endParaRPr lang="en-US"/>
          </a:p>
        </p:txBody>
      </p:sp>
    </p:spTree>
    <p:extLst>
      <p:ext uri="{BB962C8B-B14F-4D97-AF65-F5344CB8AC3E}">
        <p14:creationId xmlns:p14="http://schemas.microsoft.com/office/powerpoint/2010/main" val="368726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a:t>
            </a:fld>
            <a:endParaRPr lang="en-US"/>
          </a:p>
        </p:txBody>
      </p:sp>
    </p:spTree>
    <p:extLst>
      <p:ext uri="{BB962C8B-B14F-4D97-AF65-F5344CB8AC3E}">
        <p14:creationId xmlns:p14="http://schemas.microsoft.com/office/powerpoint/2010/main" val="15241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a:t>
            </a:fld>
            <a:endParaRPr lang="en-US"/>
          </a:p>
        </p:txBody>
      </p:sp>
    </p:spTree>
    <p:extLst>
      <p:ext uri="{BB962C8B-B14F-4D97-AF65-F5344CB8AC3E}">
        <p14:creationId xmlns:p14="http://schemas.microsoft.com/office/powerpoint/2010/main" val="17250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a:t>
            </a:fld>
            <a:endParaRPr lang="en-US"/>
          </a:p>
        </p:txBody>
      </p:sp>
    </p:spTree>
    <p:extLst>
      <p:ext uri="{BB962C8B-B14F-4D97-AF65-F5344CB8AC3E}">
        <p14:creationId xmlns:p14="http://schemas.microsoft.com/office/powerpoint/2010/main" val="147523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a:t>
            </a:fld>
            <a:endParaRPr lang="en-US"/>
          </a:p>
        </p:txBody>
      </p:sp>
    </p:spTree>
    <p:extLst>
      <p:ext uri="{BB962C8B-B14F-4D97-AF65-F5344CB8AC3E}">
        <p14:creationId xmlns:p14="http://schemas.microsoft.com/office/powerpoint/2010/main" val="127016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04/26/17</a:t>
            </a:r>
            <a:endParaRPr lang="en-US"/>
          </a:p>
        </p:txBody>
      </p:sp>
      <p:sp>
        <p:nvSpPr>
          <p:cNvPr id="6" name="Footer Placeholder 5"/>
          <p:cNvSpPr>
            <a:spLocks noGrp="1"/>
          </p:cNvSpPr>
          <p:nvPr>
            <p:ph type="ftr" sz="quarter" idx="11"/>
          </p:nvPr>
        </p:nvSpPr>
        <p:spPr/>
        <p:txBody>
          <a:bodyPr/>
          <a:lstStyle/>
          <a:p>
            <a:r>
              <a:rPr lang="en-US" smtClean="0"/>
              <a:t>ProtoDUNE-SP Cryogenics Instrumentation Review</a:t>
            </a:r>
            <a:endParaRPr lang="en-US"/>
          </a:p>
        </p:txBody>
      </p:sp>
      <p:sp>
        <p:nvSpPr>
          <p:cNvPr id="7" name="Slide Number Placeholder 6"/>
          <p:cNvSpPr>
            <a:spLocks noGrp="1"/>
          </p:cNvSpPr>
          <p:nvPr>
            <p:ph type="sldNum" sz="quarter" idx="12"/>
          </p:nvPr>
        </p:nvSpPr>
        <p:spPr/>
        <p:txBody>
          <a:bodyPr/>
          <a:lstStyle/>
          <a:p>
            <a:fld id="{4AC3BD66-D63C-9B4E-9966-07F7C49464E4}" type="slidenum">
              <a:rPr lang="en-US" smtClean="0"/>
              <a:t>‹#›</a:t>
            </a:fld>
            <a:endParaRPr lang="en-US"/>
          </a:p>
        </p:txBody>
      </p:sp>
    </p:spTree>
    <p:extLst>
      <p:ext uri="{BB962C8B-B14F-4D97-AF65-F5344CB8AC3E}">
        <p14:creationId xmlns:p14="http://schemas.microsoft.com/office/powerpoint/2010/main" val="147405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04/26/17</a:t>
            </a:r>
            <a:endParaRPr lang="en-US"/>
          </a:p>
        </p:txBody>
      </p:sp>
      <p:sp>
        <p:nvSpPr>
          <p:cNvPr id="8" name="Footer Placeholder 7"/>
          <p:cNvSpPr>
            <a:spLocks noGrp="1"/>
          </p:cNvSpPr>
          <p:nvPr>
            <p:ph type="ftr" sz="quarter" idx="11"/>
          </p:nvPr>
        </p:nvSpPr>
        <p:spPr/>
        <p:txBody>
          <a:bodyPr/>
          <a:lstStyle/>
          <a:p>
            <a:r>
              <a:rPr lang="en-US" smtClean="0"/>
              <a:t>ProtoDUNE-SP Cryogenics Instrumentation Review</a:t>
            </a:r>
            <a:endParaRPr lang="en-US"/>
          </a:p>
        </p:txBody>
      </p:sp>
      <p:sp>
        <p:nvSpPr>
          <p:cNvPr id="9" name="Slide Number Placeholder 8"/>
          <p:cNvSpPr>
            <a:spLocks noGrp="1"/>
          </p:cNvSpPr>
          <p:nvPr>
            <p:ph type="sldNum" sz="quarter" idx="12"/>
          </p:nvPr>
        </p:nvSpPr>
        <p:spPr/>
        <p:txBody>
          <a:bodyPr/>
          <a:lstStyle/>
          <a:p>
            <a:fld id="{4AC3BD66-D63C-9B4E-9966-07F7C49464E4}" type="slidenum">
              <a:rPr lang="en-US" smtClean="0"/>
              <a:t>‹#›</a:t>
            </a:fld>
            <a:endParaRPr lang="en-US"/>
          </a:p>
        </p:txBody>
      </p:sp>
    </p:spTree>
    <p:extLst>
      <p:ext uri="{BB962C8B-B14F-4D97-AF65-F5344CB8AC3E}">
        <p14:creationId xmlns:p14="http://schemas.microsoft.com/office/powerpoint/2010/main" val="151983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04/26/17</a:t>
            </a:r>
            <a:endParaRPr lang="en-US"/>
          </a:p>
        </p:txBody>
      </p:sp>
      <p:sp>
        <p:nvSpPr>
          <p:cNvPr id="4" name="Footer Placeholder 3"/>
          <p:cNvSpPr>
            <a:spLocks noGrp="1"/>
          </p:cNvSpPr>
          <p:nvPr>
            <p:ph type="ftr" sz="quarter" idx="11"/>
          </p:nvPr>
        </p:nvSpPr>
        <p:spPr/>
        <p:txBody>
          <a:bodyPr/>
          <a:lstStyle/>
          <a:p>
            <a:r>
              <a:rPr lang="en-US" smtClean="0"/>
              <a:t>ProtoDUNE-SP Cryogenics Instrumentation Review</a:t>
            </a:r>
            <a:endParaRPr lang="en-US"/>
          </a:p>
        </p:txBody>
      </p:sp>
      <p:sp>
        <p:nvSpPr>
          <p:cNvPr id="5" name="Slide Number Placeholder 4"/>
          <p:cNvSpPr>
            <a:spLocks noGrp="1"/>
          </p:cNvSpPr>
          <p:nvPr>
            <p:ph type="sldNum" sz="quarter" idx="12"/>
          </p:nvPr>
        </p:nvSpPr>
        <p:spPr/>
        <p:txBody>
          <a:bodyPr/>
          <a:lstStyle/>
          <a:p>
            <a:fld id="{4AC3BD66-D63C-9B4E-9966-07F7C49464E4}" type="slidenum">
              <a:rPr lang="en-US" smtClean="0"/>
              <a:t>‹#›</a:t>
            </a:fld>
            <a:endParaRPr lang="en-US"/>
          </a:p>
        </p:txBody>
      </p:sp>
    </p:spTree>
    <p:extLst>
      <p:ext uri="{BB962C8B-B14F-4D97-AF65-F5344CB8AC3E}">
        <p14:creationId xmlns:p14="http://schemas.microsoft.com/office/powerpoint/2010/main" val="124717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04/26/17</a:t>
            </a:r>
            <a:endParaRPr lang="en-US"/>
          </a:p>
        </p:txBody>
      </p:sp>
      <p:sp>
        <p:nvSpPr>
          <p:cNvPr id="3" name="Footer Placeholder 2"/>
          <p:cNvSpPr>
            <a:spLocks noGrp="1"/>
          </p:cNvSpPr>
          <p:nvPr>
            <p:ph type="ftr" sz="quarter" idx="11"/>
          </p:nvPr>
        </p:nvSpPr>
        <p:spPr/>
        <p:txBody>
          <a:bodyPr/>
          <a:lstStyle/>
          <a:p>
            <a:r>
              <a:rPr lang="en-US" smtClean="0"/>
              <a:t>ProtoDUNE-SP Cryogenics Instrumentation Review</a:t>
            </a:r>
            <a:endParaRPr lang="en-US"/>
          </a:p>
        </p:txBody>
      </p:sp>
      <p:sp>
        <p:nvSpPr>
          <p:cNvPr id="4" name="Slide Number Placeholder 3"/>
          <p:cNvSpPr>
            <a:spLocks noGrp="1"/>
          </p:cNvSpPr>
          <p:nvPr>
            <p:ph type="sldNum" sz="quarter" idx="12"/>
          </p:nvPr>
        </p:nvSpPr>
        <p:spPr/>
        <p:txBody>
          <a:bodyPr/>
          <a:lstStyle/>
          <a:p>
            <a:fld id="{4AC3BD66-D63C-9B4E-9966-07F7C49464E4}" type="slidenum">
              <a:rPr lang="en-US" smtClean="0"/>
              <a:t>‹#›</a:t>
            </a:fld>
            <a:endParaRPr lang="en-US"/>
          </a:p>
        </p:txBody>
      </p:sp>
    </p:spTree>
    <p:extLst>
      <p:ext uri="{BB962C8B-B14F-4D97-AF65-F5344CB8AC3E}">
        <p14:creationId xmlns:p14="http://schemas.microsoft.com/office/powerpoint/2010/main" val="215724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04/26/17</a:t>
            </a:r>
            <a:endParaRPr lang="en-US"/>
          </a:p>
        </p:txBody>
      </p:sp>
      <p:sp>
        <p:nvSpPr>
          <p:cNvPr id="6" name="Footer Placeholder 5"/>
          <p:cNvSpPr>
            <a:spLocks noGrp="1"/>
          </p:cNvSpPr>
          <p:nvPr>
            <p:ph type="ftr" sz="quarter" idx="11"/>
          </p:nvPr>
        </p:nvSpPr>
        <p:spPr/>
        <p:txBody>
          <a:bodyPr/>
          <a:lstStyle/>
          <a:p>
            <a:r>
              <a:rPr lang="en-US" smtClean="0"/>
              <a:t>ProtoDUNE-SP Cryogenics Instrumentation Review</a:t>
            </a:r>
            <a:endParaRPr lang="en-US"/>
          </a:p>
        </p:txBody>
      </p:sp>
      <p:sp>
        <p:nvSpPr>
          <p:cNvPr id="7" name="Slide Number Placeholder 6"/>
          <p:cNvSpPr>
            <a:spLocks noGrp="1"/>
          </p:cNvSpPr>
          <p:nvPr>
            <p:ph type="sldNum" sz="quarter" idx="12"/>
          </p:nvPr>
        </p:nvSpPr>
        <p:spPr/>
        <p:txBody>
          <a:bodyPr/>
          <a:lstStyle/>
          <a:p>
            <a:fld id="{4AC3BD66-D63C-9B4E-9966-07F7C49464E4}" type="slidenum">
              <a:rPr lang="en-US" smtClean="0"/>
              <a:t>‹#›</a:t>
            </a:fld>
            <a:endParaRPr lang="en-US"/>
          </a:p>
        </p:txBody>
      </p:sp>
    </p:spTree>
    <p:extLst>
      <p:ext uri="{BB962C8B-B14F-4D97-AF65-F5344CB8AC3E}">
        <p14:creationId xmlns:p14="http://schemas.microsoft.com/office/powerpoint/2010/main" val="349381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04/26/17</a:t>
            </a:r>
            <a:endParaRPr lang="en-US"/>
          </a:p>
        </p:txBody>
      </p:sp>
      <p:sp>
        <p:nvSpPr>
          <p:cNvPr id="6" name="Footer Placeholder 5"/>
          <p:cNvSpPr>
            <a:spLocks noGrp="1"/>
          </p:cNvSpPr>
          <p:nvPr>
            <p:ph type="ftr" sz="quarter" idx="11"/>
          </p:nvPr>
        </p:nvSpPr>
        <p:spPr/>
        <p:txBody>
          <a:bodyPr/>
          <a:lstStyle/>
          <a:p>
            <a:r>
              <a:rPr lang="en-US" smtClean="0"/>
              <a:t>ProtoDUNE-SP Cryogenics Instrumentation Review</a:t>
            </a:r>
            <a:endParaRPr lang="en-US"/>
          </a:p>
        </p:txBody>
      </p:sp>
      <p:sp>
        <p:nvSpPr>
          <p:cNvPr id="7" name="Slide Number Placeholder 6"/>
          <p:cNvSpPr>
            <a:spLocks noGrp="1"/>
          </p:cNvSpPr>
          <p:nvPr>
            <p:ph type="sldNum" sz="quarter" idx="12"/>
          </p:nvPr>
        </p:nvSpPr>
        <p:spPr/>
        <p:txBody>
          <a:bodyPr/>
          <a:lstStyle/>
          <a:p>
            <a:fld id="{4AC3BD66-D63C-9B4E-9966-07F7C49464E4}" type="slidenum">
              <a:rPr lang="en-US" smtClean="0"/>
              <a:t>‹#›</a:t>
            </a:fld>
            <a:endParaRPr lang="en-US"/>
          </a:p>
        </p:txBody>
      </p:sp>
    </p:spTree>
    <p:extLst>
      <p:ext uri="{BB962C8B-B14F-4D97-AF65-F5344CB8AC3E}">
        <p14:creationId xmlns:p14="http://schemas.microsoft.com/office/powerpoint/2010/main" val="22707170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a:defRPr>
            </a:lvl1pPr>
          </a:lstStyle>
          <a:p>
            <a:r>
              <a:rPr lang="en-US" smtClean="0"/>
              <a:t>04/26/17</a:t>
            </a:r>
            <a:endParaRPr lang="en-US" dirty="0"/>
          </a:p>
        </p:txBody>
      </p:sp>
      <p:sp>
        <p:nvSpPr>
          <p:cNvPr id="5" name="Footer Placeholder 4"/>
          <p:cNvSpPr>
            <a:spLocks noGrp="1"/>
          </p:cNvSpPr>
          <p:nvPr>
            <p:ph type="ftr" sz="quarter" idx="3"/>
          </p:nvPr>
        </p:nvSpPr>
        <p:spPr>
          <a:xfrm>
            <a:off x="2857500" y="6356350"/>
            <a:ext cx="34290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defRPr>
            </a:lvl1pPr>
          </a:lstStyle>
          <a:p>
            <a:r>
              <a:rPr lang="en-US" dirty="0" err="1" smtClean="0"/>
              <a:t>ProtoDUNE</a:t>
            </a:r>
            <a:r>
              <a:rPr lang="en-US" dirty="0" smtClean="0"/>
              <a:t>-SP Cryogenics Instrumentation Review</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a:defRPr>
            </a:lvl1pPr>
          </a:lstStyle>
          <a:p>
            <a:fld id="{4AC3BD66-D63C-9B4E-9966-07F7C49464E4}" type="slidenum">
              <a:rPr lang="en-US" smtClean="0"/>
              <a:pPr/>
              <a:t>‹#›</a:t>
            </a:fld>
            <a:endParaRPr lang="en-US" dirty="0"/>
          </a:p>
        </p:txBody>
      </p:sp>
    </p:spTree>
    <p:extLst>
      <p:ext uri="{BB962C8B-B14F-4D97-AF65-F5344CB8AC3E}">
        <p14:creationId xmlns:p14="http://schemas.microsoft.com/office/powerpoint/2010/main" val="1257165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Times New Roman"/>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err="1" smtClean="0"/>
              <a:t>ProtoDUNE</a:t>
            </a:r>
            <a:r>
              <a:rPr lang="en-US" sz="3600" b="1" dirty="0" smtClean="0"/>
              <a:t> Cryogenic Instrumentation Review: </a:t>
            </a:r>
            <a:br>
              <a:rPr lang="en-US" sz="3600" b="1" dirty="0" smtClean="0"/>
            </a:br>
            <a:r>
              <a:rPr lang="en-US" sz="3600" b="1" dirty="0" smtClean="0"/>
              <a:t>Purity Monitor System</a:t>
            </a:r>
            <a:endParaRPr lang="en-US" sz="3600" b="1" dirty="0"/>
          </a:p>
        </p:txBody>
      </p:sp>
      <p:sp>
        <p:nvSpPr>
          <p:cNvPr id="3" name="Subtitle 2"/>
          <p:cNvSpPr>
            <a:spLocks noGrp="1"/>
          </p:cNvSpPr>
          <p:nvPr>
            <p:ph type="subTitle" idx="1"/>
          </p:nvPr>
        </p:nvSpPr>
        <p:spPr/>
        <p:txBody>
          <a:bodyPr>
            <a:normAutofit/>
          </a:bodyPr>
          <a:lstStyle/>
          <a:p>
            <a:r>
              <a:rPr lang="en-US" sz="2400" dirty="0" err="1" smtClean="0"/>
              <a:t>Jianming</a:t>
            </a:r>
            <a:r>
              <a:rPr lang="en-US" sz="2400" dirty="0" smtClean="0"/>
              <a:t> </a:t>
            </a:r>
            <a:r>
              <a:rPr lang="en-US" sz="2400" dirty="0" err="1" smtClean="0"/>
              <a:t>Bian</a:t>
            </a:r>
            <a:r>
              <a:rPr lang="en-US" sz="2400" dirty="0" smtClean="0"/>
              <a:t> (UCI)</a:t>
            </a:r>
          </a:p>
          <a:p>
            <a:r>
              <a:rPr lang="en-US" sz="2400" dirty="0" smtClean="0"/>
              <a:t>and</a:t>
            </a:r>
          </a:p>
          <a:p>
            <a:r>
              <a:rPr lang="en-US" sz="2400" dirty="0" smtClean="0"/>
              <a:t>Andrew Renshaw (UH)</a:t>
            </a:r>
            <a:endParaRPr lang="en-US" sz="2400" dirty="0"/>
          </a:p>
        </p:txBody>
      </p:sp>
    </p:spTree>
    <p:extLst>
      <p:ext uri="{BB962C8B-B14F-4D97-AF65-F5344CB8AC3E}">
        <p14:creationId xmlns:p14="http://schemas.microsoft.com/office/powerpoint/2010/main" val="242111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2. Does the design represent a good development path towards DUNE? </a:t>
            </a:r>
            <a:br>
              <a:rPr lang="en-US" sz="2800" b="1" dirty="0" smtClean="0"/>
            </a:br>
            <a:endParaRPr lang="en-US" sz="2800" b="1" dirty="0"/>
          </a:p>
        </p:txBody>
      </p:sp>
      <p:sp>
        <p:nvSpPr>
          <p:cNvPr id="3" name="Content Placeholder 2"/>
          <p:cNvSpPr>
            <a:spLocks noGrp="1"/>
          </p:cNvSpPr>
          <p:nvPr>
            <p:ph idx="1"/>
          </p:nvPr>
        </p:nvSpPr>
        <p:spPr>
          <a:xfrm>
            <a:off x="457200" y="1281112"/>
            <a:ext cx="8229600" cy="5257800"/>
          </a:xfrm>
        </p:spPr>
        <p:txBody>
          <a:bodyPr>
            <a:normAutofit fontScale="92500" lnSpcReduction="20000"/>
          </a:bodyPr>
          <a:lstStyle/>
          <a:p>
            <a:r>
              <a:rPr lang="en-US" sz="2800" dirty="0" smtClean="0"/>
              <a:t>In DUNE, we will use them to at least monitor the </a:t>
            </a:r>
            <a:r>
              <a:rPr lang="en-US" sz="2800" dirty="0" err="1" smtClean="0"/>
              <a:t>LAr</a:t>
            </a:r>
            <a:r>
              <a:rPr lang="en-US" sz="2800" dirty="0" smtClean="0"/>
              <a:t> coming into and exiting the cryostat from points outside the cryostat where they will be accessible</a:t>
            </a:r>
          </a:p>
          <a:p>
            <a:pPr lvl="1"/>
            <a:r>
              <a:rPr lang="en-US" sz="2400" dirty="0" smtClean="0"/>
              <a:t>Inline purity monitor at </a:t>
            </a:r>
            <a:r>
              <a:rPr lang="en-US" sz="2400" dirty="0" err="1" smtClean="0"/>
              <a:t>ProtoDUNE</a:t>
            </a:r>
            <a:r>
              <a:rPr lang="en-US" sz="2400" dirty="0"/>
              <a:t> (dependent on budget)</a:t>
            </a:r>
          </a:p>
          <a:p>
            <a:pPr lvl="1"/>
            <a:r>
              <a:rPr lang="en-US" sz="2400" dirty="0" smtClean="0"/>
              <a:t>would be very good experience in moving towards DUNE</a:t>
            </a:r>
          </a:p>
          <a:p>
            <a:pPr lvl="1"/>
            <a:endParaRPr lang="en-US" sz="2800" dirty="0" smtClean="0"/>
          </a:p>
          <a:p>
            <a:r>
              <a:rPr lang="en-US" sz="2800" dirty="0" err="1" smtClean="0"/>
              <a:t>ProtoDUNE</a:t>
            </a:r>
            <a:r>
              <a:rPr lang="en-US" sz="2800" dirty="0" smtClean="0"/>
              <a:t> gives one more chance for R&amp;D and gaining experience operating the delicate devices inside the cryostat (expected to operate for at least 20 years in DUNE)</a:t>
            </a:r>
          </a:p>
          <a:p>
            <a:pPr lvl="1"/>
            <a:endParaRPr lang="en-US" sz="2400" dirty="0" smtClean="0"/>
          </a:p>
          <a:p>
            <a:endParaRPr lang="en-US" sz="2400" dirty="0"/>
          </a:p>
          <a:p>
            <a:r>
              <a:rPr lang="en-US" sz="2800" dirty="0"/>
              <a:t>Important for </a:t>
            </a:r>
            <a:r>
              <a:rPr lang="en-US" sz="2800" dirty="0" err="1"/>
              <a:t>ProtoDUNE</a:t>
            </a:r>
            <a:r>
              <a:rPr lang="en-US" sz="2800" dirty="0"/>
              <a:t> in its own </a:t>
            </a:r>
            <a:r>
              <a:rPr lang="en-US" sz="2800" dirty="0" smtClean="0"/>
              <a:t>right, will provide the measurement of the </a:t>
            </a:r>
            <a:r>
              <a:rPr lang="en-US" sz="2800" dirty="0" err="1" smtClean="0"/>
              <a:t>LAr</a:t>
            </a:r>
            <a:r>
              <a:rPr lang="en-US" sz="2800" dirty="0" smtClean="0"/>
              <a:t> purity during period when there would be no other way to make the measurement</a:t>
            </a:r>
            <a:endParaRPr lang="en-US" sz="2800" dirty="0"/>
          </a:p>
        </p:txBody>
      </p:sp>
      <p:sp>
        <p:nvSpPr>
          <p:cNvPr id="4" name="Date Placeholder 3"/>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10</a:t>
            </a:fld>
            <a:endParaRPr lang="en-US"/>
          </a:p>
        </p:txBody>
      </p:sp>
    </p:spTree>
    <p:extLst>
      <p:ext uri="{BB962C8B-B14F-4D97-AF65-F5344CB8AC3E}">
        <p14:creationId xmlns:p14="http://schemas.microsoft.com/office/powerpoint/2010/main" val="2394368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
            </a:r>
            <a:br>
              <a:rPr lang="en-US" sz="2800" b="1" dirty="0"/>
            </a:br>
            <a:r>
              <a:rPr lang="en-US" sz="2800" b="1" dirty="0"/>
              <a:t> </a:t>
            </a:r>
            <a:br>
              <a:rPr lang="en-US" sz="2800" b="1" dirty="0"/>
            </a:br>
            <a:r>
              <a:rPr lang="en-US" sz="2800" b="1" dirty="0"/>
              <a:t>3. Does the design lead to a reasonable production schedule, including QA/QC, transport, installation and commissioning? </a:t>
            </a:r>
            <a:br>
              <a:rPr lang="en-US" sz="2800" b="1" dirty="0"/>
            </a:br>
            <a:endParaRPr lang="en-US" sz="2800" b="1" dirty="0"/>
          </a:p>
        </p:txBody>
      </p:sp>
      <p:sp>
        <p:nvSpPr>
          <p:cNvPr id="3" name="Content Placeholder 2"/>
          <p:cNvSpPr>
            <a:spLocks noGrp="1"/>
          </p:cNvSpPr>
          <p:nvPr>
            <p:ph idx="1"/>
          </p:nvPr>
        </p:nvSpPr>
        <p:spPr>
          <a:xfrm>
            <a:off x="457200" y="1882456"/>
            <a:ext cx="8229600" cy="4525963"/>
          </a:xfrm>
        </p:spPr>
        <p:txBody>
          <a:bodyPr>
            <a:normAutofit fontScale="92500"/>
          </a:bodyPr>
          <a:lstStyle/>
          <a:p>
            <a:r>
              <a:rPr lang="en-US" sz="2800" dirty="0" smtClean="0"/>
              <a:t>Individual components are small and easy to procure/manufacture</a:t>
            </a:r>
          </a:p>
          <a:p>
            <a:pPr lvl="1"/>
            <a:r>
              <a:rPr lang="en-US" sz="2400" dirty="0" smtClean="0"/>
              <a:t>One monitor completely operational, one close to final</a:t>
            </a:r>
          </a:p>
          <a:p>
            <a:r>
              <a:rPr lang="en-US" sz="2800" dirty="0" smtClean="0"/>
              <a:t>Have testing programs at UCI/UH/FNAL</a:t>
            </a:r>
          </a:p>
          <a:p>
            <a:pPr lvl="1"/>
            <a:r>
              <a:rPr lang="en-US" sz="2400" dirty="0" smtClean="0"/>
              <a:t>UCI and UH vacuum testing (full electronics readout at UCI)</a:t>
            </a:r>
          </a:p>
          <a:p>
            <a:pPr lvl="1"/>
            <a:r>
              <a:rPr lang="en-US" sz="2400" dirty="0" err="1" smtClean="0"/>
              <a:t>LAr</a:t>
            </a:r>
            <a:r>
              <a:rPr lang="en-US" sz="2400" dirty="0" smtClean="0"/>
              <a:t> test done at FNAL in </a:t>
            </a:r>
            <a:r>
              <a:rPr lang="en-US" sz="2400" dirty="0" err="1" smtClean="0"/>
              <a:t>TallBo</a:t>
            </a:r>
            <a:r>
              <a:rPr lang="en-US" sz="2400" dirty="0" smtClean="0"/>
              <a:t> (this was also a test of the installation of the system at a distant location)</a:t>
            </a:r>
          </a:p>
          <a:p>
            <a:r>
              <a:rPr lang="en-US" sz="2800" dirty="0" smtClean="0"/>
              <a:t>Need to address how to test them at CERN</a:t>
            </a:r>
          </a:p>
          <a:p>
            <a:pPr lvl="1"/>
            <a:r>
              <a:rPr lang="en-US" sz="2400" dirty="0" smtClean="0"/>
              <a:t>Note: these tests should include effects of turning on the </a:t>
            </a:r>
            <a:r>
              <a:rPr lang="en-US" sz="2400" dirty="0" err="1" smtClean="0"/>
              <a:t>flashlamp</a:t>
            </a:r>
            <a:r>
              <a:rPr lang="en-US" sz="2400" dirty="0" smtClean="0"/>
              <a:t> on other equipment, particularly the TPC readout and the photon-detectors</a:t>
            </a:r>
          </a:p>
          <a:p>
            <a:pPr marL="0" indent="0">
              <a:buNone/>
            </a:pPr>
            <a:endParaRPr lang="en-US" sz="2800" dirty="0"/>
          </a:p>
        </p:txBody>
      </p:sp>
      <p:sp>
        <p:nvSpPr>
          <p:cNvPr id="4" name="Date Placeholder 3"/>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11</a:t>
            </a:fld>
            <a:endParaRPr lang="en-US"/>
          </a:p>
        </p:txBody>
      </p:sp>
    </p:spTree>
    <p:extLst>
      <p:ext uri="{BB962C8B-B14F-4D97-AF65-F5344CB8AC3E}">
        <p14:creationId xmlns:p14="http://schemas.microsoft.com/office/powerpoint/2010/main" val="851572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UCI Refurbished Purity Monitor Attached to </a:t>
            </a:r>
            <a:r>
              <a:rPr lang="en-US" dirty="0" err="1" smtClean="0"/>
              <a:t>TallBo</a:t>
            </a:r>
            <a:r>
              <a:rPr lang="en-US" dirty="0" smtClean="0"/>
              <a:t> Cryostat Flange </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0043" y="1432952"/>
            <a:ext cx="4143914" cy="5425048"/>
          </a:xfrm>
          <a:prstGeom prst="rect">
            <a:avLst/>
          </a:prstGeom>
        </p:spPr>
      </p:pic>
      <p:sp>
        <p:nvSpPr>
          <p:cNvPr id="3" name="Date Placeholder 2"/>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12</a:t>
            </a:fld>
            <a:endParaRPr lang="en-US"/>
          </a:p>
        </p:txBody>
      </p:sp>
    </p:spTree>
    <p:extLst>
      <p:ext uri="{BB962C8B-B14F-4D97-AF65-F5344CB8AC3E}">
        <p14:creationId xmlns:p14="http://schemas.microsoft.com/office/powerpoint/2010/main" val="150687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TallBo</a:t>
            </a:r>
            <a:r>
              <a:rPr lang="en-US" dirty="0" smtClean="0"/>
              <a:t> </a:t>
            </a:r>
            <a:r>
              <a:rPr lang="en-US" dirty="0" err="1" smtClean="0"/>
              <a:t>PrMon</a:t>
            </a:r>
            <a:r>
              <a:rPr lang="en-US" dirty="0" smtClean="0"/>
              <a:t> Test: </a:t>
            </a:r>
            <a:r>
              <a:rPr lang="en-US" dirty="0" err="1" smtClean="0"/>
              <a:t>Vaccum</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404" y="1274947"/>
            <a:ext cx="7445377" cy="5345831"/>
          </a:xfrm>
          <a:prstGeom prst="rect">
            <a:avLst/>
          </a:prstGeom>
        </p:spPr>
      </p:pic>
      <p:sp>
        <p:nvSpPr>
          <p:cNvPr id="3" name="Date Placeholder 2"/>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13</a:t>
            </a:fld>
            <a:endParaRPr lang="en-US"/>
          </a:p>
        </p:txBody>
      </p:sp>
    </p:spTree>
    <p:extLst>
      <p:ext uri="{BB962C8B-B14F-4D97-AF65-F5344CB8AC3E}">
        <p14:creationId xmlns:p14="http://schemas.microsoft.com/office/powerpoint/2010/main" val="718853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4589" y="1333206"/>
            <a:ext cx="5774821" cy="5524794"/>
          </a:xfrm>
          <a:prstGeom prst="rect">
            <a:avLst/>
          </a:prstGeom>
        </p:spPr>
      </p:pic>
      <p:sp>
        <p:nvSpPr>
          <p:cNvPr id="8" name="Title 1"/>
          <p:cNvSpPr>
            <a:spLocks noGrp="1"/>
          </p:cNvSpPr>
          <p:nvPr>
            <p:ph type="title"/>
          </p:nvPr>
        </p:nvSpPr>
        <p:spPr>
          <a:xfrm>
            <a:off x="457200" y="274638"/>
            <a:ext cx="8229600" cy="1143000"/>
          </a:xfrm>
        </p:spPr>
        <p:txBody>
          <a:bodyPr/>
          <a:lstStyle/>
          <a:p>
            <a:r>
              <a:rPr lang="en-US" dirty="0" err="1" smtClean="0"/>
              <a:t>TallBo</a:t>
            </a:r>
            <a:r>
              <a:rPr lang="en-US" dirty="0" smtClean="0"/>
              <a:t> </a:t>
            </a:r>
            <a:r>
              <a:rPr lang="en-US" dirty="0" err="1" smtClean="0"/>
              <a:t>PrMon</a:t>
            </a:r>
            <a:r>
              <a:rPr lang="en-US" dirty="0" smtClean="0"/>
              <a:t> Test: </a:t>
            </a:r>
            <a:r>
              <a:rPr lang="en-US" dirty="0" err="1" smtClean="0"/>
              <a:t>LAr</a:t>
            </a:r>
            <a:endParaRPr lang="en-US" dirty="0"/>
          </a:p>
        </p:txBody>
      </p:sp>
      <p:sp>
        <p:nvSpPr>
          <p:cNvPr id="3" name="Rectangle 2"/>
          <p:cNvSpPr/>
          <p:nvPr/>
        </p:nvSpPr>
        <p:spPr>
          <a:xfrm>
            <a:off x="5165889" y="2611225"/>
            <a:ext cx="452486" cy="226243"/>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684363" y="2078015"/>
            <a:ext cx="2083324" cy="646331"/>
          </a:xfrm>
          <a:prstGeom prst="rect">
            <a:avLst/>
          </a:prstGeom>
          <a:solidFill>
            <a:schemeClr val="bg2">
              <a:lumMod val="10000"/>
            </a:schemeClr>
          </a:solidFill>
        </p:spPr>
        <p:txBody>
          <a:bodyPr wrap="square" rtlCol="0">
            <a:spAutoFit/>
          </a:bodyPr>
          <a:lstStyle/>
          <a:p>
            <a:pPr algn="ctr"/>
            <a:r>
              <a:rPr lang="en-US" dirty="0" smtClean="0">
                <a:solidFill>
                  <a:schemeClr val="bg1"/>
                </a:solidFill>
              </a:rPr>
              <a:t>1.3 </a:t>
            </a:r>
            <a:r>
              <a:rPr lang="en-US" dirty="0" err="1" smtClean="0">
                <a:solidFill>
                  <a:schemeClr val="bg1"/>
                </a:solidFill>
              </a:rPr>
              <a:t>ms</a:t>
            </a:r>
            <a:r>
              <a:rPr lang="en-US" dirty="0" smtClean="0">
                <a:solidFill>
                  <a:schemeClr val="bg1"/>
                </a:solidFill>
              </a:rPr>
              <a:t> lifetime measured in </a:t>
            </a:r>
            <a:r>
              <a:rPr lang="en-US" dirty="0" err="1" smtClean="0">
                <a:solidFill>
                  <a:schemeClr val="bg1"/>
                </a:solidFill>
              </a:rPr>
              <a:t>TallBo</a:t>
            </a:r>
            <a:endParaRPr lang="en-US" dirty="0">
              <a:solidFill>
                <a:schemeClr val="bg1"/>
              </a:solidFill>
            </a:endParaRPr>
          </a:p>
        </p:txBody>
      </p:sp>
      <p:sp>
        <p:nvSpPr>
          <p:cNvPr id="2" name="Date Placeholder 1"/>
          <p:cNvSpPr>
            <a:spLocks noGrp="1"/>
          </p:cNvSpPr>
          <p:nvPr>
            <p:ph type="dt" sz="half" idx="10"/>
          </p:nvPr>
        </p:nvSpPr>
        <p:spPr/>
        <p:txBody>
          <a:bodyPr/>
          <a:lstStyle/>
          <a:p>
            <a:r>
              <a:rPr lang="en-US" smtClean="0"/>
              <a:t>04/26/17</a:t>
            </a:r>
            <a:endParaRPr lang="en-US"/>
          </a:p>
        </p:txBody>
      </p:sp>
      <p:sp>
        <p:nvSpPr>
          <p:cNvPr id="4" name="Footer Placeholder 3"/>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14</a:t>
            </a:fld>
            <a:endParaRPr lang="en-US"/>
          </a:p>
        </p:txBody>
      </p:sp>
    </p:spTree>
    <p:extLst>
      <p:ext uri="{BB962C8B-B14F-4D97-AF65-F5344CB8AC3E}">
        <p14:creationId xmlns:p14="http://schemas.microsoft.com/office/powerpoint/2010/main" val="21826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
            </a:r>
            <a:br>
              <a:rPr lang="en-US" sz="2800" b="1" dirty="0"/>
            </a:br>
            <a:r>
              <a:rPr lang="en-US" sz="2800" b="1" dirty="0"/>
              <a:t> </a:t>
            </a:r>
            <a:r>
              <a:rPr lang="en-US" sz="2800" b="1" dirty="0" smtClean="0"/>
              <a:t>4</a:t>
            </a:r>
            <a:r>
              <a:rPr lang="en-US" sz="2800" b="1" dirty="0"/>
              <a:t>. Is the installation plan sufficiently far advanced to assure that the detector can be installed as designed? </a:t>
            </a:r>
            <a:br>
              <a:rPr lang="en-US" sz="2800" b="1" dirty="0"/>
            </a:br>
            <a:endParaRPr lang="en-US" sz="2800" b="1" dirty="0"/>
          </a:p>
        </p:txBody>
      </p:sp>
      <p:sp>
        <p:nvSpPr>
          <p:cNvPr id="3" name="Content Placeholder 2"/>
          <p:cNvSpPr>
            <a:spLocks noGrp="1"/>
          </p:cNvSpPr>
          <p:nvPr>
            <p:ph idx="1"/>
          </p:nvPr>
        </p:nvSpPr>
        <p:spPr>
          <a:xfrm>
            <a:off x="288779" y="1600365"/>
            <a:ext cx="8686801" cy="5121110"/>
          </a:xfrm>
        </p:spPr>
        <p:txBody>
          <a:bodyPr>
            <a:normAutofit fontScale="92500" lnSpcReduction="20000"/>
          </a:bodyPr>
          <a:lstStyle/>
          <a:p>
            <a:r>
              <a:rPr lang="en-US" sz="2800" dirty="0"/>
              <a:t>W</a:t>
            </a:r>
            <a:r>
              <a:rPr lang="en-US" sz="2800" dirty="0" smtClean="0"/>
              <a:t>e </a:t>
            </a:r>
            <a:r>
              <a:rPr lang="en-US" sz="2800" dirty="0"/>
              <a:t>intend to install a total of </a:t>
            </a:r>
            <a:r>
              <a:rPr lang="en-US" sz="2800" dirty="0" smtClean="0"/>
              <a:t>3 </a:t>
            </a:r>
            <a:r>
              <a:rPr lang="en-US" sz="2800" dirty="0"/>
              <a:t>in the cryostat and one just downstream of the purification </a:t>
            </a:r>
            <a:r>
              <a:rPr lang="en-US" sz="2800" dirty="0" smtClean="0"/>
              <a:t>plant inline with the cryogenic system</a:t>
            </a:r>
          </a:p>
          <a:p>
            <a:r>
              <a:rPr lang="en-US" sz="2800" dirty="0" smtClean="0"/>
              <a:t>Intend to follow the scheme used at 35-ton for the top two </a:t>
            </a:r>
            <a:r>
              <a:rPr lang="en-US" sz="2800" dirty="0" err="1" smtClean="0"/>
              <a:t>PrMons</a:t>
            </a:r>
            <a:r>
              <a:rPr lang="en-US" sz="2800" dirty="0" smtClean="0"/>
              <a:t> in cryostat</a:t>
            </a:r>
          </a:p>
          <a:p>
            <a:r>
              <a:rPr lang="en-US" sz="2800" dirty="0"/>
              <a:t>B</a:t>
            </a:r>
            <a:r>
              <a:rPr lang="en-US" sz="2800" dirty="0" smtClean="0"/>
              <a:t>ottom </a:t>
            </a:r>
            <a:r>
              <a:rPr lang="en-US" sz="2800" dirty="0" err="1" smtClean="0"/>
              <a:t>PrMon</a:t>
            </a:r>
            <a:r>
              <a:rPr lang="en-US" sz="2800" dirty="0" smtClean="0"/>
              <a:t> will be mounted to a plate that is attached to the membrane cryostat floor (similar for DP) (~1.8 kg mass)</a:t>
            </a:r>
          </a:p>
          <a:p>
            <a:r>
              <a:rPr lang="en-US" sz="2800" dirty="0" smtClean="0"/>
              <a:t>Inline </a:t>
            </a:r>
            <a:r>
              <a:rPr lang="en-US" sz="2800" dirty="0" err="1" smtClean="0"/>
              <a:t>PrMon</a:t>
            </a:r>
            <a:r>
              <a:rPr lang="en-US" sz="2800" dirty="0" smtClean="0"/>
              <a:t> will be similar to top two </a:t>
            </a:r>
            <a:r>
              <a:rPr lang="en-US" sz="2800" dirty="0" err="1" smtClean="0"/>
              <a:t>PrMon</a:t>
            </a:r>
            <a:r>
              <a:rPr lang="en-US" sz="2800" dirty="0" smtClean="0"/>
              <a:t> in cryostat (dedicated vessel required with </a:t>
            </a:r>
            <a:r>
              <a:rPr lang="en-US" sz="2800" dirty="0" err="1" smtClean="0"/>
              <a:t>PrMon</a:t>
            </a:r>
            <a:r>
              <a:rPr lang="en-US" sz="2800" dirty="0" smtClean="0"/>
              <a:t> hanging from flange)</a:t>
            </a:r>
          </a:p>
          <a:p>
            <a:r>
              <a:rPr lang="en-US" sz="2800" dirty="0" smtClean="0"/>
              <a:t>Flash lamp and front-end will go on top of the cryostat</a:t>
            </a:r>
            <a:r>
              <a:rPr lang="en-US" sz="2800" dirty="0"/>
              <a:t> </a:t>
            </a:r>
            <a:r>
              <a:rPr lang="en-US" sz="2800" dirty="0" smtClean="0"/>
              <a:t>(24 V DC for both)</a:t>
            </a:r>
          </a:p>
          <a:p>
            <a:r>
              <a:rPr lang="en-US" sz="2800" dirty="0" smtClean="0"/>
              <a:t>Need to integrate with slow control, cryostat and cryogenics groups</a:t>
            </a:r>
          </a:p>
        </p:txBody>
      </p:sp>
      <p:sp>
        <p:nvSpPr>
          <p:cNvPr id="4" name="Date Placeholder 3"/>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15</a:t>
            </a:fld>
            <a:endParaRPr lang="en-US"/>
          </a:p>
        </p:txBody>
      </p:sp>
    </p:spTree>
    <p:extLst>
      <p:ext uri="{BB962C8B-B14F-4D97-AF65-F5344CB8AC3E}">
        <p14:creationId xmlns:p14="http://schemas.microsoft.com/office/powerpoint/2010/main" val="3670552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
            </a:r>
            <a:br>
              <a:rPr lang="en-US" sz="2800" b="1" dirty="0"/>
            </a:br>
            <a:r>
              <a:rPr lang="en-US" sz="2800" b="1" dirty="0"/>
              <a:t> </a:t>
            </a:r>
            <a:br>
              <a:rPr lang="en-US" sz="2800" b="1" dirty="0"/>
            </a:br>
            <a:r>
              <a:rPr lang="en-US" sz="2800" b="1" dirty="0"/>
              <a:t>5. Are all internal interfaces between components (cryostat, cryogenics, TPC) documented, clearly identified and complete? </a:t>
            </a:r>
            <a:br>
              <a:rPr lang="en-US" sz="2800" b="1" dirty="0"/>
            </a:br>
            <a:endParaRPr lang="en-US" sz="2800" b="1" dirty="0"/>
          </a:p>
        </p:txBody>
      </p:sp>
      <p:sp>
        <p:nvSpPr>
          <p:cNvPr id="3" name="Content Placeholder 2"/>
          <p:cNvSpPr>
            <a:spLocks noGrp="1"/>
          </p:cNvSpPr>
          <p:nvPr>
            <p:ph idx="1"/>
          </p:nvPr>
        </p:nvSpPr>
        <p:spPr>
          <a:xfrm>
            <a:off x="457200" y="1917738"/>
            <a:ext cx="8229600" cy="4558476"/>
          </a:xfrm>
        </p:spPr>
        <p:txBody>
          <a:bodyPr>
            <a:normAutofit fontScale="92500" lnSpcReduction="10000"/>
          </a:bodyPr>
          <a:lstStyle/>
          <a:p>
            <a:r>
              <a:rPr lang="en-US" sz="2800" dirty="0" smtClean="0"/>
              <a:t>Cryostat port and flange for </a:t>
            </a:r>
            <a:r>
              <a:rPr lang="en-US" sz="2800" dirty="0" err="1" smtClean="0"/>
              <a:t>PrMon</a:t>
            </a:r>
            <a:r>
              <a:rPr lang="en-US" sz="2800" dirty="0" smtClean="0"/>
              <a:t> has been selected, feedthroughs for </a:t>
            </a:r>
            <a:r>
              <a:rPr lang="en-US" sz="2800" dirty="0" err="1" smtClean="0"/>
              <a:t>PrMon</a:t>
            </a:r>
            <a:r>
              <a:rPr lang="en-US" sz="2800" dirty="0" smtClean="0"/>
              <a:t> system will attach here</a:t>
            </a:r>
          </a:p>
          <a:p>
            <a:endParaRPr lang="en-US" sz="2800" dirty="0"/>
          </a:p>
          <a:p>
            <a:r>
              <a:rPr lang="en-US" sz="2800" dirty="0" smtClean="0"/>
              <a:t>Plate for bottom </a:t>
            </a:r>
            <a:r>
              <a:rPr lang="en-US" sz="2800" dirty="0" err="1" smtClean="0"/>
              <a:t>PrMon</a:t>
            </a:r>
            <a:r>
              <a:rPr lang="en-US" sz="2800" dirty="0" smtClean="0"/>
              <a:t> will be welded to cryostat floor</a:t>
            </a:r>
          </a:p>
          <a:p>
            <a:endParaRPr lang="en-US" sz="2800" dirty="0" smtClean="0"/>
          </a:p>
          <a:p>
            <a:r>
              <a:rPr lang="en-US" sz="2800" dirty="0" smtClean="0"/>
              <a:t>Some small equipment needs to be as close to the port as possible, this is now being negotiated with the CERN team</a:t>
            </a:r>
          </a:p>
          <a:p>
            <a:pPr lvl="1"/>
            <a:r>
              <a:rPr lang="en-US" sz="2400" dirty="0"/>
              <a:t>F</a:t>
            </a:r>
            <a:r>
              <a:rPr lang="en-US" sz="2400" dirty="0" smtClean="0"/>
              <a:t>lash lamp: to avoid loss of light (UV) in fibers taking light to photo-cathode</a:t>
            </a:r>
          </a:p>
          <a:p>
            <a:pPr lvl="1"/>
            <a:r>
              <a:rPr lang="en-US" sz="2400" dirty="0"/>
              <a:t>R</a:t>
            </a:r>
            <a:r>
              <a:rPr lang="en-US" sz="2400" dirty="0" smtClean="0"/>
              <a:t>eceiving amplifiers: to avoid noise pickup</a:t>
            </a:r>
            <a:endParaRPr lang="en-US" sz="2400" dirty="0"/>
          </a:p>
        </p:txBody>
      </p:sp>
      <p:sp>
        <p:nvSpPr>
          <p:cNvPr id="4" name="Date Placeholder 3"/>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16</a:t>
            </a:fld>
            <a:endParaRPr lang="en-US"/>
          </a:p>
        </p:txBody>
      </p:sp>
    </p:spTree>
    <p:extLst>
      <p:ext uri="{BB962C8B-B14F-4D97-AF65-F5344CB8AC3E}">
        <p14:creationId xmlns:p14="http://schemas.microsoft.com/office/powerpoint/2010/main" val="582253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 6</a:t>
            </a:r>
            <a:r>
              <a:rPr lang="en-US" sz="2800" b="1" dirty="0"/>
              <a:t>. Are the interfaces with the slow control system well defined and understood? </a:t>
            </a:r>
          </a:p>
        </p:txBody>
      </p:sp>
      <p:sp>
        <p:nvSpPr>
          <p:cNvPr id="3" name="Content Placeholder 2"/>
          <p:cNvSpPr>
            <a:spLocks noGrp="1"/>
          </p:cNvSpPr>
          <p:nvPr>
            <p:ph idx="1"/>
          </p:nvPr>
        </p:nvSpPr>
        <p:spPr>
          <a:xfrm>
            <a:off x="92597" y="1417638"/>
            <a:ext cx="9051403" cy="5440362"/>
          </a:xfrm>
        </p:spPr>
        <p:txBody>
          <a:bodyPr>
            <a:normAutofit fontScale="70000" lnSpcReduction="20000"/>
          </a:bodyPr>
          <a:lstStyle/>
          <a:p>
            <a:r>
              <a:rPr lang="en-US" dirty="0" smtClean="0"/>
              <a:t>Present System</a:t>
            </a:r>
          </a:p>
          <a:p>
            <a:pPr lvl="1"/>
            <a:r>
              <a:rPr lang="en-US" dirty="0" smtClean="0"/>
              <a:t>Was controlled by windows-based digitizing scope – moved to </a:t>
            </a:r>
            <a:r>
              <a:rPr lang="en-US" dirty="0" err="1" smtClean="0"/>
              <a:t>LabVIEW</a:t>
            </a:r>
            <a:endParaRPr lang="en-US" dirty="0" smtClean="0"/>
          </a:p>
          <a:p>
            <a:pPr lvl="1"/>
            <a:r>
              <a:rPr lang="en-US" dirty="0" smtClean="0"/>
              <a:t>HVs and light source power supply are turned on by Relays</a:t>
            </a:r>
          </a:p>
          <a:p>
            <a:pPr lvl="1"/>
            <a:r>
              <a:rPr lang="en-US" dirty="0" smtClean="0"/>
              <a:t>Relays are contained in an `automation’ module </a:t>
            </a:r>
          </a:p>
          <a:p>
            <a:pPr lvl="1"/>
            <a:r>
              <a:rPr lang="en-US" dirty="0" smtClean="0"/>
              <a:t>The `automation’ module  is controlled by a PC running LabVIEW</a:t>
            </a:r>
          </a:p>
          <a:p>
            <a:pPr lvl="1"/>
            <a:r>
              <a:rPr lang="en-US" dirty="0" smtClean="0"/>
              <a:t>The system runs on a schedule (e.g., every hour)</a:t>
            </a:r>
          </a:p>
          <a:p>
            <a:pPr lvl="1"/>
            <a:r>
              <a:rPr lang="en-US" dirty="0" smtClean="0"/>
              <a:t>The waveforms from the cathode and anode are digitized and analyzed in the </a:t>
            </a:r>
            <a:r>
              <a:rPr lang="en-US" dirty="0" err="1" smtClean="0"/>
              <a:t>LabVIEW</a:t>
            </a:r>
            <a:r>
              <a:rPr lang="en-US" dirty="0" smtClean="0"/>
              <a:t> program</a:t>
            </a:r>
          </a:p>
          <a:p>
            <a:pPr lvl="1"/>
            <a:r>
              <a:rPr lang="en-US" dirty="0" smtClean="0"/>
              <a:t>About 12 parameters (lifetime, peak heights, drift time </a:t>
            </a:r>
            <a:r>
              <a:rPr lang="en-US" dirty="0" err="1" smtClean="0"/>
              <a:t>etc</a:t>
            </a:r>
            <a:r>
              <a:rPr lang="en-US" dirty="0" smtClean="0"/>
              <a:t>) are passed to the historical database</a:t>
            </a:r>
          </a:p>
          <a:p>
            <a:r>
              <a:rPr lang="en-US" dirty="0" smtClean="0"/>
              <a:t>Would propose to keep similar structure with run control allowing runs, slow controls turning on and off devices, local analysis, output of analysis to experiment database</a:t>
            </a:r>
          </a:p>
          <a:p>
            <a:pPr marL="342900" lvl="1" indent="-342900">
              <a:buFont typeface="Arial"/>
              <a:buChar char="•"/>
            </a:pPr>
            <a:r>
              <a:rPr lang="en-US" sz="3100" dirty="0"/>
              <a:t>Discussion still needed</a:t>
            </a:r>
            <a:endParaRPr lang="en-US" sz="2700" dirty="0"/>
          </a:p>
          <a:p>
            <a:pPr lvl="1"/>
            <a:r>
              <a:rPr lang="en-US" dirty="0"/>
              <a:t>F</a:t>
            </a:r>
            <a:r>
              <a:rPr lang="en-US" dirty="0" smtClean="0"/>
              <a:t>inalize </a:t>
            </a:r>
            <a:r>
              <a:rPr lang="en-US" dirty="0"/>
              <a:t>electronics </a:t>
            </a:r>
            <a:r>
              <a:rPr lang="en-US" dirty="0" smtClean="0"/>
              <a:t>format for </a:t>
            </a:r>
            <a:r>
              <a:rPr lang="en-US" dirty="0"/>
              <a:t>coherence with slow control system (in </a:t>
            </a:r>
            <a:r>
              <a:rPr lang="en-US" dirty="0" smtClean="0"/>
              <a:t>contact)</a:t>
            </a:r>
          </a:p>
          <a:p>
            <a:pPr lvl="1"/>
            <a:r>
              <a:rPr lang="en-US" dirty="0" smtClean="0"/>
              <a:t>Control of </a:t>
            </a:r>
            <a:r>
              <a:rPr lang="en-US" dirty="0" err="1" smtClean="0"/>
              <a:t>PrMon</a:t>
            </a:r>
            <a:r>
              <a:rPr lang="en-US" dirty="0" smtClean="0"/>
              <a:t> system by slow control system (in contact)</a:t>
            </a:r>
          </a:p>
          <a:p>
            <a:pPr lvl="1"/>
            <a:r>
              <a:rPr lang="en-US" dirty="0" smtClean="0"/>
              <a:t>Technical details about how results will be stored and utilized (in contact)</a:t>
            </a:r>
            <a:endParaRPr lang="en-US" dirty="0"/>
          </a:p>
        </p:txBody>
      </p:sp>
      <p:sp>
        <p:nvSpPr>
          <p:cNvPr id="4" name="Date Placeholder 3"/>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17</a:t>
            </a:fld>
            <a:endParaRPr lang="en-US"/>
          </a:p>
        </p:txBody>
      </p:sp>
    </p:spTree>
    <p:extLst>
      <p:ext uri="{BB962C8B-B14F-4D97-AF65-F5344CB8AC3E}">
        <p14:creationId xmlns:p14="http://schemas.microsoft.com/office/powerpoint/2010/main" val="516118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descr="P0002883.JPG"/>
          <p:cNvPicPr>
            <a:picLocks noChangeAspect="1"/>
          </p:cNvPicPr>
          <p:nvPr/>
        </p:nvPicPr>
        <p:blipFill>
          <a:blip r:embed="rId2" cstate="screen">
            <a:extLst>
              <a:ext uri="{28A0092B-C50C-407E-A947-70E740481C1C}">
                <a14:useLocalDpi xmlns:a14="http://schemas.microsoft.com/office/drawing/2010/main"/>
              </a:ext>
            </a:extLst>
          </a:blip>
          <a:srcRect l="-4672" r="-168076" b="-1892"/>
          <a:stretch>
            <a:fillRect/>
          </a:stretch>
        </p:blipFill>
        <p:spPr>
          <a:xfrm>
            <a:off x="457200" y="1155798"/>
            <a:ext cx="8050491" cy="5363210"/>
          </a:xfrm>
          <a:prstGeom prst="rect">
            <a:avLst/>
          </a:prstGeom>
        </p:spPr>
      </p:pic>
      <p:pic>
        <p:nvPicPr>
          <p:cNvPr id="8" name="Picture 6" descr="P000288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34467" y="1172113"/>
            <a:ext cx="3493243" cy="5240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04/26/17</a:t>
            </a:r>
            <a:endParaRPr lang="en-US"/>
          </a:p>
        </p:txBody>
      </p:sp>
      <p:sp>
        <p:nvSpPr>
          <p:cNvPr id="3" name="Footer Placeholder 2"/>
          <p:cNvSpPr>
            <a:spLocks noGrp="1"/>
          </p:cNvSpPr>
          <p:nvPr>
            <p:ph type="ftr" sz="quarter" idx="11"/>
          </p:nvPr>
        </p:nvSpPr>
        <p:spPr/>
        <p:txBody>
          <a:bodyPr/>
          <a:lstStyle/>
          <a:p>
            <a:r>
              <a:rPr lang="en-US" smtClean="0"/>
              <a:t>ProtoDUNE-SP Cryogenics Instrumentation Review</a:t>
            </a:r>
            <a:endParaRPr lang="en-US"/>
          </a:p>
        </p:txBody>
      </p:sp>
      <p:sp>
        <p:nvSpPr>
          <p:cNvPr id="4" name="Slide Number Placeholder 3"/>
          <p:cNvSpPr>
            <a:spLocks noGrp="1"/>
          </p:cNvSpPr>
          <p:nvPr>
            <p:ph type="sldNum" sz="quarter" idx="12"/>
          </p:nvPr>
        </p:nvSpPr>
        <p:spPr/>
        <p:txBody>
          <a:bodyPr/>
          <a:lstStyle/>
          <a:p>
            <a:fld id="{4AC3BD66-D63C-9B4E-9966-07F7C49464E4}" type="slidenum">
              <a:rPr lang="en-US" smtClean="0"/>
              <a:t>18</a:t>
            </a:fld>
            <a:endParaRPr lang="en-US"/>
          </a:p>
        </p:txBody>
      </p:sp>
      <p:sp>
        <p:nvSpPr>
          <p:cNvPr id="10" name="Title 1"/>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Times New Roman"/>
                <a:ea typeface="+mj-ea"/>
                <a:cs typeface="+mj-cs"/>
              </a:defRPr>
            </a:lvl1pPr>
          </a:lstStyle>
          <a:p>
            <a:r>
              <a:rPr lang="en-US" altLang="zh-CN" sz="4000" dirty="0" smtClean="0"/>
              <a:t>Front and Back Panel of Automation Model</a:t>
            </a:r>
            <a:endParaRPr lang="en-US" sz="4000" dirty="0"/>
          </a:p>
        </p:txBody>
      </p:sp>
    </p:spTree>
    <p:extLst>
      <p:ext uri="{BB962C8B-B14F-4D97-AF65-F5344CB8AC3E}">
        <p14:creationId xmlns:p14="http://schemas.microsoft.com/office/powerpoint/2010/main" val="2621738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descr="P0002883.JPG"/>
          <p:cNvPicPr>
            <a:picLocks noChangeAspect="1"/>
          </p:cNvPicPr>
          <p:nvPr/>
        </p:nvPicPr>
        <p:blipFill>
          <a:blip r:embed="rId2" cstate="screen">
            <a:extLst>
              <a:ext uri="{28A0092B-C50C-407E-A947-70E740481C1C}">
                <a14:useLocalDpi xmlns:a14="http://schemas.microsoft.com/office/drawing/2010/main"/>
              </a:ext>
            </a:extLst>
          </a:blip>
          <a:srcRect l="-4672" r="-168076" b="-1892"/>
          <a:stretch>
            <a:fillRect/>
          </a:stretch>
        </p:blipFill>
        <p:spPr>
          <a:xfrm>
            <a:off x="457200" y="1155798"/>
            <a:ext cx="8050491" cy="5363210"/>
          </a:xfrm>
          <a:prstGeom prst="rect">
            <a:avLst/>
          </a:prstGeom>
        </p:spPr>
      </p:pic>
      <p:pic>
        <p:nvPicPr>
          <p:cNvPr id="8" name="Picture 6" descr="P000288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34467" y="1172113"/>
            <a:ext cx="3493243" cy="5240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04/26/17</a:t>
            </a:r>
            <a:endParaRPr lang="en-US"/>
          </a:p>
        </p:txBody>
      </p:sp>
      <p:sp>
        <p:nvSpPr>
          <p:cNvPr id="3" name="Footer Placeholder 2"/>
          <p:cNvSpPr>
            <a:spLocks noGrp="1"/>
          </p:cNvSpPr>
          <p:nvPr>
            <p:ph type="ftr" sz="quarter" idx="11"/>
          </p:nvPr>
        </p:nvSpPr>
        <p:spPr/>
        <p:txBody>
          <a:bodyPr/>
          <a:lstStyle/>
          <a:p>
            <a:r>
              <a:rPr lang="en-US" smtClean="0"/>
              <a:t>ProtoDUNE-SP Cryogenics Instrumentation Review</a:t>
            </a:r>
            <a:endParaRPr lang="en-US"/>
          </a:p>
        </p:txBody>
      </p:sp>
      <p:sp>
        <p:nvSpPr>
          <p:cNvPr id="4" name="Slide Number Placeholder 3"/>
          <p:cNvSpPr>
            <a:spLocks noGrp="1"/>
          </p:cNvSpPr>
          <p:nvPr>
            <p:ph type="sldNum" sz="quarter" idx="12"/>
          </p:nvPr>
        </p:nvSpPr>
        <p:spPr/>
        <p:txBody>
          <a:bodyPr/>
          <a:lstStyle/>
          <a:p>
            <a:fld id="{4AC3BD66-D63C-9B4E-9966-07F7C49464E4}" type="slidenum">
              <a:rPr lang="en-US" smtClean="0"/>
              <a:t>19</a:t>
            </a:fld>
            <a:endParaRPr lang="en-US"/>
          </a:p>
        </p:txBody>
      </p:sp>
      <p:sp>
        <p:nvSpPr>
          <p:cNvPr id="10" name="Title 1"/>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Times New Roman"/>
                <a:ea typeface="+mj-ea"/>
                <a:cs typeface="+mj-cs"/>
              </a:defRPr>
            </a:lvl1pPr>
          </a:lstStyle>
          <a:p>
            <a:r>
              <a:rPr lang="en-US" altLang="zh-CN" sz="4000" dirty="0" smtClean="0"/>
              <a:t>Front and Back Panel of Automation Model</a:t>
            </a:r>
            <a:endParaRPr lang="en-US" sz="4000" dirty="0"/>
          </a:p>
        </p:txBody>
      </p:sp>
      <p:sp>
        <p:nvSpPr>
          <p:cNvPr id="5" name="TextBox 4"/>
          <p:cNvSpPr txBox="1"/>
          <p:nvPr/>
        </p:nvSpPr>
        <p:spPr>
          <a:xfrm>
            <a:off x="1309584" y="2036190"/>
            <a:ext cx="6524832" cy="2677656"/>
          </a:xfrm>
          <a:prstGeom prst="rect">
            <a:avLst/>
          </a:prstGeom>
          <a:solidFill>
            <a:schemeClr val="bg1">
              <a:lumMod val="75000"/>
            </a:schemeClr>
          </a:solidFill>
        </p:spPr>
        <p:txBody>
          <a:bodyPr wrap="square" rtlCol="0">
            <a:spAutoFit/>
          </a:bodyPr>
          <a:lstStyle/>
          <a:p>
            <a:pPr algn="ctr"/>
            <a:r>
              <a:rPr lang="en-US" sz="2800" dirty="0" smtClean="0"/>
              <a:t>Smart equipment selections will allow the existing modules to be incorporated into the software which will directly control the power supplies and light source (hardware selection is now underway and will conclude by the end of summer)</a:t>
            </a:r>
            <a:endParaRPr lang="en-US" sz="2800" dirty="0"/>
          </a:p>
        </p:txBody>
      </p:sp>
    </p:spTree>
    <p:extLst>
      <p:ext uri="{BB962C8B-B14F-4D97-AF65-F5344CB8AC3E}">
        <p14:creationId xmlns:p14="http://schemas.microsoft.com/office/powerpoint/2010/main" val="1161501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3126863"/>
            <a:ext cx="4432345" cy="3354064"/>
            <a:chOff x="56560" y="3508339"/>
            <a:chExt cx="4432345" cy="3354064"/>
          </a:xfrm>
        </p:grpSpPr>
        <p:pic>
          <p:nvPicPr>
            <p:cNvPr id="6" name="Picture 5" descr="../../Desktop/PastedGraphic-3.pdf"/>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560" y="3508339"/>
              <a:ext cx="4432345" cy="3354064"/>
            </a:xfrm>
            <a:prstGeom prst="rect">
              <a:avLst/>
            </a:prstGeom>
            <a:noFill/>
            <a:ln>
              <a:noFill/>
            </a:ln>
          </p:spPr>
        </p:pic>
        <p:sp>
          <p:nvSpPr>
            <p:cNvPr id="7" name="Rectangle 6"/>
            <p:cNvSpPr/>
            <p:nvPr/>
          </p:nvSpPr>
          <p:spPr>
            <a:xfrm>
              <a:off x="1385740" y="3622103"/>
              <a:ext cx="2366128" cy="440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62933" y="274638"/>
            <a:ext cx="8432276" cy="1143000"/>
          </a:xfrm>
        </p:spPr>
        <p:txBody>
          <a:bodyPr>
            <a:noAutofit/>
          </a:bodyPr>
          <a:lstStyle/>
          <a:p>
            <a:r>
              <a:rPr lang="en-US" sz="3600" dirty="0" smtClean="0"/>
              <a:t>Purity Monitor (</a:t>
            </a:r>
            <a:r>
              <a:rPr lang="en-US" sz="3600" dirty="0" err="1" smtClean="0"/>
              <a:t>PrMon</a:t>
            </a:r>
            <a:r>
              <a:rPr lang="en-US" sz="3600" dirty="0" smtClean="0"/>
              <a:t>) System Description</a:t>
            </a:r>
            <a:endParaRPr lang="en-US" sz="3600" dirty="0"/>
          </a:p>
        </p:txBody>
      </p:sp>
      <p:pic>
        <p:nvPicPr>
          <p:cNvPr id="4" name="Picture 3"/>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8815" y="1228785"/>
            <a:ext cx="5948680" cy="2194560"/>
          </a:xfrm>
          <a:prstGeom prst="rect">
            <a:avLst/>
          </a:prstGeom>
          <a:noFill/>
          <a:ln>
            <a:noFill/>
          </a:ln>
        </p:spPr>
      </p:pic>
      <p:sp>
        <p:nvSpPr>
          <p:cNvPr id="5" name="TextBox 4"/>
          <p:cNvSpPr txBox="1"/>
          <p:nvPr/>
        </p:nvSpPr>
        <p:spPr>
          <a:xfrm>
            <a:off x="150647" y="1313779"/>
            <a:ext cx="3073320" cy="2308324"/>
          </a:xfrm>
          <a:prstGeom prst="rect">
            <a:avLst/>
          </a:prstGeom>
          <a:noFill/>
        </p:spPr>
        <p:txBody>
          <a:bodyPr wrap="square" rtlCol="0">
            <a:spAutoFit/>
          </a:bodyPr>
          <a:lstStyle/>
          <a:p>
            <a:r>
              <a:rPr lang="en-US" dirty="0" smtClean="0"/>
              <a:t>Individual </a:t>
            </a:r>
            <a:r>
              <a:rPr lang="en-US" dirty="0" err="1" smtClean="0"/>
              <a:t>PrMon</a:t>
            </a:r>
            <a:r>
              <a:rPr lang="en-US" dirty="0" smtClean="0"/>
              <a:t>:</a:t>
            </a:r>
          </a:p>
          <a:p>
            <a:pPr marL="285750" indent="-285750">
              <a:buFont typeface="Arial" charset="0"/>
              <a:buChar char="•"/>
            </a:pPr>
            <a:r>
              <a:rPr lang="en-US" dirty="0" err="1" smtClean="0"/>
              <a:t>Xe</a:t>
            </a:r>
            <a:r>
              <a:rPr lang="en-US" dirty="0" smtClean="0"/>
              <a:t> flash lamp light source</a:t>
            </a:r>
          </a:p>
          <a:p>
            <a:pPr marL="285750" indent="-285750">
              <a:buFont typeface="Arial" charset="0"/>
              <a:buChar char="•"/>
            </a:pPr>
            <a:r>
              <a:rPr lang="en-US" dirty="0" smtClean="0"/>
              <a:t>Al-</a:t>
            </a:r>
            <a:r>
              <a:rPr lang="en-US" dirty="0" err="1" smtClean="0"/>
              <a:t>Ti</a:t>
            </a:r>
            <a:r>
              <a:rPr lang="en-US" dirty="0" smtClean="0"/>
              <a:t>-Au photocathode for drift electron generation</a:t>
            </a:r>
          </a:p>
          <a:p>
            <a:pPr marL="285750" indent="-285750">
              <a:buFont typeface="Arial" charset="0"/>
              <a:buChar char="•"/>
            </a:pPr>
            <a:r>
              <a:rPr lang="en-US" dirty="0" smtClean="0"/>
              <a:t>Cathode/anode gates for charge screening at readout</a:t>
            </a:r>
          </a:p>
          <a:p>
            <a:pPr marL="285750" indent="-285750">
              <a:buFont typeface="Arial" charset="0"/>
              <a:buChar char="•"/>
            </a:pPr>
            <a:r>
              <a:rPr lang="en-US" dirty="0" smtClean="0"/>
              <a:t>All cable shields tied to faraday cage/cryostat</a:t>
            </a:r>
          </a:p>
        </p:txBody>
      </p:sp>
      <p:sp>
        <p:nvSpPr>
          <p:cNvPr id="9" name="TextBox 8"/>
          <p:cNvSpPr txBox="1"/>
          <p:nvPr/>
        </p:nvSpPr>
        <p:spPr>
          <a:xfrm>
            <a:off x="4722829" y="3836708"/>
            <a:ext cx="4072380" cy="2585323"/>
          </a:xfrm>
          <a:prstGeom prst="rect">
            <a:avLst/>
          </a:prstGeom>
          <a:noFill/>
        </p:spPr>
        <p:txBody>
          <a:bodyPr wrap="square" rtlCol="0">
            <a:spAutoFit/>
          </a:bodyPr>
          <a:lstStyle/>
          <a:p>
            <a:r>
              <a:rPr lang="en-US" dirty="0" smtClean="0"/>
              <a:t>Vertical string inside cryostat placed through port 4.1 on Cryostat</a:t>
            </a:r>
          </a:p>
          <a:p>
            <a:endParaRPr lang="en-US" dirty="0"/>
          </a:p>
          <a:p>
            <a:r>
              <a:rPr lang="en-US" dirty="0" smtClean="0"/>
              <a:t>One </a:t>
            </a:r>
            <a:r>
              <a:rPr lang="en-US" dirty="0" err="1" smtClean="0"/>
              <a:t>PrMon</a:t>
            </a:r>
            <a:r>
              <a:rPr lang="en-US" dirty="0" smtClean="0"/>
              <a:t> will be mounted to a plate attached to the floor of the cryostat</a:t>
            </a:r>
          </a:p>
          <a:p>
            <a:endParaRPr lang="en-US" dirty="0"/>
          </a:p>
          <a:p>
            <a:r>
              <a:rPr lang="en-US" dirty="0" smtClean="0"/>
              <a:t>Two </a:t>
            </a:r>
            <a:r>
              <a:rPr lang="en-US" dirty="0" err="1" smtClean="0"/>
              <a:t>PrMons</a:t>
            </a:r>
            <a:r>
              <a:rPr lang="en-US" dirty="0" smtClean="0"/>
              <a:t> will hang from the flange by the use of rods and joints for ease of installation </a:t>
            </a:r>
            <a:endParaRPr lang="en-US" dirty="0"/>
          </a:p>
        </p:txBody>
      </p:sp>
      <p:sp>
        <p:nvSpPr>
          <p:cNvPr id="10" name="Rectangle 9"/>
          <p:cNvSpPr/>
          <p:nvPr/>
        </p:nvSpPr>
        <p:spPr>
          <a:xfrm>
            <a:off x="4616779" y="3303712"/>
            <a:ext cx="4572000" cy="276999"/>
          </a:xfrm>
          <a:prstGeom prst="rect">
            <a:avLst/>
          </a:prstGeom>
        </p:spPr>
        <p:txBody>
          <a:bodyPr>
            <a:spAutoFit/>
          </a:bodyPr>
          <a:lstStyle/>
          <a:p>
            <a:r>
              <a:rPr lang="en-US" sz="1200" dirty="0">
                <a:latin typeface="Times New Roman" charset="0"/>
                <a:ea typeface="宋体" charset="-122"/>
              </a:rPr>
              <a:t>M. </a:t>
            </a:r>
            <a:r>
              <a:rPr lang="en-US" sz="1200" dirty="0" err="1">
                <a:latin typeface="Times New Roman" charset="0"/>
                <a:ea typeface="宋体" charset="-122"/>
              </a:rPr>
              <a:t>Adamowski</a:t>
            </a:r>
            <a:r>
              <a:rPr lang="en-US" sz="1200" dirty="0">
                <a:latin typeface="Times New Roman" charset="0"/>
                <a:ea typeface="宋体" charset="-122"/>
              </a:rPr>
              <a:t> et al</a:t>
            </a:r>
            <a:r>
              <a:rPr lang="en-US" sz="1200" dirty="0" smtClean="0">
                <a:latin typeface="Times New Roman" charset="0"/>
                <a:ea typeface="宋体" charset="-122"/>
              </a:rPr>
              <a:t>., </a:t>
            </a:r>
            <a:r>
              <a:rPr lang="en-US" sz="1200" dirty="0">
                <a:latin typeface="Times New Roman" charset="0"/>
                <a:ea typeface="宋体" charset="-122"/>
              </a:rPr>
              <a:t>JINST 9, P07005 (2014).</a:t>
            </a:r>
            <a:r>
              <a:rPr lang="en-US" sz="1200" dirty="0"/>
              <a:t> </a:t>
            </a:r>
          </a:p>
        </p:txBody>
      </p:sp>
      <p:sp>
        <p:nvSpPr>
          <p:cNvPr id="3" name="Date Placeholder 2"/>
          <p:cNvSpPr>
            <a:spLocks noGrp="1"/>
          </p:cNvSpPr>
          <p:nvPr>
            <p:ph type="dt" sz="half" idx="10"/>
          </p:nvPr>
        </p:nvSpPr>
        <p:spPr/>
        <p:txBody>
          <a:bodyPr/>
          <a:lstStyle/>
          <a:p>
            <a:r>
              <a:rPr lang="en-US" smtClean="0"/>
              <a:t>04/26/17</a:t>
            </a:r>
            <a:endParaRPr lang="en-US"/>
          </a:p>
        </p:txBody>
      </p:sp>
      <p:sp>
        <p:nvSpPr>
          <p:cNvPr id="11" name="Footer Placeholder 10"/>
          <p:cNvSpPr>
            <a:spLocks noGrp="1"/>
          </p:cNvSpPr>
          <p:nvPr>
            <p:ph type="ftr" sz="quarter" idx="11"/>
          </p:nvPr>
        </p:nvSpPr>
        <p:spPr/>
        <p:txBody>
          <a:bodyPr/>
          <a:lstStyle/>
          <a:p>
            <a:r>
              <a:rPr lang="en-US" smtClean="0"/>
              <a:t>ProtoDUNE-SP Cryogenics Instrumentation Review</a:t>
            </a:r>
            <a:endParaRPr lang="en-US"/>
          </a:p>
        </p:txBody>
      </p:sp>
      <p:sp>
        <p:nvSpPr>
          <p:cNvPr id="12" name="Slide Number Placeholder 11"/>
          <p:cNvSpPr>
            <a:spLocks noGrp="1"/>
          </p:cNvSpPr>
          <p:nvPr>
            <p:ph type="sldNum" sz="quarter" idx="12"/>
          </p:nvPr>
        </p:nvSpPr>
        <p:spPr/>
        <p:txBody>
          <a:bodyPr/>
          <a:lstStyle/>
          <a:p>
            <a:fld id="{4AC3BD66-D63C-9B4E-9966-07F7C49464E4}" type="slidenum">
              <a:rPr lang="en-US" smtClean="0"/>
              <a:t>2</a:t>
            </a:fld>
            <a:endParaRPr lang="en-US"/>
          </a:p>
        </p:txBody>
      </p:sp>
    </p:spTree>
    <p:extLst>
      <p:ext uri="{BB962C8B-B14F-4D97-AF65-F5344CB8AC3E}">
        <p14:creationId xmlns:p14="http://schemas.microsoft.com/office/powerpoint/2010/main" val="1604991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7. Is the grounding and shielding of the Cryogenics Instrumentation understood and adequate?</a:t>
            </a:r>
            <a:endParaRPr lang="en-US" sz="2800" b="1" dirty="0"/>
          </a:p>
        </p:txBody>
      </p:sp>
      <p:sp>
        <p:nvSpPr>
          <p:cNvPr id="5" name="Content Placeholder 2"/>
          <p:cNvSpPr>
            <a:spLocks noGrp="1"/>
          </p:cNvSpPr>
          <p:nvPr>
            <p:ph idx="1"/>
          </p:nvPr>
        </p:nvSpPr>
        <p:spPr>
          <a:xfrm>
            <a:off x="457200" y="1516534"/>
            <a:ext cx="8686800" cy="5261338"/>
          </a:xfrm>
        </p:spPr>
        <p:txBody>
          <a:bodyPr>
            <a:normAutofit fontScale="62500" lnSpcReduction="20000"/>
          </a:bodyPr>
          <a:lstStyle/>
          <a:p>
            <a:pPr marL="0" indent="0">
              <a:buNone/>
            </a:pPr>
            <a:r>
              <a:rPr lang="en-US" b="1" dirty="0" err="1" smtClean="0"/>
              <a:t>PrMons</a:t>
            </a:r>
            <a:endParaRPr lang="en-US" b="1" dirty="0" smtClean="0"/>
          </a:p>
          <a:p>
            <a:pPr marL="0" indent="0">
              <a:buNone/>
            </a:pPr>
            <a:r>
              <a:rPr lang="en-US" dirty="0" smtClean="0"/>
              <a:t>Inside the cryostat:</a:t>
            </a:r>
          </a:p>
          <a:p>
            <a:r>
              <a:rPr lang="en-US" dirty="0" smtClean="0"/>
              <a:t>All cable ground shields at the </a:t>
            </a:r>
            <a:r>
              <a:rPr lang="en-US" dirty="0" err="1" smtClean="0"/>
              <a:t>PrMon</a:t>
            </a:r>
            <a:r>
              <a:rPr lang="en-US" dirty="0" smtClean="0"/>
              <a:t> side are connected to the case of the </a:t>
            </a:r>
            <a:r>
              <a:rPr lang="en-US" dirty="0" err="1" smtClean="0"/>
              <a:t>PrMon</a:t>
            </a:r>
            <a:r>
              <a:rPr lang="en-US" dirty="0" smtClean="0"/>
              <a:t>, this is inherently connected to the flange of the cryostat</a:t>
            </a:r>
          </a:p>
          <a:p>
            <a:r>
              <a:rPr lang="en-US" dirty="0" smtClean="0"/>
              <a:t>The other end of all these is connected directly to the inside of the feedthrough flange, ground grid connected to case of </a:t>
            </a:r>
            <a:r>
              <a:rPr lang="en-US" dirty="0" err="1" smtClean="0"/>
              <a:t>PrMon</a:t>
            </a:r>
            <a:endParaRPr lang="en-US" dirty="0" smtClean="0"/>
          </a:p>
          <a:p>
            <a:pPr marL="0" indent="0">
              <a:buNone/>
            </a:pPr>
            <a:r>
              <a:rPr lang="en-US" dirty="0" smtClean="0"/>
              <a:t>Outside the cryostat:</a:t>
            </a:r>
          </a:p>
          <a:p>
            <a:r>
              <a:rPr lang="en-US" dirty="0" smtClean="0"/>
              <a:t>Cathode, Anode and Anode grid cables are connected to the front-end module ground</a:t>
            </a:r>
          </a:p>
          <a:p>
            <a:endParaRPr lang="en-US" dirty="0" smtClean="0"/>
          </a:p>
          <a:p>
            <a:pPr marL="0" indent="0">
              <a:buNone/>
            </a:pPr>
            <a:r>
              <a:rPr lang="en-US" b="1" dirty="0" smtClean="0"/>
              <a:t>Flash Lamp</a:t>
            </a:r>
          </a:p>
          <a:p>
            <a:r>
              <a:rPr lang="en-US" dirty="0" smtClean="0"/>
              <a:t>The flash lamp modules are in a metal box, with one power supply that is connected to ground through its power cord</a:t>
            </a:r>
          </a:p>
          <a:p>
            <a:r>
              <a:rPr lang="en-US" dirty="0" smtClean="0"/>
              <a:t>The metal box should be connected to</a:t>
            </a:r>
            <a:r>
              <a:rPr lang="mr-IN" dirty="0" smtClean="0"/>
              <a:t>…</a:t>
            </a:r>
            <a:endParaRPr lang="en-US" dirty="0" smtClean="0"/>
          </a:p>
          <a:p>
            <a:endParaRPr lang="en-US" dirty="0"/>
          </a:p>
          <a:p>
            <a:r>
              <a:rPr lang="en-US" dirty="0" smtClean="0"/>
              <a:t>Discussion about this topic is ongoing and a final design will be realized soon</a:t>
            </a:r>
            <a:endParaRPr lang="en-US" dirty="0"/>
          </a:p>
        </p:txBody>
      </p:sp>
      <p:sp>
        <p:nvSpPr>
          <p:cNvPr id="3" name="Date Placeholder 2"/>
          <p:cNvSpPr>
            <a:spLocks noGrp="1"/>
          </p:cNvSpPr>
          <p:nvPr>
            <p:ph type="dt" sz="half" idx="10"/>
          </p:nvPr>
        </p:nvSpPr>
        <p:spPr/>
        <p:txBody>
          <a:bodyPr/>
          <a:lstStyle/>
          <a:p>
            <a:r>
              <a:rPr lang="en-US" smtClean="0"/>
              <a:t>04/26/17</a:t>
            </a:r>
            <a:endParaRPr lang="en-US"/>
          </a:p>
        </p:txBody>
      </p:sp>
      <p:sp>
        <p:nvSpPr>
          <p:cNvPr id="4" name="Footer Placeholder 3"/>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20</a:t>
            </a:fld>
            <a:endParaRPr lang="en-US"/>
          </a:p>
        </p:txBody>
      </p:sp>
    </p:spTree>
    <p:extLst>
      <p:ext uri="{BB962C8B-B14F-4D97-AF65-F5344CB8AC3E}">
        <p14:creationId xmlns:p14="http://schemas.microsoft.com/office/powerpoint/2010/main" val="582761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8. Are operation conditions (when will/can instrumentation be turned on) listed, understood and comprehensive?</a:t>
            </a:r>
            <a:endParaRPr lang="en-US" sz="2800" b="1" dirty="0"/>
          </a:p>
        </p:txBody>
      </p:sp>
      <p:sp>
        <p:nvSpPr>
          <p:cNvPr id="3" name="Content Placeholder 2"/>
          <p:cNvSpPr>
            <a:spLocks noGrp="1"/>
          </p:cNvSpPr>
          <p:nvPr>
            <p:ph idx="1"/>
          </p:nvPr>
        </p:nvSpPr>
        <p:spPr>
          <a:xfrm>
            <a:off x="457200" y="1760456"/>
            <a:ext cx="8229600" cy="4525963"/>
          </a:xfrm>
        </p:spPr>
        <p:txBody>
          <a:bodyPr>
            <a:normAutofit fontScale="70000" lnSpcReduction="20000"/>
          </a:bodyPr>
          <a:lstStyle/>
          <a:p>
            <a:r>
              <a:rPr lang="en-US" sz="2800" dirty="0" smtClean="0"/>
              <a:t>Determined by the needs of the experiment</a:t>
            </a:r>
          </a:p>
          <a:p>
            <a:pPr lvl="1"/>
            <a:r>
              <a:rPr lang="en-US" sz="2400" dirty="0" smtClean="0"/>
              <a:t>Initially during filling the </a:t>
            </a:r>
            <a:r>
              <a:rPr lang="en-US" sz="2400" dirty="0" err="1" smtClean="0"/>
              <a:t>PrMon</a:t>
            </a:r>
            <a:r>
              <a:rPr lang="en-US" sz="2400" dirty="0" smtClean="0"/>
              <a:t> system should monitor the quality of the </a:t>
            </a:r>
            <a:r>
              <a:rPr lang="en-US" sz="2400" dirty="0" err="1" smtClean="0"/>
              <a:t>LAr</a:t>
            </a:r>
            <a:r>
              <a:rPr lang="en-US" sz="2400" dirty="0" smtClean="0"/>
              <a:t> being injected into the cryostat</a:t>
            </a:r>
          </a:p>
          <a:p>
            <a:pPr lvl="1"/>
            <a:r>
              <a:rPr lang="en-US" sz="2400" dirty="0" smtClean="0"/>
              <a:t>During commissioning phases the </a:t>
            </a:r>
            <a:r>
              <a:rPr lang="en-US" sz="2400" dirty="0" err="1" smtClean="0"/>
              <a:t>PrMon</a:t>
            </a:r>
            <a:r>
              <a:rPr lang="en-US" sz="2400" dirty="0" smtClean="0"/>
              <a:t> system should be run as continuously as possible, without interfering with TPC commissioning </a:t>
            </a:r>
          </a:p>
          <a:p>
            <a:pPr lvl="1"/>
            <a:r>
              <a:rPr lang="en-US" sz="2400" dirty="0" smtClean="0"/>
              <a:t>During normal operations </a:t>
            </a:r>
            <a:r>
              <a:rPr lang="en-US" sz="2400" dirty="0" err="1" smtClean="0"/>
              <a:t>PrMons</a:t>
            </a:r>
            <a:r>
              <a:rPr lang="en-US" sz="2400" dirty="0" smtClean="0"/>
              <a:t> system should be run as often as seen fit, such that it does not interfere with physics data taking</a:t>
            </a:r>
          </a:p>
          <a:p>
            <a:endParaRPr lang="en-US" sz="2800" dirty="0" smtClean="0"/>
          </a:p>
          <a:p>
            <a:r>
              <a:rPr lang="en-US" sz="2800" dirty="0" smtClean="0"/>
              <a:t>Recognized that it may/will make electrical noise – needs to be tested specifically at CERN to understand full effect, but working to mitigate this as mush as possible (see question 3)</a:t>
            </a:r>
          </a:p>
          <a:p>
            <a:endParaRPr lang="en-US" sz="2800" dirty="0"/>
          </a:p>
          <a:p>
            <a:r>
              <a:rPr lang="en-US" sz="2800" dirty="0" smtClean="0"/>
              <a:t>But, in the end, slow control will be able to run system at a convenient time to not interfere with physics data taking (details of this implementation are still being understood and discussion will continue through the summer)</a:t>
            </a:r>
            <a:endParaRPr lang="en-US" sz="2800" dirty="0"/>
          </a:p>
        </p:txBody>
      </p:sp>
      <p:sp>
        <p:nvSpPr>
          <p:cNvPr id="4" name="Date Placeholder 3"/>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21</a:t>
            </a:fld>
            <a:endParaRPr lang="en-US"/>
          </a:p>
        </p:txBody>
      </p:sp>
    </p:spTree>
    <p:extLst>
      <p:ext uri="{BB962C8B-B14F-4D97-AF65-F5344CB8AC3E}">
        <p14:creationId xmlns:p14="http://schemas.microsoft.com/office/powerpoint/2010/main" val="2590983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9. Are the analyses of the Cryogenics Instrumentation components sufficiently comprehensive for safe handling, installation and operation at the CERN Neutrino Platform?</a:t>
            </a:r>
            <a:endParaRPr lang="en-US" sz="2800" b="1" dirty="0"/>
          </a:p>
        </p:txBody>
      </p:sp>
      <p:sp>
        <p:nvSpPr>
          <p:cNvPr id="3" name="Content Placeholder 2"/>
          <p:cNvSpPr>
            <a:spLocks noGrp="1"/>
          </p:cNvSpPr>
          <p:nvPr>
            <p:ph idx="1"/>
          </p:nvPr>
        </p:nvSpPr>
        <p:spPr>
          <a:xfrm>
            <a:off x="311690" y="1781030"/>
            <a:ext cx="8229600" cy="4676331"/>
          </a:xfrm>
        </p:spPr>
        <p:txBody>
          <a:bodyPr>
            <a:normAutofit fontScale="85000" lnSpcReduction="20000"/>
          </a:bodyPr>
          <a:lstStyle/>
          <a:p>
            <a:r>
              <a:rPr lang="en-US" sz="2800" dirty="0" smtClean="0"/>
              <a:t>Present electronics, including flash lamp, have been reviewed at FNAL, propose to use similar systems at CERN</a:t>
            </a:r>
          </a:p>
          <a:p>
            <a:pPr lvl="1"/>
            <a:r>
              <a:rPr lang="en-US" sz="2400" dirty="0" smtClean="0"/>
              <a:t>Flash lamp, power supplies, </a:t>
            </a:r>
            <a:r>
              <a:rPr lang="en-US" sz="2400" dirty="0" err="1" smtClean="0"/>
              <a:t>feedthrus</a:t>
            </a:r>
            <a:r>
              <a:rPr lang="en-US" sz="2400" dirty="0" smtClean="0"/>
              <a:t>, digitizers and cables are commercial objects</a:t>
            </a:r>
          </a:p>
          <a:p>
            <a:pPr lvl="1"/>
            <a:r>
              <a:rPr lang="en-US" sz="2400" dirty="0" smtClean="0"/>
              <a:t>Front-end is custom built, but has been reviewed and used at FNAL</a:t>
            </a:r>
          </a:p>
          <a:p>
            <a:endParaRPr lang="en-US" sz="2800" dirty="0" smtClean="0"/>
          </a:p>
          <a:p>
            <a:r>
              <a:rPr lang="en-US" sz="2800" dirty="0" smtClean="0"/>
              <a:t>The cables outside the cryostat need to meet CERN requirements</a:t>
            </a:r>
            <a:r>
              <a:rPr lang="en-US" sz="2800" dirty="0"/>
              <a:t> </a:t>
            </a:r>
            <a:r>
              <a:rPr lang="en-US" sz="2800" dirty="0" smtClean="0"/>
              <a:t>(working on this now)</a:t>
            </a:r>
          </a:p>
          <a:p>
            <a:endParaRPr lang="en-US" sz="2800" dirty="0" smtClean="0"/>
          </a:p>
          <a:p>
            <a:r>
              <a:rPr lang="en-US" sz="2800" dirty="0" smtClean="0"/>
              <a:t>Propose to continue using RG-316 cable inside cryostat</a:t>
            </a:r>
          </a:p>
          <a:p>
            <a:pPr marL="0" indent="0">
              <a:buNone/>
            </a:pPr>
            <a:endParaRPr lang="en-US" sz="2800" dirty="0" smtClean="0"/>
          </a:p>
          <a:p>
            <a:r>
              <a:rPr lang="en-US" sz="2800" dirty="0" smtClean="0"/>
              <a:t>Installation procedure needs development and approval – no heavy pieces, basically from outside of cryostat at the end of detector installation sequence</a:t>
            </a:r>
            <a:endParaRPr lang="en-US" sz="2800" dirty="0"/>
          </a:p>
        </p:txBody>
      </p:sp>
      <p:sp>
        <p:nvSpPr>
          <p:cNvPr id="4" name="Date Placeholder 3"/>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22</a:t>
            </a:fld>
            <a:endParaRPr lang="en-US"/>
          </a:p>
        </p:txBody>
      </p:sp>
    </p:spTree>
    <p:extLst>
      <p:ext uri="{BB962C8B-B14F-4D97-AF65-F5344CB8AC3E}">
        <p14:creationId xmlns:p14="http://schemas.microsoft.com/office/powerpoint/2010/main" val="4140693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535"/>
            <a:ext cx="8229600" cy="1143000"/>
          </a:xfrm>
        </p:spPr>
        <p:txBody>
          <a:bodyPr>
            <a:noAutofit/>
          </a:bodyPr>
          <a:lstStyle/>
          <a:p>
            <a:r>
              <a:rPr lang="en-US" sz="2800" b="1" dirty="0" smtClean="0"/>
              <a:t>10. Is the Cryogenics Instrumentation quality assurance, quality control and test plan adequate? Have applicable lessons-learned from previous </a:t>
            </a:r>
            <a:r>
              <a:rPr lang="en-US" sz="2800" b="1" dirty="0" err="1" smtClean="0"/>
              <a:t>LArTPC</a:t>
            </a:r>
            <a:r>
              <a:rPr lang="en-US" sz="2800" b="1" dirty="0" smtClean="0"/>
              <a:t> devices been implemented into the device testing and into the system design?</a:t>
            </a:r>
            <a:endParaRPr lang="en-US" sz="2800" b="1" dirty="0"/>
          </a:p>
        </p:txBody>
      </p:sp>
      <p:sp>
        <p:nvSpPr>
          <p:cNvPr id="3" name="Content Placeholder 2"/>
          <p:cNvSpPr>
            <a:spLocks noGrp="1"/>
          </p:cNvSpPr>
          <p:nvPr>
            <p:ph idx="1"/>
          </p:nvPr>
        </p:nvSpPr>
        <p:spPr>
          <a:xfrm>
            <a:off x="457200" y="2364767"/>
            <a:ext cx="8229600" cy="4139728"/>
          </a:xfrm>
        </p:spPr>
        <p:txBody>
          <a:bodyPr>
            <a:normAutofit fontScale="62500" lnSpcReduction="20000"/>
          </a:bodyPr>
          <a:lstStyle/>
          <a:p>
            <a:r>
              <a:rPr lang="en-US" dirty="0" smtClean="0"/>
              <a:t>Test stand at UCI for vacuum testing first</a:t>
            </a:r>
          </a:p>
          <a:p>
            <a:pPr lvl="1"/>
            <a:r>
              <a:rPr lang="en-US" dirty="0" smtClean="0"/>
              <a:t>All </a:t>
            </a:r>
            <a:r>
              <a:rPr lang="en-US" dirty="0" err="1" smtClean="0"/>
              <a:t>PrMons</a:t>
            </a:r>
            <a:r>
              <a:rPr lang="en-US" dirty="0" smtClean="0"/>
              <a:t> will be tested here in a first stage</a:t>
            </a:r>
          </a:p>
          <a:p>
            <a:endParaRPr lang="en-US" dirty="0" smtClean="0"/>
          </a:p>
          <a:p>
            <a:r>
              <a:rPr lang="en-US" dirty="0" err="1" smtClean="0"/>
              <a:t>LAr</a:t>
            </a:r>
            <a:r>
              <a:rPr lang="en-US" dirty="0" smtClean="0"/>
              <a:t> Test in </a:t>
            </a:r>
            <a:r>
              <a:rPr lang="en-US" dirty="0" err="1" smtClean="0"/>
              <a:t>TallBo</a:t>
            </a:r>
            <a:r>
              <a:rPr lang="en-US" dirty="0" smtClean="0"/>
              <a:t>/BLANCHE at </a:t>
            </a:r>
            <a:r>
              <a:rPr lang="en-US" dirty="0" err="1" smtClean="0"/>
              <a:t>PAB@Fermilab</a:t>
            </a:r>
            <a:endParaRPr lang="en-US" dirty="0" smtClean="0"/>
          </a:p>
          <a:p>
            <a:pPr lvl="1"/>
            <a:r>
              <a:rPr lang="en-US" dirty="0" smtClean="0"/>
              <a:t>One </a:t>
            </a:r>
            <a:r>
              <a:rPr lang="en-US" dirty="0" err="1" smtClean="0"/>
              <a:t>PrMon</a:t>
            </a:r>
            <a:r>
              <a:rPr lang="en-US" dirty="0" smtClean="0"/>
              <a:t> has already been successfully tested in </a:t>
            </a:r>
            <a:r>
              <a:rPr lang="en-US" dirty="0" err="1" smtClean="0"/>
              <a:t>TallBo</a:t>
            </a:r>
            <a:r>
              <a:rPr lang="en-US" dirty="0" smtClean="0"/>
              <a:t>, can continue this experience with the other later this year</a:t>
            </a:r>
          </a:p>
          <a:p>
            <a:pPr lvl="1"/>
            <a:r>
              <a:rPr lang="en-US" dirty="0" smtClean="0"/>
              <a:t>Second option is to build </a:t>
            </a:r>
            <a:r>
              <a:rPr lang="en-US" dirty="0" err="1" smtClean="0"/>
              <a:t>LAr</a:t>
            </a:r>
            <a:r>
              <a:rPr lang="en-US" dirty="0" smtClean="0"/>
              <a:t> recirculation system at UCI/UH, this might be done this summer and then would be capable of handling the </a:t>
            </a:r>
            <a:r>
              <a:rPr lang="en-US" dirty="0" err="1" smtClean="0"/>
              <a:t>LAr</a:t>
            </a:r>
            <a:r>
              <a:rPr lang="en-US" dirty="0" smtClean="0"/>
              <a:t> testing</a:t>
            </a:r>
          </a:p>
          <a:p>
            <a:pPr lvl="1"/>
            <a:endParaRPr lang="en-US" dirty="0" smtClean="0"/>
          </a:p>
          <a:p>
            <a:r>
              <a:rPr lang="en-US" dirty="0" smtClean="0"/>
              <a:t>Experience from ICARUS, LAPD, 35-ton et al. has been taken into account in everyway possible</a:t>
            </a:r>
          </a:p>
          <a:p>
            <a:pPr lvl="1"/>
            <a:r>
              <a:rPr lang="en-US" dirty="0" smtClean="0"/>
              <a:t>This has led to the precision that these devices are able to achieve and much credit is due to those who have worked on these systems before us </a:t>
            </a:r>
          </a:p>
          <a:p>
            <a:pPr lvl="1"/>
            <a:r>
              <a:rPr lang="en-US" dirty="0" smtClean="0"/>
              <a:t>Many many thanks to Alan Hahn, Stephen </a:t>
            </a:r>
            <a:r>
              <a:rPr lang="en-US" dirty="0" err="1" smtClean="0"/>
              <a:t>Pordes</a:t>
            </a:r>
            <a:r>
              <a:rPr lang="en-US" dirty="0" smtClean="0"/>
              <a:t>, Sarah </a:t>
            </a:r>
            <a:r>
              <a:rPr lang="en-US" dirty="0" err="1" smtClean="0"/>
              <a:t>Lockwitz</a:t>
            </a:r>
            <a:r>
              <a:rPr lang="en-US" dirty="0" smtClean="0"/>
              <a:t> and all the FNAL-PAB techs for all the help and knowledge transfer they have provided!</a:t>
            </a:r>
          </a:p>
          <a:p>
            <a:endParaRPr lang="en-US" dirty="0"/>
          </a:p>
          <a:p>
            <a:endParaRPr lang="en-US" dirty="0"/>
          </a:p>
        </p:txBody>
      </p:sp>
      <p:sp>
        <p:nvSpPr>
          <p:cNvPr id="4" name="Date Placeholder 3"/>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23</a:t>
            </a:fld>
            <a:endParaRPr lang="en-US"/>
          </a:p>
        </p:txBody>
      </p:sp>
    </p:spTree>
    <p:extLst>
      <p:ext uri="{BB962C8B-B14F-4D97-AF65-F5344CB8AC3E}">
        <p14:creationId xmlns:p14="http://schemas.microsoft.com/office/powerpoint/2010/main" val="2964685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Inline </a:t>
            </a:r>
            <a:r>
              <a:rPr lang="en-US" dirty="0" err="1" smtClean="0"/>
              <a:t>PrMon</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80" y="1221455"/>
            <a:ext cx="7258639" cy="5134895"/>
          </a:xfrm>
          <a:prstGeom prst="rect">
            <a:avLst/>
          </a:prstGeom>
        </p:spPr>
      </p:pic>
      <p:sp>
        <p:nvSpPr>
          <p:cNvPr id="6" name="Date Placeholder 5"/>
          <p:cNvSpPr>
            <a:spLocks noGrp="1"/>
          </p:cNvSpPr>
          <p:nvPr>
            <p:ph type="dt" sz="half" idx="10"/>
          </p:nvPr>
        </p:nvSpPr>
        <p:spPr/>
        <p:txBody>
          <a:bodyPr/>
          <a:lstStyle/>
          <a:p>
            <a:r>
              <a:rPr lang="en-US" smtClean="0"/>
              <a:t>04/26/17</a:t>
            </a:r>
            <a:endParaRPr lang="en-US"/>
          </a:p>
        </p:txBody>
      </p:sp>
      <p:sp>
        <p:nvSpPr>
          <p:cNvPr id="7" name="Footer Placeholder 6"/>
          <p:cNvSpPr>
            <a:spLocks noGrp="1"/>
          </p:cNvSpPr>
          <p:nvPr>
            <p:ph type="ftr" sz="quarter" idx="11"/>
          </p:nvPr>
        </p:nvSpPr>
        <p:spPr/>
        <p:txBody>
          <a:bodyPr/>
          <a:lstStyle/>
          <a:p>
            <a:r>
              <a:rPr lang="en-US" smtClean="0"/>
              <a:t>ProtoDUNE-SP Cryogenics Instrumentation Review</a:t>
            </a:r>
            <a:endParaRPr lang="en-US"/>
          </a:p>
        </p:txBody>
      </p:sp>
      <p:sp>
        <p:nvSpPr>
          <p:cNvPr id="8" name="Slide Number Placeholder 7"/>
          <p:cNvSpPr>
            <a:spLocks noGrp="1"/>
          </p:cNvSpPr>
          <p:nvPr>
            <p:ph type="sldNum" sz="quarter" idx="12"/>
          </p:nvPr>
        </p:nvSpPr>
        <p:spPr/>
        <p:txBody>
          <a:bodyPr/>
          <a:lstStyle/>
          <a:p>
            <a:fld id="{4AC3BD66-D63C-9B4E-9966-07F7C49464E4}" type="slidenum">
              <a:rPr lang="en-US" smtClean="0"/>
              <a:t>3</a:t>
            </a:fld>
            <a:endParaRPr lang="en-US"/>
          </a:p>
        </p:txBody>
      </p:sp>
      <p:sp>
        <p:nvSpPr>
          <p:cNvPr id="9" name="Oval 8"/>
          <p:cNvSpPr/>
          <p:nvPr/>
        </p:nvSpPr>
        <p:spPr>
          <a:xfrm>
            <a:off x="5315453" y="2688130"/>
            <a:ext cx="712247" cy="712247"/>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Elbow Connector 11"/>
          <p:cNvCxnSpPr/>
          <p:nvPr/>
        </p:nvCxnSpPr>
        <p:spPr>
          <a:xfrm>
            <a:off x="5315453" y="3566949"/>
            <a:ext cx="2401768"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634337" y="1705425"/>
            <a:ext cx="3421722" cy="923330"/>
          </a:xfrm>
          <a:prstGeom prst="rect">
            <a:avLst/>
          </a:prstGeom>
          <a:solidFill>
            <a:schemeClr val="bg1">
              <a:lumMod val="75000"/>
            </a:schemeClr>
          </a:solidFill>
        </p:spPr>
        <p:txBody>
          <a:bodyPr wrap="square" rtlCol="0">
            <a:spAutoFit/>
          </a:bodyPr>
          <a:lstStyle/>
          <a:p>
            <a:r>
              <a:rPr lang="en-US" dirty="0" smtClean="0"/>
              <a:t>Inline </a:t>
            </a:r>
            <a:r>
              <a:rPr lang="en-US" dirty="0" err="1" smtClean="0"/>
              <a:t>PrMon</a:t>
            </a:r>
            <a:r>
              <a:rPr lang="en-US" dirty="0" smtClean="0"/>
              <a:t> in cryogenic vessel was included in original cryogenics system layout</a:t>
            </a:r>
            <a:endParaRPr lang="en-US" dirty="0"/>
          </a:p>
        </p:txBody>
      </p:sp>
      <p:sp>
        <p:nvSpPr>
          <p:cNvPr id="32" name="TextBox 31"/>
          <p:cNvSpPr txBox="1"/>
          <p:nvPr/>
        </p:nvSpPr>
        <p:spPr>
          <a:xfrm>
            <a:off x="5899931" y="3517662"/>
            <a:ext cx="1720069" cy="369332"/>
          </a:xfrm>
          <a:prstGeom prst="rect">
            <a:avLst/>
          </a:prstGeom>
          <a:noFill/>
        </p:spPr>
        <p:txBody>
          <a:bodyPr wrap="square" rtlCol="0">
            <a:spAutoFit/>
          </a:bodyPr>
          <a:lstStyle/>
          <a:p>
            <a:r>
              <a:rPr lang="en-US" dirty="0" err="1" smtClean="0"/>
              <a:t>LAr</a:t>
            </a:r>
            <a:r>
              <a:rPr lang="en-US" dirty="0" smtClean="0"/>
              <a:t> to cryostat</a:t>
            </a:r>
            <a:endParaRPr lang="en-US" dirty="0"/>
          </a:p>
        </p:txBody>
      </p:sp>
      <p:cxnSp>
        <p:nvCxnSpPr>
          <p:cNvPr id="34" name="Straight Arrow Connector 33"/>
          <p:cNvCxnSpPr/>
          <p:nvPr/>
        </p:nvCxnSpPr>
        <p:spPr>
          <a:xfrm flipV="1">
            <a:off x="5686236" y="3243783"/>
            <a:ext cx="0" cy="3200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p:cNvCxnSpPr/>
          <p:nvPr/>
        </p:nvCxnSpPr>
        <p:spPr>
          <a:xfrm rot="16200000" flipH="1">
            <a:off x="5681648" y="3317016"/>
            <a:ext cx="360400" cy="133224"/>
          </a:xfrm>
          <a:prstGeom prst="bentConnector3">
            <a:avLst>
              <a:gd name="adj1" fmla="val 1272"/>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063712" y="4193958"/>
            <a:ext cx="4209068" cy="1754326"/>
          </a:xfrm>
          <a:prstGeom prst="rect">
            <a:avLst/>
          </a:prstGeom>
          <a:solidFill>
            <a:schemeClr val="bg1">
              <a:lumMod val="75000"/>
            </a:schemeClr>
          </a:solidFill>
        </p:spPr>
        <p:txBody>
          <a:bodyPr wrap="square" rtlCol="0">
            <a:spAutoFit/>
          </a:bodyPr>
          <a:lstStyle/>
          <a:p>
            <a:pPr algn="ctr"/>
            <a:r>
              <a:rPr lang="en-US" dirty="0" smtClean="0"/>
              <a:t>This is option has gone back and forth, and has yet to get a definite answer since the largest cost here will be the cryogenic vessel and the various bypass lines, valves, and additional instrumentation that are required for this to </a:t>
            </a:r>
            <a:r>
              <a:rPr lang="en-US" smtClean="0"/>
              <a:t>be present</a:t>
            </a:r>
            <a:endParaRPr lang="en-US"/>
          </a:p>
        </p:txBody>
      </p:sp>
    </p:spTree>
    <p:extLst>
      <p:ext uri="{BB962C8B-B14F-4D97-AF65-F5344CB8AC3E}">
        <p14:creationId xmlns:p14="http://schemas.microsoft.com/office/powerpoint/2010/main" val="195196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a:t>
            </a:r>
            <a:r>
              <a:rPr lang="en-US" dirty="0" err="1" smtClean="0"/>
              <a:t>PrMon</a:t>
            </a:r>
            <a:r>
              <a:rPr lang="en-US" dirty="0" smtClean="0"/>
              <a:t> Work?</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0705" y="1065224"/>
            <a:ext cx="7522590" cy="5641943"/>
          </a:xfrm>
          <a:prstGeom prst="rect">
            <a:avLst/>
          </a:prstGeom>
        </p:spPr>
      </p:pic>
      <p:sp>
        <p:nvSpPr>
          <p:cNvPr id="6" name="TextBox 5"/>
          <p:cNvSpPr txBox="1"/>
          <p:nvPr/>
        </p:nvSpPr>
        <p:spPr>
          <a:xfrm>
            <a:off x="5316718" y="6581000"/>
            <a:ext cx="3016577" cy="276999"/>
          </a:xfrm>
          <a:prstGeom prst="rect">
            <a:avLst/>
          </a:prstGeom>
          <a:noFill/>
        </p:spPr>
        <p:txBody>
          <a:bodyPr wrap="square" rtlCol="0">
            <a:spAutoFit/>
          </a:bodyPr>
          <a:lstStyle/>
          <a:p>
            <a:r>
              <a:rPr lang="en-US" sz="1200" dirty="0" smtClean="0"/>
              <a:t>Schematic provided by FNAL, thanks Stephen</a:t>
            </a:r>
            <a:endParaRPr lang="en-US" sz="1200" dirty="0"/>
          </a:p>
        </p:txBody>
      </p:sp>
      <p:sp>
        <p:nvSpPr>
          <p:cNvPr id="3" name="Date Placeholder 2"/>
          <p:cNvSpPr>
            <a:spLocks noGrp="1"/>
          </p:cNvSpPr>
          <p:nvPr>
            <p:ph type="dt" sz="half" idx="10"/>
          </p:nvPr>
        </p:nvSpPr>
        <p:spPr/>
        <p:txBody>
          <a:bodyPr/>
          <a:lstStyle/>
          <a:p>
            <a:r>
              <a:rPr lang="en-US" smtClean="0"/>
              <a:t>04/26/17</a:t>
            </a:r>
            <a:endParaRPr lang="en-US"/>
          </a:p>
        </p:txBody>
      </p:sp>
      <p:sp>
        <p:nvSpPr>
          <p:cNvPr id="4" name="Footer Placeholder 3"/>
          <p:cNvSpPr>
            <a:spLocks noGrp="1"/>
          </p:cNvSpPr>
          <p:nvPr>
            <p:ph type="ftr" sz="quarter" idx="11"/>
          </p:nvPr>
        </p:nvSpPr>
        <p:spPr/>
        <p:txBody>
          <a:bodyPr/>
          <a:lstStyle/>
          <a:p>
            <a:r>
              <a:rPr lang="en-US" smtClean="0"/>
              <a:t>ProtoDUNE-SP Cryogenics Instrumentation Review</a:t>
            </a:r>
            <a:endParaRPr lang="en-US"/>
          </a:p>
        </p:txBody>
      </p:sp>
      <p:sp>
        <p:nvSpPr>
          <p:cNvPr id="7" name="Slide Number Placeholder 6"/>
          <p:cNvSpPr>
            <a:spLocks noGrp="1"/>
          </p:cNvSpPr>
          <p:nvPr>
            <p:ph type="sldNum" sz="quarter" idx="12"/>
          </p:nvPr>
        </p:nvSpPr>
        <p:spPr/>
        <p:txBody>
          <a:bodyPr/>
          <a:lstStyle/>
          <a:p>
            <a:fld id="{4AC3BD66-D63C-9B4E-9966-07F7C49464E4}" type="slidenum">
              <a:rPr lang="en-US" smtClean="0"/>
              <a:t>4</a:t>
            </a:fld>
            <a:endParaRPr lang="en-US" dirty="0"/>
          </a:p>
        </p:txBody>
      </p:sp>
    </p:spTree>
    <p:extLst>
      <p:ext uri="{BB962C8B-B14F-4D97-AF65-F5344CB8AC3E}">
        <p14:creationId xmlns:p14="http://schemas.microsoft.com/office/powerpoint/2010/main" val="176605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How Does A </a:t>
            </a:r>
            <a:r>
              <a:rPr lang="en-US" dirty="0" err="1" smtClean="0"/>
              <a:t>PrMon</a:t>
            </a:r>
            <a:r>
              <a:rPr lang="en-US" dirty="0" smtClean="0"/>
              <a:t> Work?</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17638"/>
            <a:ext cx="4173143" cy="3913744"/>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0857" y="1417638"/>
            <a:ext cx="4173143" cy="3913744"/>
          </a:xfrm>
          <a:prstGeom prst="rect">
            <a:avLst/>
          </a:prstGeom>
        </p:spPr>
      </p:pic>
      <p:sp>
        <p:nvSpPr>
          <p:cNvPr id="7" name="TextBox 6"/>
          <p:cNvSpPr txBox="1"/>
          <p:nvPr/>
        </p:nvSpPr>
        <p:spPr>
          <a:xfrm>
            <a:off x="160256" y="5458120"/>
            <a:ext cx="4012887" cy="923330"/>
          </a:xfrm>
          <a:prstGeom prst="rect">
            <a:avLst/>
          </a:prstGeom>
          <a:noFill/>
        </p:spPr>
        <p:txBody>
          <a:bodyPr wrap="square" rtlCol="0">
            <a:spAutoFit/>
          </a:bodyPr>
          <a:lstStyle/>
          <a:p>
            <a:r>
              <a:rPr lang="en-US" dirty="0" smtClean="0"/>
              <a:t>Raw data is seen as the red anode signal and the blue cathode signal, these are averaged waveforms</a:t>
            </a:r>
            <a:endParaRPr lang="en-US" dirty="0"/>
          </a:p>
        </p:txBody>
      </p:sp>
      <p:sp>
        <p:nvSpPr>
          <p:cNvPr id="8" name="TextBox 7"/>
          <p:cNvSpPr txBox="1"/>
          <p:nvPr/>
        </p:nvSpPr>
        <p:spPr>
          <a:xfrm>
            <a:off x="4970857" y="5458120"/>
            <a:ext cx="4012887" cy="923330"/>
          </a:xfrm>
          <a:prstGeom prst="rect">
            <a:avLst/>
          </a:prstGeom>
          <a:noFill/>
        </p:spPr>
        <p:txBody>
          <a:bodyPr wrap="square" rtlCol="0">
            <a:spAutoFit/>
          </a:bodyPr>
          <a:lstStyle/>
          <a:p>
            <a:r>
              <a:rPr lang="en-US" dirty="0" smtClean="0"/>
              <a:t>Subtracting Cathode-Anode eliminates signal from the image charge and gives nice waveform for analyses</a:t>
            </a:r>
          </a:p>
        </p:txBody>
      </p:sp>
      <p:sp>
        <p:nvSpPr>
          <p:cNvPr id="2" name="Date Placeholder 1"/>
          <p:cNvSpPr>
            <a:spLocks noGrp="1"/>
          </p:cNvSpPr>
          <p:nvPr>
            <p:ph type="dt" sz="half" idx="10"/>
          </p:nvPr>
        </p:nvSpPr>
        <p:spPr/>
        <p:txBody>
          <a:bodyPr/>
          <a:lstStyle/>
          <a:p>
            <a:r>
              <a:rPr lang="en-US" smtClean="0"/>
              <a:t>04/26/17</a:t>
            </a:r>
            <a:endParaRPr lang="en-US"/>
          </a:p>
        </p:txBody>
      </p:sp>
      <p:sp>
        <p:nvSpPr>
          <p:cNvPr id="3" name="Footer Placeholder 2"/>
          <p:cNvSpPr>
            <a:spLocks noGrp="1"/>
          </p:cNvSpPr>
          <p:nvPr>
            <p:ph type="ftr" sz="quarter" idx="11"/>
          </p:nvPr>
        </p:nvSpPr>
        <p:spPr/>
        <p:txBody>
          <a:bodyPr/>
          <a:lstStyle/>
          <a:p>
            <a:r>
              <a:rPr lang="en-US" smtClean="0"/>
              <a:t>ProtoDUNE-SP Cryogenics Instrumentation Review</a:t>
            </a:r>
            <a:endParaRPr lang="en-US"/>
          </a:p>
        </p:txBody>
      </p:sp>
      <p:sp>
        <p:nvSpPr>
          <p:cNvPr id="9" name="Slide Number Placeholder 8"/>
          <p:cNvSpPr>
            <a:spLocks noGrp="1"/>
          </p:cNvSpPr>
          <p:nvPr>
            <p:ph type="sldNum" sz="quarter" idx="12"/>
          </p:nvPr>
        </p:nvSpPr>
        <p:spPr/>
        <p:txBody>
          <a:bodyPr/>
          <a:lstStyle/>
          <a:p>
            <a:fld id="{4AC3BD66-D63C-9B4E-9966-07F7C49464E4}" type="slidenum">
              <a:rPr lang="en-US" smtClean="0"/>
              <a:t>5</a:t>
            </a:fld>
            <a:endParaRPr lang="en-US"/>
          </a:p>
        </p:txBody>
      </p:sp>
      <p:sp>
        <p:nvSpPr>
          <p:cNvPr id="10" name="TextBox 9"/>
          <p:cNvSpPr txBox="1"/>
          <p:nvPr/>
        </p:nvSpPr>
        <p:spPr>
          <a:xfrm>
            <a:off x="5316718" y="6581000"/>
            <a:ext cx="3016577" cy="276999"/>
          </a:xfrm>
          <a:prstGeom prst="rect">
            <a:avLst/>
          </a:prstGeom>
          <a:noFill/>
        </p:spPr>
        <p:txBody>
          <a:bodyPr wrap="square" rtlCol="0">
            <a:spAutoFit/>
          </a:bodyPr>
          <a:lstStyle/>
          <a:p>
            <a:r>
              <a:rPr lang="en-US" sz="1200" dirty="0" smtClean="0"/>
              <a:t>Thanks to Stephen for screen grabs</a:t>
            </a:r>
            <a:endParaRPr lang="en-US" sz="1200" dirty="0"/>
          </a:p>
        </p:txBody>
      </p:sp>
    </p:spTree>
    <p:extLst>
      <p:ext uri="{BB962C8B-B14F-4D97-AF65-F5344CB8AC3E}">
        <p14:creationId xmlns:p14="http://schemas.microsoft.com/office/powerpoint/2010/main" val="188175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33" y="274638"/>
            <a:ext cx="8432276" cy="1143000"/>
          </a:xfrm>
        </p:spPr>
        <p:txBody>
          <a:bodyPr>
            <a:noAutofit/>
          </a:bodyPr>
          <a:lstStyle/>
          <a:p>
            <a:r>
              <a:rPr lang="en-US" sz="3600" dirty="0" smtClean="0"/>
              <a:t>Purity Monitor (</a:t>
            </a:r>
            <a:r>
              <a:rPr lang="en-US" sz="3600" dirty="0" err="1" smtClean="0"/>
              <a:t>PrMon</a:t>
            </a:r>
            <a:r>
              <a:rPr lang="en-US" sz="3600" dirty="0" smtClean="0"/>
              <a:t>) System Description</a:t>
            </a:r>
            <a:endParaRPr lang="en-US" sz="3600" dirty="0"/>
          </a:p>
        </p:txBody>
      </p:sp>
      <p:sp>
        <p:nvSpPr>
          <p:cNvPr id="37" name="Rectangle 36"/>
          <p:cNvSpPr/>
          <p:nvPr/>
        </p:nvSpPr>
        <p:spPr>
          <a:xfrm>
            <a:off x="461913" y="2130458"/>
            <a:ext cx="1310326" cy="923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PrMon</a:t>
            </a:r>
            <a:endParaRPr lang="en-US" dirty="0"/>
          </a:p>
        </p:txBody>
      </p:sp>
      <p:sp>
        <p:nvSpPr>
          <p:cNvPr id="38" name="Rectangle 37"/>
          <p:cNvSpPr/>
          <p:nvPr/>
        </p:nvSpPr>
        <p:spPr>
          <a:xfrm>
            <a:off x="2952161" y="2130458"/>
            <a:ext cx="1310326" cy="923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PrMon</a:t>
            </a:r>
            <a:r>
              <a:rPr lang="en-US" dirty="0" smtClean="0"/>
              <a:t> </a:t>
            </a:r>
            <a:r>
              <a:rPr lang="en-US" dirty="0" err="1" smtClean="0"/>
              <a:t>Fron</a:t>
            </a:r>
            <a:r>
              <a:rPr lang="en-US" dirty="0" smtClean="0"/>
              <a:t>-End</a:t>
            </a:r>
            <a:endParaRPr lang="en-US" dirty="0"/>
          </a:p>
        </p:txBody>
      </p:sp>
      <p:sp>
        <p:nvSpPr>
          <p:cNvPr id="39" name="Rectangle 38"/>
          <p:cNvSpPr/>
          <p:nvPr/>
        </p:nvSpPr>
        <p:spPr>
          <a:xfrm>
            <a:off x="5442409" y="2130458"/>
            <a:ext cx="1310326" cy="923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HV Power Supply</a:t>
            </a:r>
            <a:endParaRPr lang="en-US" dirty="0"/>
          </a:p>
        </p:txBody>
      </p:sp>
      <p:sp>
        <p:nvSpPr>
          <p:cNvPr id="40" name="Rectangle 39"/>
          <p:cNvSpPr/>
          <p:nvPr/>
        </p:nvSpPr>
        <p:spPr>
          <a:xfrm>
            <a:off x="461913" y="4865803"/>
            <a:ext cx="1310326" cy="923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Xe</a:t>
            </a:r>
            <a:r>
              <a:rPr lang="en-US" dirty="0" smtClean="0"/>
              <a:t> Flash Lamp</a:t>
            </a:r>
            <a:endParaRPr lang="en-US" dirty="0"/>
          </a:p>
        </p:txBody>
      </p:sp>
      <p:sp>
        <p:nvSpPr>
          <p:cNvPr id="41" name="Rectangle 40"/>
          <p:cNvSpPr/>
          <p:nvPr/>
        </p:nvSpPr>
        <p:spPr>
          <a:xfrm>
            <a:off x="2952161" y="4865802"/>
            <a:ext cx="1310326" cy="923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PrMon</a:t>
            </a:r>
            <a:r>
              <a:rPr lang="en-US" dirty="0" smtClean="0"/>
              <a:t> Software</a:t>
            </a:r>
            <a:endParaRPr lang="en-US" dirty="0"/>
          </a:p>
        </p:txBody>
      </p:sp>
      <p:sp>
        <p:nvSpPr>
          <p:cNvPr id="42" name="Rectangle 41"/>
          <p:cNvSpPr/>
          <p:nvPr/>
        </p:nvSpPr>
        <p:spPr>
          <a:xfrm>
            <a:off x="2952161" y="3498130"/>
            <a:ext cx="1310326" cy="9238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Waveform Digitizer</a:t>
            </a:r>
            <a:endParaRPr lang="en-US" dirty="0"/>
          </a:p>
        </p:txBody>
      </p:sp>
      <p:cxnSp>
        <p:nvCxnSpPr>
          <p:cNvPr id="44" name="Straight Arrow Connector 43"/>
          <p:cNvCxnSpPr/>
          <p:nvPr/>
        </p:nvCxnSpPr>
        <p:spPr>
          <a:xfrm>
            <a:off x="1772239" y="2677212"/>
            <a:ext cx="11799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3604182" y="3054285"/>
            <a:ext cx="1571" cy="4438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3602611" y="4421957"/>
            <a:ext cx="1571" cy="4438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9" idx="1"/>
            <a:endCxn id="38" idx="3"/>
          </p:cNvCxnSpPr>
          <p:nvPr/>
        </p:nvCxnSpPr>
        <p:spPr>
          <a:xfrm flipH="1">
            <a:off x="4262487" y="2592372"/>
            <a:ext cx="117992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1772239" y="2592371"/>
            <a:ext cx="117992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1" idx="1"/>
            <a:endCxn id="40" idx="3"/>
          </p:cNvCxnSpPr>
          <p:nvPr/>
        </p:nvCxnSpPr>
        <p:spPr>
          <a:xfrm flipH="1">
            <a:off x="1772239" y="5327716"/>
            <a:ext cx="1179922" cy="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0" idx="0"/>
            <a:endCxn id="37" idx="2"/>
          </p:cNvCxnSpPr>
          <p:nvPr/>
        </p:nvCxnSpPr>
        <p:spPr>
          <a:xfrm flipV="1">
            <a:off x="1117076" y="3054285"/>
            <a:ext cx="0" cy="181151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57" name="Elbow Connector 56"/>
          <p:cNvCxnSpPr>
            <a:stCxn id="41" idx="3"/>
            <a:endCxn id="39" idx="2"/>
          </p:cNvCxnSpPr>
          <p:nvPr/>
        </p:nvCxnSpPr>
        <p:spPr>
          <a:xfrm flipV="1">
            <a:off x="4262487" y="3054285"/>
            <a:ext cx="1835085" cy="2273431"/>
          </a:xfrm>
          <a:prstGeom prst="bentConnector2">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262487" y="1964109"/>
            <a:ext cx="1170495" cy="646331"/>
          </a:xfrm>
          <a:prstGeom prst="rect">
            <a:avLst/>
          </a:prstGeom>
          <a:noFill/>
        </p:spPr>
        <p:txBody>
          <a:bodyPr wrap="square" rtlCol="0">
            <a:spAutoFit/>
          </a:bodyPr>
          <a:lstStyle/>
          <a:p>
            <a:r>
              <a:rPr lang="en-US" sz="1200" smtClean="0"/>
              <a:t>HV bias for anode, cathode and anode grid</a:t>
            </a:r>
            <a:endParaRPr lang="en-US" sz="1200"/>
          </a:p>
        </p:txBody>
      </p:sp>
      <p:sp>
        <p:nvSpPr>
          <p:cNvPr id="62" name="TextBox 61"/>
          <p:cNvSpPr txBox="1"/>
          <p:nvPr/>
        </p:nvSpPr>
        <p:spPr>
          <a:xfrm>
            <a:off x="1772239" y="1934362"/>
            <a:ext cx="1170495" cy="646331"/>
          </a:xfrm>
          <a:prstGeom prst="rect">
            <a:avLst/>
          </a:prstGeom>
          <a:noFill/>
        </p:spPr>
        <p:txBody>
          <a:bodyPr wrap="square" rtlCol="0">
            <a:spAutoFit/>
          </a:bodyPr>
          <a:lstStyle/>
          <a:p>
            <a:r>
              <a:rPr lang="en-US" sz="1200" smtClean="0"/>
              <a:t>HV bias for anode, cathode and anode grid</a:t>
            </a:r>
            <a:endParaRPr lang="en-US" sz="1200"/>
          </a:p>
        </p:txBody>
      </p:sp>
      <p:sp>
        <p:nvSpPr>
          <p:cNvPr id="63" name="TextBox 62"/>
          <p:cNvSpPr txBox="1"/>
          <p:nvPr/>
        </p:nvSpPr>
        <p:spPr>
          <a:xfrm>
            <a:off x="1762812" y="2734809"/>
            <a:ext cx="1319753" cy="646331"/>
          </a:xfrm>
          <a:prstGeom prst="rect">
            <a:avLst/>
          </a:prstGeom>
          <a:noFill/>
        </p:spPr>
        <p:txBody>
          <a:bodyPr wrap="square" rtlCol="0">
            <a:spAutoFit/>
          </a:bodyPr>
          <a:lstStyle/>
          <a:p>
            <a:r>
              <a:rPr lang="en-US" sz="1200" dirty="0" smtClean="0"/>
              <a:t>Anode/cathode readout on same cable as HV bias</a:t>
            </a:r>
            <a:endParaRPr lang="en-US" sz="1200" dirty="0"/>
          </a:p>
        </p:txBody>
      </p:sp>
      <p:sp>
        <p:nvSpPr>
          <p:cNvPr id="64" name="TextBox 63"/>
          <p:cNvSpPr txBox="1"/>
          <p:nvPr/>
        </p:nvSpPr>
        <p:spPr>
          <a:xfrm>
            <a:off x="3602611" y="3036217"/>
            <a:ext cx="1581347" cy="461665"/>
          </a:xfrm>
          <a:prstGeom prst="rect">
            <a:avLst/>
          </a:prstGeom>
          <a:noFill/>
        </p:spPr>
        <p:txBody>
          <a:bodyPr wrap="square" rtlCol="0">
            <a:spAutoFit/>
          </a:bodyPr>
          <a:lstStyle/>
          <a:p>
            <a:r>
              <a:rPr lang="en-US" sz="1200" dirty="0" smtClean="0"/>
              <a:t>Anode/cathode signal </a:t>
            </a:r>
            <a:r>
              <a:rPr lang="en-US" sz="1200" smtClean="0"/>
              <a:t>after amplification</a:t>
            </a:r>
            <a:endParaRPr lang="en-US" sz="1200" dirty="0"/>
          </a:p>
        </p:txBody>
      </p:sp>
      <p:sp>
        <p:nvSpPr>
          <p:cNvPr id="65" name="TextBox 64"/>
          <p:cNvSpPr txBox="1"/>
          <p:nvPr/>
        </p:nvSpPr>
        <p:spPr>
          <a:xfrm>
            <a:off x="3633248" y="4422204"/>
            <a:ext cx="1799734" cy="461665"/>
          </a:xfrm>
          <a:prstGeom prst="rect">
            <a:avLst/>
          </a:prstGeom>
          <a:noFill/>
        </p:spPr>
        <p:txBody>
          <a:bodyPr wrap="square" rtlCol="0">
            <a:spAutoFit/>
          </a:bodyPr>
          <a:lstStyle/>
          <a:p>
            <a:r>
              <a:rPr lang="en-US" sz="1200" dirty="0" smtClean="0"/>
              <a:t>Anode/cathode digitized signal </a:t>
            </a:r>
            <a:r>
              <a:rPr lang="en-US" sz="1200" smtClean="0"/>
              <a:t>for analysis</a:t>
            </a:r>
            <a:endParaRPr lang="en-US" sz="1200" dirty="0"/>
          </a:p>
        </p:txBody>
      </p:sp>
      <p:sp>
        <p:nvSpPr>
          <p:cNvPr id="67" name="TextBox 66"/>
          <p:cNvSpPr txBox="1"/>
          <p:nvPr/>
        </p:nvSpPr>
        <p:spPr>
          <a:xfrm>
            <a:off x="1762812" y="5385312"/>
            <a:ext cx="1170495" cy="461665"/>
          </a:xfrm>
          <a:prstGeom prst="rect">
            <a:avLst/>
          </a:prstGeom>
          <a:noFill/>
        </p:spPr>
        <p:txBody>
          <a:bodyPr wrap="square" rtlCol="0">
            <a:spAutoFit/>
          </a:bodyPr>
          <a:lstStyle/>
          <a:p>
            <a:r>
              <a:rPr lang="en-US" sz="1200" dirty="0" smtClean="0"/>
              <a:t>Signal to turn on flash lamp</a:t>
            </a:r>
            <a:endParaRPr lang="en-US" sz="1200" dirty="0"/>
          </a:p>
        </p:txBody>
      </p:sp>
      <p:sp>
        <p:nvSpPr>
          <p:cNvPr id="68" name="TextBox 67"/>
          <p:cNvSpPr txBox="1"/>
          <p:nvPr/>
        </p:nvSpPr>
        <p:spPr>
          <a:xfrm>
            <a:off x="1117076" y="3957812"/>
            <a:ext cx="1682685" cy="646331"/>
          </a:xfrm>
          <a:prstGeom prst="rect">
            <a:avLst/>
          </a:prstGeom>
          <a:noFill/>
        </p:spPr>
        <p:txBody>
          <a:bodyPr wrap="square" rtlCol="0">
            <a:spAutoFit/>
          </a:bodyPr>
          <a:lstStyle/>
          <a:p>
            <a:r>
              <a:rPr lang="en-US" sz="1200" dirty="0" err="1" smtClean="0"/>
              <a:t>Xe</a:t>
            </a:r>
            <a:r>
              <a:rPr lang="en-US" sz="1200" dirty="0" smtClean="0"/>
              <a:t> flash delivered to </a:t>
            </a:r>
            <a:r>
              <a:rPr lang="en-US" sz="1200" dirty="0" err="1" smtClean="0"/>
              <a:t>PrMons</a:t>
            </a:r>
            <a:r>
              <a:rPr lang="en-US" sz="1200" dirty="0" smtClean="0"/>
              <a:t> via optical fiber fed-thru the cryostat</a:t>
            </a:r>
            <a:endParaRPr lang="en-US" sz="1200" dirty="0"/>
          </a:p>
        </p:txBody>
      </p:sp>
      <p:sp>
        <p:nvSpPr>
          <p:cNvPr id="69" name="TextBox 68"/>
          <p:cNvSpPr txBox="1"/>
          <p:nvPr/>
        </p:nvSpPr>
        <p:spPr>
          <a:xfrm>
            <a:off x="4533115" y="5385312"/>
            <a:ext cx="1415198" cy="461665"/>
          </a:xfrm>
          <a:prstGeom prst="rect">
            <a:avLst/>
          </a:prstGeom>
          <a:noFill/>
        </p:spPr>
        <p:txBody>
          <a:bodyPr wrap="square" rtlCol="0">
            <a:spAutoFit/>
          </a:bodyPr>
          <a:lstStyle/>
          <a:p>
            <a:r>
              <a:rPr lang="en-US" sz="1200" dirty="0" smtClean="0"/>
              <a:t>Signal to turn on HV power supplies</a:t>
            </a:r>
            <a:endParaRPr lang="en-US" sz="1200" dirty="0"/>
          </a:p>
        </p:txBody>
      </p:sp>
      <p:sp>
        <p:nvSpPr>
          <p:cNvPr id="70" name="TextBox 69"/>
          <p:cNvSpPr txBox="1"/>
          <p:nvPr/>
        </p:nvSpPr>
        <p:spPr>
          <a:xfrm>
            <a:off x="6266076" y="3464037"/>
            <a:ext cx="2802511" cy="2862322"/>
          </a:xfrm>
          <a:prstGeom prst="rect">
            <a:avLst/>
          </a:prstGeom>
          <a:noFill/>
        </p:spPr>
        <p:txBody>
          <a:bodyPr wrap="square" rtlCol="0">
            <a:spAutoFit/>
          </a:bodyPr>
          <a:lstStyle/>
          <a:p>
            <a:r>
              <a:rPr lang="en-US" dirty="0" smtClean="0"/>
              <a:t>The </a:t>
            </a:r>
            <a:r>
              <a:rPr lang="en-US" dirty="0" err="1" smtClean="0"/>
              <a:t>PrMon</a:t>
            </a:r>
            <a:r>
              <a:rPr lang="en-US" dirty="0" smtClean="0"/>
              <a:t> front-end decouples the signal from the HV and amplifies it before sending it along to the digitizers</a:t>
            </a:r>
          </a:p>
          <a:p>
            <a:endParaRPr lang="en-US" dirty="0"/>
          </a:p>
          <a:p>
            <a:r>
              <a:rPr lang="en-US" dirty="0" smtClean="0"/>
              <a:t>LabVIEW-based analysis on digitized waveforms, but program can also control hardware</a:t>
            </a:r>
            <a:endParaRPr lang="en-US" dirty="0"/>
          </a:p>
        </p:txBody>
      </p:sp>
      <p:sp>
        <p:nvSpPr>
          <p:cNvPr id="3" name="Date Placeholder 2"/>
          <p:cNvSpPr>
            <a:spLocks noGrp="1"/>
          </p:cNvSpPr>
          <p:nvPr>
            <p:ph type="dt" sz="half" idx="10"/>
          </p:nvPr>
        </p:nvSpPr>
        <p:spPr/>
        <p:txBody>
          <a:bodyPr/>
          <a:lstStyle/>
          <a:p>
            <a:r>
              <a:rPr lang="en-US" smtClean="0"/>
              <a:t>04/26/17</a:t>
            </a:r>
            <a:endParaRPr lang="en-US"/>
          </a:p>
        </p:txBody>
      </p:sp>
      <p:sp>
        <p:nvSpPr>
          <p:cNvPr id="4" name="Footer Placeholder 3"/>
          <p:cNvSpPr>
            <a:spLocks noGrp="1"/>
          </p:cNvSpPr>
          <p:nvPr>
            <p:ph type="ftr" sz="quarter" idx="11"/>
          </p:nvPr>
        </p:nvSpPr>
        <p:spPr/>
        <p:txBody>
          <a:bodyPr/>
          <a:lstStyle/>
          <a:p>
            <a:r>
              <a:rPr lang="en-US" smtClean="0"/>
              <a:t>ProtoDUNE-SP Cryogenics Instrumentation Review</a:t>
            </a:r>
            <a:endParaRPr lang="en-US"/>
          </a:p>
        </p:txBody>
      </p:sp>
      <p:sp>
        <p:nvSpPr>
          <p:cNvPr id="5" name="Slide Number Placeholder 4"/>
          <p:cNvSpPr>
            <a:spLocks noGrp="1"/>
          </p:cNvSpPr>
          <p:nvPr>
            <p:ph type="sldNum" sz="quarter" idx="12"/>
          </p:nvPr>
        </p:nvSpPr>
        <p:spPr/>
        <p:txBody>
          <a:bodyPr/>
          <a:lstStyle/>
          <a:p>
            <a:fld id="{4AC3BD66-D63C-9B4E-9966-07F7C49464E4}" type="slidenum">
              <a:rPr lang="en-US" smtClean="0"/>
              <a:t>6</a:t>
            </a:fld>
            <a:endParaRPr lang="en-US"/>
          </a:p>
        </p:txBody>
      </p:sp>
    </p:spTree>
    <p:extLst>
      <p:ext uri="{BB962C8B-B14F-4D97-AF65-F5344CB8AC3E}">
        <p14:creationId xmlns:p14="http://schemas.microsoft.com/office/powerpoint/2010/main" val="1511779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Timeline</a:t>
            </a:r>
            <a:endParaRPr lang="en-US" dirty="0"/>
          </a:p>
        </p:txBody>
      </p:sp>
      <p:sp>
        <p:nvSpPr>
          <p:cNvPr id="3" name="Date Placeholder 2"/>
          <p:cNvSpPr>
            <a:spLocks noGrp="1"/>
          </p:cNvSpPr>
          <p:nvPr>
            <p:ph type="dt" sz="half" idx="10"/>
          </p:nvPr>
        </p:nvSpPr>
        <p:spPr/>
        <p:txBody>
          <a:bodyPr/>
          <a:lstStyle/>
          <a:p>
            <a:r>
              <a:rPr lang="en-US" smtClean="0"/>
              <a:t>04/26/17</a:t>
            </a:r>
            <a:endParaRPr lang="en-US"/>
          </a:p>
        </p:txBody>
      </p:sp>
      <p:sp>
        <p:nvSpPr>
          <p:cNvPr id="4" name="Footer Placeholder 3"/>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7</a:t>
            </a:fld>
            <a:endParaRPr lang="en-US"/>
          </a:p>
        </p:txBody>
      </p:sp>
      <p:pic>
        <p:nvPicPr>
          <p:cNvPr id="5" name="Picture 4"/>
          <p:cNvPicPr>
            <a:picLocks noChangeAspect="1"/>
          </p:cNvPicPr>
          <p:nvPr/>
        </p:nvPicPr>
        <p:blipFill>
          <a:blip r:embed="rId2"/>
          <a:stretch>
            <a:fillRect/>
          </a:stretch>
        </p:blipFill>
        <p:spPr>
          <a:xfrm>
            <a:off x="0" y="1417638"/>
            <a:ext cx="9144000" cy="5360590"/>
          </a:xfrm>
          <a:prstGeom prst="rect">
            <a:avLst/>
          </a:prstGeom>
        </p:spPr>
      </p:pic>
    </p:spTree>
    <p:extLst>
      <p:ext uri="{BB962C8B-B14F-4D97-AF65-F5344CB8AC3E}">
        <p14:creationId xmlns:p14="http://schemas.microsoft.com/office/powerpoint/2010/main" val="1474155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Timeline</a:t>
            </a:r>
            <a:endParaRPr lang="en-US" dirty="0"/>
          </a:p>
        </p:txBody>
      </p:sp>
      <p:pic>
        <p:nvPicPr>
          <p:cNvPr id="5" name="Picture 4"/>
          <p:cNvPicPr>
            <a:picLocks noChangeAspect="1"/>
          </p:cNvPicPr>
          <p:nvPr/>
        </p:nvPicPr>
        <p:blipFill>
          <a:blip r:embed="rId2"/>
          <a:stretch>
            <a:fillRect/>
          </a:stretch>
        </p:blipFill>
        <p:spPr>
          <a:xfrm>
            <a:off x="0" y="1417638"/>
            <a:ext cx="9144000" cy="5360590"/>
          </a:xfrm>
          <a:prstGeom prst="rect">
            <a:avLst/>
          </a:prstGeom>
        </p:spPr>
      </p:pic>
      <p:sp>
        <p:nvSpPr>
          <p:cNvPr id="3" name="Date Placeholder 2"/>
          <p:cNvSpPr>
            <a:spLocks noGrp="1"/>
          </p:cNvSpPr>
          <p:nvPr>
            <p:ph type="dt" sz="half" idx="10"/>
          </p:nvPr>
        </p:nvSpPr>
        <p:spPr/>
        <p:txBody>
          <a:bodyPr/>
          <a:lstStyle/>
          <a:p>
            <a:r>
              <a:rPr lang="en-US" smtClean="0"/>
              <a:t>04/26/17</a:t>
            </a:r>
            <a:endParaRPr lang="en-US"/>
          </a:p>
        </p:txBody>
      </p:sp>
      <p:sp>
        <p:nvSpPr>
          <p:cNvPr id="4" name="Footer Placeholder 3"/>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8</a:t>
            </a:fld>
            <a:endParaRPr lang="en-US"/>
          </a:p>
        </p:txBody>
      </p:sp>
      <p:cxnSp>
        <p:nvCxnSpPr>
          <p:cNvPr id="8" name="Straight Connector 7"/>
          <p:cNvCxnSpPr/>
          <p:nvPr/>
        </p:nvCxnSpPr>
        <p:spPr>
          <a:xfrm>
            <a:off x="0" y="1979629"/>
            <a:ext cx="9144000"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2631649"/>
            <a:ext cx="9144000"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2859463"/>
            <a:ext cx="9144000"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3426642"/>
            <a:ext cx="9144000"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94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35" y="457200"/>
            <a:ext cx="8757501" cy="1143000"/>
          </a:xfrm>
        </p:spPr>
        <p:txBody>
          <a:bodyPr>
            <a:noAutofit/>
          </a:bodyPr>
          <a:lstStyle/>
          <a:p>
            <a:r>
              <a:rPr lang="en-US" sz="2800" b="1" dirty="0" smtClean="0"/>
              <a:t>1. Does the Cryogenic Instrumentation design meet the requirements? Are the requirements/justifications sufficiently complete and clear? </a:t>
            </a:r>
            <a:br>
              <a:rPr lang="en-US" sz="2800" b="1" dirty="0" smtClean="0"/>
            </a:br>
            <a:endParaRPr lang="en-US" sz="2800" b="1" dirty="0"/>
          </a:p>
        </p:txBody>
      </p:sp>
      <p:sp>
        <p:nvSpPr>
          <p:cNvPr id="3" name="Content Placeholder 2"/>
          <p:cNvSpPr>
            <a:spLocks noGrp="1"/>
          </p:cNvSpPr>
          <p:nvPr>
            <p:ph idx="1"/>
          </p:nvPr>
        </p:nvSpPr>
        <p:spPr>
          <a:xfrm>
            <a:off x="457200" y="1600200"/>
            <a:ext cx="8229600" cy="5177672"/>
          </a:xfrm>
        </p:spPr>
        <p:txBody>
          <a:bodyPr>
            <a:normAutofit fontScale="92500" lnSpcReduction="20000"/>
          </a:bodyPr>
          <a:lstStyle/>
          <a:p>
            <a:r>
              <a:rPr lang="en-US" sz="2800" b="1" dirty="0" smtClean="0"/>
              <a:t>Requirement: </a:t>
            </a:r>
            <a:r>
              <a:rPr lang="en-US" sz="2800" dirty="0" smtClean="0"/>
              <a:t>Measure purity of </a:t>
            </a:r>
            <a:r>
              <a:rPr lang="en-US" sz="2800" dirty="0" err="1" smtClean="0"/>
              <a:t>LAr</a:t>
            </a:r>
            <a:r>
              <a:rPr lang="en-US" sz="2800" dirty="0" smtClean="0"/>
              <a:t> inside the cryostat during filling and commissioning and the purity of the </a:t>
            </a:r>
            <a:r>
              <a:rPr lang="en-US" sz="2800" dirty="0" err="1" smtClean="0"/>
              <a:t>LAr</a:t>
            </a:r>
            <a:r>
              <a:rPr lang="en-US" sz="2800" dirty="0" smtClean="0"/>
              <a:t> being injected into the cryostat during normal operations to ensure it is adequate for the TPC physics data taking.</a:t>
            </a:r>
          </a:p>
          <a:p>
            <a:pPr lvl="1"/>
            <a:r>
              <a:rPr lang="en-US" sz="2400" dirty="0" smtClean="0"/>
              <a:t>First part of requirement is met by single vertical string of purity monitors inside the cryostat</a:t>
            </a:r>
          </a:p>
          <a:p>
            <a:pPr lvl="1"/>
            <a:r>
              <a:rPr lang="en-US" sz="2400" dirty="0" smtClean="0"/>
              <a:t>Second part of requirement met if a purity monitor is installed inline with the cryogenic filtration system, after the filter, otherwise we will depend on the vertical string inside the cryostat to make this measurement as best as possible</a:t>
            </a:r>
          </a:p>
          <a:p>
            <a:pPr lvl="1"/>
            <a:endParaRPr lang="en-US" sz="2400" dirty="0"/>
          </a:p>
          <a:p>
            <a:r>
              <a:rPr lang="en-US" sz="2800" dirty="0" smtClean="0"/>
              <a:t>Design of the system is a duplicate of that used in 35-ton system with great success, so expected performance is known and meets the necessary requirements</a:t>
            </a:r>
          </a:p>
          <a:p>
            <a:endParaRPr lang="en-US" sz="2800" dirty="0" smtClean="0"/>
          </a:p>
        </p:txBody>
      </p:sp>
      <p:sp>
        <p:nvSpPr>
          <p:cNvPr id="4" name="Date Placeholder 3"/>
          <p:cNvSpPr>
            <a:spLocks noGrp="1"/>
          </p:cNvSpPr>
          <p:nvPr>
            <p:ph type="dt" sz="half" idx="10"/>
          </p:nvPr>
        </p:nvSpPr>
        <p:spPr/>
        <p:txBody>
          <a:bodyPr/>
          <a:lstStyle/>
          <a:p>
            <a:r>
              <a:rPr lang="en-US" smtClean="0"/>
              <a:t>04/26/17</a:t>
            </a:r>
            <a:endParaRPr lang="en-US"/>
          </a:p>
        </p:txBody>
      </p:sp>
      <p:sp>
        <p:nvSpPr>
          <p:cNvPr id="5" name="Footer Placeholder 4"/>
          <p:cNvSpPr>
            <a:spLocks noGrp="1"/>
          </p:cNvSpPr>
          <p:nvPr>
            <p:ph type="ftr" sz="quarter" idx="11"/>
          </p:nvPr>
        </p:nvSpPr>
        <p:spPr/>
        <p:txBody>
          <a:bodyPr/>
          <a:lstStyle/>
          <a:p>
            <a:r>
              <a:rPr lang="en-US" smtClean="0"/>
              <a:t>ProtoDUNE-SP Cryogenics Instrumentation Review</a:t>
            </a:r>
            <a:endParaRPr lang="en-US"/>
          </a:p>
        </p:txBody>
      </p:sp>
      <p:sp>
        <p:nvSpPr>
          <p:cNvPr id="6" name="Slide Number Placeholder 5"/>
          <p:cNvSpPr>
            <a:spLocks noGrp="1"/>
          </p:cNvSpPr>
          <p:nvPr>
            <p:ph type="sldNum" sz="quarter" idx="12"/>
          </p:nvPr>
        </p:nvSpPr>
        <p:spPr/>
        <p:txBody>
          <a:bodyPr/>
          <a:lstStyle/>
          <a:p>
            <a:fld id="{4AC3BD66-D63C-9B4E-9966-07F7C49464E4}" type="slidenum">
              <a:rPr lang="en-US" smtClean="0"/>
              <a:t>9</a:t>
            </a:fld>
            <a:endParaRPr lang="en-US"/>
          </a:p>
        </p:txBody>
      </p:sp>
    </p:spTree>
    <p:extLst>
      <p:ext uri="{BB962C8B-B14F-4D97-AF65-F5344CB8AC3E}">
        <p14:creationId xmlns:p14="http://schemas.microsoft.com/office/powerpoint/2010/main" val="498156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1865</Words>
  <Application>Microsoft Macintosh PowerPoint</Application>
  <PresentationFormat>On-screen Show (4:3)</PresentationFormat>
  <Paragraphs>214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Mangal</vt:lpstr>
      <vt:lpstr>Times New Roman</vt:lpstr>
      <vt:lpstr>宋体</vt:lpstr>
      <vt:lpstr>Arial</vt:lpstr>
      <vt:lpstr>Office Theme</vt:lpstr>
      <vt:lpstr>ProtoDUNE Cryogenic Instrumentation Review:  Purity Monitor System</vt:lpstr>
      <vt:lpstr>Purity Monitor (PrMon) System Description</vt:lpstr>
      <vt:lpstr>Inline PrMon</vt:lpstr>
      <vt:lpstr>How Does A PrMon Work?</vt:lpstr>
      <vt:lpstr>How Does A PrMon Work?</vt:lpstr>
      <vt:lpstr>Purity Monitor (PrMon) System Description</vt:lpstr>
      <vt:lpstr>Timeline</vt:lpstr>
      <vt:lpstr>Timeline</vt:lpstr>
      <vt:lpstr>1. Does the Cryogenic Instrumentation design meet the requirements? Are the requirements/justifications sufficiently complete and clear?  </vt:lpstr>
      <vt:lpstr>2. Does the design represent a good development path towards DUNE?  </vt:lpstr>
      <vt:lpstr>   3. Does the design lead to a reasonable production schedule, including QA/QC, transport, installation and commissioning?  </vt:lpstr>
      <vt:lpstr>UCI Refurbished Purity Monitor Attached to TallBo Cryostat Flange </vt:lpstr>
      <vt:lpstr>TallBo PrMon Test: Vaccum</vt:lpstr>
      <vt:lpstr>TallBo PrMon Test: LAr</vt:lpstr>
      <vt:lpstr>  4. Is the installation plan sufficiently far advanced to assure that the detector can be installed as designed?  </vt:lpstr>
      <vt:lpstr>   5. Are all internal interfaces between components (cryostat, cryogenics, TPC) documented, clearly identified and complete?  </vt:lpstr>
      <vt:lpstr> 6. Are the interfaces with the slow control system well defined and understood? </vt:lpstr>
      <vt:lpstr>PowerPoint Presentation</vt:lpstr>
      <vt:lpstr>PowerPoint Presentation</vt:lpstr>
      <vt:lpstr>7. Is the grounding and shielding of the Cryogenics Instrumentation understood and adequate?</vt:lpstr>
      <vt:lpstr>8. Are operation conditions (when will/can instrumentation be turned on) listed, understood and comprehensive?</vt:lpstr>
      <vt:lpstr>9. Are the analyses of the Cryogenics Instrumentation components sufficiently comprehensive for safe handling, installation and operation at the CERN Neutrino Platform?</vt:lpstr>
      <vt:lpstr>10. Is the Cryogenics Instrumentation quality assurance, quality control and test plan adequate? Have applicable lessons-learned from previous LArTPC devices been implemented into the device testing and into the system design?</vt:lpstr>
    </vt:vector>
  </TitlesOfParts>
  <Company>Home</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Jianming Bian</dc:creator>
  <cp:lastModifiedBy>Andrew Renshaw</cp:lastModifiedBy>
  <cp:revision>89</cp:revision>
  <dcterms:created xsi:type="dcterms:W3CDTF">2017-03-22T12:50:55Z</dcterms:created>
  <dcterms:modified xsi:type="dcterms:W3CDTF">2017-04-26T01:49:44Z</dcterms:modified>
</cp:coreProperties>
</file>