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8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74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2002D-4170-1E4F-BD32-EFB6847C3F17}" type="datetimeFigureOut">
              <a:rPr lang="fr-CH" smtClean="0"/>
              <a:t>21.04.17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F79C-1928-364C-890C-F0A888B1393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90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EF79C-1928-364C-890C-F0A888B1393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690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0F82E-8EF3-F541-AB47-2016BB61AE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EF79C-1928-364C-890C-F0A888B1393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638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53A0-6419-124E-9EB6-D936776F2F94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927-C071-384C-8017-921C641699A6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E00-8C0B-3241-96B0-3F7B719FB531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DC73-A315-E949-9F8F-41CB2AAFDE22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6D3-F74E-3042-946E-288B19C16A7D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1FCF-9E16-3A47-A63D-74A04A397486}" type="datetime1">
              <a:rPr lang="en-US" smtClean="0"/>
              <a:t>4/21/17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5AE-CFF6-3B4C-A364-299C4A699045}" type="datetime1">
              <a:rPr lang="en-US" smtClean="0"/>
              <a:t>4/21/17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C7F5-48F0-3A4C-BE7F-37C1B34C71E9}" type="datetime1">
              <a:rPr lang="en-US" smtClean="0"/>
              <a:t>4/21/17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6C-D262-9549-9C35-554F5B1C4BB3}" type="datetime1">
              <a:rPr lang="en-US" smtClean="0"/>
              <a:t>4/21/17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1BD6A1-4176-ED43-87D7-6C7A9F95B25A}" type="datetime1">
              <a:rPr lang="en-US" smtClean="0"/>
              <a:t>4/21/17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793-0CA8-314A-8F2B-40C038048A7A}" type="datetime1">
              <a:rPr lang="en-US" smtClean="0"/>
              <a:t>4/21/17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9B6100-20A2-C141-8DB3-62889F305133}" type="datetime1">
              <a:rPr lang="en-US" smtClean="0"/>
              <a:t>4/21/17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C9097E-DC2E-3C42-99B7-6B7F49170EF1}" type="slidenum">
              <a:rPr lang="fr-CH" smtClean="0"/>
              <a:t>‹#›</a:t>
            </a:fld>
            <a:endParaRPr lang="fr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71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sir.cern.ch/" TargetMode="Externa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Access and Safety team of the Neutrino Platform Hall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209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2</a:t>
            </a:fld>
            <a:endParaRPr lang="fr-CH"/>
          </a:p>
        </p:txBody>
      </p:sp>
      <p:cxnSp>
        <p:nvCxnSpPr>
          <p:cNvPr id="5" name="Straight Connector 4"/>
          <p:cNvCxnSpPr/>
          <p:nvPr/>
        </p:nvCxnSpPr>
        <p:spPr>
          <a:xfrm>
            <a:off x="197708" y="642551"/>
            <a:ext cx="11825416" cy="4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7708" y="242441"/>
            <a:ext cx="1182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HOW TO ACCESS THE NP HALL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39997" y="2732070"/>
            <a:ext cx="1802927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/>
              <a:t>1. Be registered at </a:t>
            </a:r>
            <a:r>
              <a:rPr lang="en-GB" b="1" dirty="0" smtClean="0"/>
              <a:t>CERN</a:t>
            </a:r>
            <a:endParaRPr lang="en-GB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213953" y="1013726"/>
            <a:ext cx="1692273" cy="1692275"/>
            <a:chOff x="3448959" y="2903220"/>
            <a:chExt cx="2079083" cy="2079085"/>
          </a:xfrm>
          <a:solidFill>
            <a:schemeClr val="accent1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3448959" y="2903220"/>
              <a:ext cx="2079083" cy="2079085"/>
              <a:chOff x="577933" y="2903220"/>
              <a:chExt cx="2079083" cy="2079085"/>
            </a:xfrm>
            <a:grpFill/>
          </p:grpSpPr>
          <p:sp>
            <p:nvSpPr>
              <p:cNvPr id="20" name="Oval 19"/>
              <p:cNvSpPr/>
              <p:nvPr/>
            </p:nvSpPr>
            <p:spPr>
              <a:xfrm>
                <a:off x="577933" y="2903220"/>
                <a:ext cx="2079083" cy="2079085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1650" y="3512077"/>
                <a:ext cx="230280" cy="230280"/>
              </a:xfrm>
              <a:prstGeom prst="rect">
                <a:avLst/>
              </a:prstGeom>
              <a:grp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3708067" y="3242580"/>
              <a:ext cx="1560866" cy="1382780"/>
              <a:chOff x="3828325" y="3319862"/>
              <a:chExt cx="1560866" cy="1382780"/>
            </a:xfrm>
            <a:grpFill/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6627" y="3319862"/>
                <a:ext cx="884262" cy="884262"/>
              </a:xfrm>
              <a:prstGeom prst="rect">
                <a:avLst/>
              </a:prstGeom>
              <a:grpFill/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3828325" y="4135452"/>
                <a:ext cx="1560866" cy="56719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err="1" smtClean="0">
                    <a:solidFill>
                      <a:schemeClr val="bg2"/>
                    </a:solidFill>
                  </a:rPr>
                  <a:t>ADaMS</a:t>
                </a:r>
                <a:endParaRPr lang="en-GB" sz="4000" dirty="0" smtClean="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5089688" y="2742923"/>
            <a:ext cx="1940802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/>
              <a:t>2. Request </a:t>
            </a:r>
            <a:r>
              <a:rPr lang="en-GB" b="1" dirty="0" smtClean="0"/>
              <a:t>access permission</a:t>
            </a:r>
            <a:endParaRPr lang="en-GB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8478582" y="1039795"/>
            <a:ext cx="1692273" cy="1692275"/>
            <a:chOff x="6949913" y="1518407"/>
            <a:chExt cx="1692273" cy="1692275"/>
          </a:xfrm>
        </p:grpSpPr>
        <p:sp>
          <p:nvSpPr>
            <p:cNvPr id="24" name="Oval 23"/>
            <p:cNvSpPr/>
            <p:nvPr/>
          </p:nvSpPr>
          <p:spPr>
            <a:xfrm>
              <a:off x="6949913" y="1518407"/>
              <a:ext cx="1692273" cy="169227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235316" y="1784421"/>
              <a:ext cx="1121467" cy="1160246"/>
              <a:chOff x="2201045" y="1761888"/>
              <a:chExt cx="602192" cy="623015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201045" y="1761888"/>
                <a:ext cx="590326" cy="37944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 flipH="1">
                <a:off x="2244935" y="1897762"/>
                <a:ext cx="351246" cy="487141"/>
                <a:chOff x="3037566" y="3526351"/>
                <a:chExt cx="2002784" cy="2777648"/>
              </a:xfrm>
            </p:grpSpPr>
            <p:sp>
              <p:nvSpPr>
                <p:cNvPr id="29" name="Oval 28"/>
                <p:cNvSpPr>
                  <a:spLocks noChangeArrowheads="1"/>
                </p:cNvSpPr>
                <p:nvPr/>
              </p:nvSpPr>
              <p:spPr bwMode="auto">
                <a:xfrm>
                  <a:off x="4020042" y="3526351"/>
                  <a:ext cx="733732" cy="688950"/>
                </a:xfrm>
                <a:prstGeom prst="ellipse">
                  <a:avLst/>
                </a:prstGeom>
                <a:solidFill>
                  <a:srgbClr val="272E3B"/>
                </a:solidFill>
                <a:ln>
                  <a:noFill/>
                </a:ln>
                <a:extLst/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5"/>
                <p:cNvSpPr>
                  <a:spLocks noChangeArrowheads="1"/>
                </p:cNvSpPr>
                <p:nvPr/>
              </p:nvSpPr>
              <p:spPr bwMode="auto">
                <a:xfrm>
                  <a:off x="3952163" y="4240750"/>
                  <a:ext cx="846835" cy="1198537"/>
                </a:xfrm>
                <a:prstGeom prst="roundRect">
                  <a:avLst>
                    <a:gd name="adj" fmla="val 10641"/>
                  </a:avLst>
                </a:prstGeom>
                <a:solidFill>
                  <a:srgbClr val="272E3B"/>
                </a:solidFill>
                <a:ln>
                  <a:noFill/>
                  <a:headEnd/>
                  <a:tailEnd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AutoShape 7"/>
                <p:cNvSpPr>
                  <a:spLocks noChangeArrowheads="1"/>
                </p:cNvSpPr>
                <p:nvPr/>
              </p:nvSpPr>
              <p:spPr bwMode="auto">
                <a:xfrm rot="8861862">
                  <a:off x="4729963" y="4193583"/>
                  <a:ext cx="310387" cy="103342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72E3B"/>
                </a:solidFill>
                <a:ln>
                  <a:noFill/>
                  <a:headEnd/>
                  <a:tailEnd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AutoShape 16"/>
                <p:cNvSpPr>
                  <a:spLocks noChangeArrowheads="1"/>
                </p:cNvSpPr>
                <p:nvPr/>
              </p:nvSpPr>
              <p:spPr bwMode="auto">
                <a:xfrm>
                  <a:off x="4415589" y="5184023"/>
                  <a:ext cx="382152" cy="11199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72E3B"/>
                </a:solidFill>
                <a:ln>
                  <a:noFill/>
                </a:ln>
                <a:extLst/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4"/>
                <p:cNvSpPr>
                  <a:spLocks noChangeArrowheads="1"/>
                </p:cNvSpPr>
                <p:nvPr/>
              </p:nvSpPr>
              <p:spPr bwMode="auto">
                <a:xfrm>
                  <a:off x="3954093" y="5184023"/>
                  <a:ext cx="382153" cy="11199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72E3B"/>
                </a:solidFill>
                <a:ln>
                  <a:noFill/>
                </a:ln>
                <a:extLst/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AutoShape 7"/>
                <p:cNvSpPr>
                  <a:spLocks noChangeArrowheads="1"/>
                </p:cNvSpPr>
                <p:nvPr/>
              </p:nvSpPr>
              <p:spPr bwMode="auto">
                <a:xfrm rot="18479948" flipH="1">
                  <a:off x="3271918" y="4164971"/>
                  <a:ext cx="319218" cy="78792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72E3B"/>
                </a:solidFill>
                <a:ln>
                  <a:noFill/>
                  <a:headEnd/>
                  <a:tailEnd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AutoShape 7"/>
                <p:cNvSpPr>
                  <a:spLocks noChangeArrowheads="1"/>
                </p:cNvSpPr>
                <p:nvPr/>
              </p:nvSpPr>
              <p:spPr bwMode="auto">
                <a:xfrm rot="3172951" flipH="1">
                  <a:off x="3680630" y="4183867"/>
                  <a:ext cx="319218" cy="78792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72E3B"/>
                </a:solidFill>
                <a:ln>
                  <a:noFill/>
                  <a:headEnd/>
                  <a:tailEnd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83767">
                <a:off x="2495126" y="1773138"/>
                <a:ext cx="308111" cy="308111"/>
              </a:xfrm>
              <a:prstGeom prst="rect">
                <a:avLst/>
              </a:prstGeom>
            </p:spPr>
          </p:pic>
        </p:grpSp>
      </p:grpSp>
      <p:sp>
        <p:nvSpPr>
          <p:cNvPr id="36" name="TextBox 35"/>
          <p:cNvSpPr txBox="1"/>
          <p:nvPr/>
        </p:nvSpPr>
        <p:spPr>
          <a:xfrm>
            <a:off x="8401350" y="2742923"/>
            <a:ext cx="194080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/>
              <a:t>3. Follow the required </a:t>
            </a:r>
            <a:r>
              <a:rPr lang="en-GB" b="1" dirty="0" smtClean="0"/>
              <a:t>safety trainings</a:t>
            </a:r>
            <a:endParaRPr lang="en-GB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963480" y="5391401"/>
            <a:ext cx="1802927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/>
              <a:t>4. Have a </a:t>
            </a:r>
            <a:r>
              <a:rPr lang="en-GB" dirty="0"/>
              <a:t>valid </a:t>
            </a:r>
            <a:r>
              <a:rPr lang="en-GB" b="1" dirty="0" smtClean="0"/>
              <a:t>IMPACT</a:t>
            </a:r>
            <a:endParaRPr lang="en-GB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2018807" y="3662204"/>
            <a:ext cx="1692273" cy="1692275"/>
            <a:chOff x="6994077" y="2392623"/>
            <a:chExt cx="1692273" cy="1692275"/>
          </a:xfrm>
          <a:solidFill>
            <a:schemeClr val="accent1"/>
          </a:solidFill>
        </p:grpSpPr>
        <p:grpSp>
          <p:nvGrpSpPr>
            <p:cNvPr id="39" name="Group 38"/>
            <p:cNvGrpSpPr/>
            <p:nvPr/>
          </p:nvGrpSpPr>
          <p:grpSpPr>
            <a:xfrm>
              <a:off x="6994077" y="2392623"/>
              <a:ext cx="1692273" cy="1692275"/>
              <a:chOff x="577933" y="2903220"/>
              <a:chExt cx="2079083" cy="2079085"/>
            </a:xfrm>
            <a:grpFill/>
          </p:grpSpPr>
          <p:sp>
            <p:nvSpPr>
              <p:cNvPr id="41" name="Oval 40"/>
              <p:cNvSpPr/>
              <p:nvPr/>
            </p:nvSpPr>
            <p:spPr>
              <a:xfrm>
                <a:off x="577933" y="2903220"/>
                <a:ext cx="2079083" cy="2079085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1650" y="3512077"/>
                <a:ext cx="230280" cy="230280"/>
              </a:xfrm>
              <a:prstGeom prst="rect">
                <a:avLst/>
              </a:prstGeom>
              <a:grpFill/>
            </p:spPr>
          </p:pic>
        </p:grpSp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387454" y="2781424"/>
              <a:ext cx="1056350" cy="952381"/>
            </a:xfrm>
            <a:prstGeom prst="rect">
              <a:avLst/>
            </a:prstGeom>
            <a:grpFill/>
          </p:spPr>
        </p:pic>
      </p:grpSp>
      <p:grpSp>
        <p:nvGrpSpPr>
          <p:cNvPr id="43" name="Group 42"/>
          <p:cNvGrpSpPr/>
          <p:nvPr/>
        </p:nvGrpSpPr>
        <p:grpSpPr>
          <a:xfrm>
            <a:off x="5213953" y="3542955"/>
            <a:ext cx="1692273" cy="1692275"/>
            <a:chOff x="4848494" y="1808163"/>
            <a:chExt cx="1692273" cy="1692275"/>
          </a:xfrm>
        </p:grpSpPr>
        <p:grpSp>
          <p:nvGrpSpPr>
            <p:cNvPr id="44" name="Group 43"/>
            <p:cNvGrpSpPr/>
            <p:nvPr/>
          </p:nvGrpSpPr>
          <p:grpSpPr>
            <a:xfrm>
              <a:off x="4848494" y="1808163"/>
              <a:ext cx="1692273" cy="1692275"/>
              <a:chOff x="577933" y="2903220"/>
              <a:chExt cx="2079083" cy="2079085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577933" y="2903220"/>
                <a:ext cx="2079083" cy="207908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1650" y="3512077"/>
                <a:ext cx="230280" cy="230280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5371085" y="1996101"/>
              <a:ext cx="928384" cy="1363533"/>
              <a:chOff x="5371085" y="1996101"/>
              <a:chExt cx="928384" cy="1363533"/>
            </a:xfrm>
          </p:grpSpPr>
          <p:pic>
            <p:nvPicPr>
              <p:cNvPr id="46" name="Picture 34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5429165" y="2417103"/>
                <a:ext cx="870304" cy="942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3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5371085" y="1996101"/>
                <a:ext cx="647093" cy="4234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0" name="TextBox 49"/>
          <p:cNvSpPr txBox="1"/>
          <p:nvPr/>
        </p:nvSpPr>
        <p:spPr>
          <a:xfrm>
            <a:off x="4913731" y="5272152"/>
            <a:ext cx="2292714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/>
              <a:t>5. Wear required </a:t>
            </a:r>
            <a:r>
              <a:rPr lang="en-GB" b="1" dirty="0" smtClean="0"/>
              <a:t>Personal Protective Equipment </a:t>
            </a:r>
            <a:r>
              <a:rPr lang="en-GB" dirty="0" smtClean="0"/>
              <a:t>(PPE)</a:t>
            </a:r>
            <a:endParaRPr lang="en-GB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2018807" y="992984"/>
            <a:ext cx="1692273" cy="1692275"/>
            <a:chOff x="577933" y="2903220"/>
            <a:chExt cx="2079083" cy="2079085"/>
          </a:xfrm>
        </p:grpSpPr>
        <p:sp>
          <p:nvSpPr>
            <p:cNvPr id="53" name="Oval 52"/>
            <p:cNvSpPr/>
            <p:nvPr/>
          </p:nvSpPr>
          <p:spPr>
            <a:xfrm>
              <a:off x="577933" y="2903220"/>
              <a:ext cx="2079083" cy="207908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27874" y="3447696"/>
              <a:ext cx="1579200" cy="990133"/>
              <a:chOff x="9809110" y="2309840"/>
              <a:chExt cx="1688121" cy="1058424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09110" y="2309840"/>
                <a:ext cx="1688121" cy="105842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27985" y="2378664"/>
                <a:ext cx="246163" cy="24616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276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3</a:t>
            </a:fld>
            <a:endParaRPr lang="fr-CH"/>
          </a:p>
        </p:txBody>
      </p:sp>
      <p:cxnSp>
        <p:nvCxnSpPr>
          <p:cNvPr id="4" name="Straight Connector 3"/>
          <p:cNvCxnSpPr/>
          <p:nvPr/>
        </p:nvCxnSpPr>
        <p:spPr>
          <a:xfrm>
            <a:off x="197708" y="642551"/>
            <a:ext cx="11825416" cy="4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7708" y="242441"/>
            <a:ext cx="1182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REQUIRED ON LINE TRAININGS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1152" y="1107519"/>
            <a:ext cx="515894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GB" sz="2000" dirty="0" smtClean="0"/>
              <a:t>On line trainings:</a:t>
            </a:r>
          </a:p>
          <a:p>
            <a:pPr marL="285750" indent="-285750">
              <a:buFont typeface="Wingdings" charset="2"/>
              <a:buChar char="Ø"/>
            </a:pPr>
            <a:endParaRPr lang="en-GB" sz="8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GB" sz="2000" dirty="0" smtClean="0">
                <a:hlinkClick r:id="rId2"/>
              </a:rPr>
              <a:t>https://sir.cern.ch/</a:t>
            </a:r>
            <a:endParaRPr lang="en-GB" sz="20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GB" sz="2000" dirty="0" smtClean="0"/>
              <a:t>Only once registered at CERN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2000" dirty="0" smtClean="0"/>
              <a:t>Required trainings: 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GB" sz="2000" dirty="0" smtClean="0"/>
              <a:t>Safety at CERN (15 min) 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GB" sz="2000" dirty="0" smtClean="0"/>
              <a:t>Electrical Awareness (30 min)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GB" sz="2000" dirty="0" smtClean="0"/>
              <a:t>Neutrino Platform Hall (1 h) </a:t>
            </a:r>
          </a:p>
          <a:p>
            <a:pPr marL="1200150" lvl="2" indent="-285750">
              <a:buFont typeface="Arial" charset="0"/>
              <a:buChar char="•"/>
            </a:pPr>
            <a:endParaRPr lang="en-GB" sz="2000" dirty="0"/>
          </a:p>
          <a:p>
            <a:pPr marL="742950" lvl="1" indent="-285750">
              <a:buFont typeface="Arial" charset="0"/>
              <a:buChar char="•"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4171682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access, practical information, activities organisation, risks in the hall, emergency procedure, etc.</a:t>
            </a:r>
            <a:endParaRPr lang="en-GB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19087" y="1428200"/>
            <a:ext cx="6383026" cy="4204056"/>
            <a:chOff x="450260" y="2447466"/>
            <a:chExt cx="6383026" cy="420405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09" r="23032"/>
            <a:stretch/>
          </p:blipFill>
          <p:spPr>
            <a:xfrm>
              <a:off x="450260" y="2447466"/>
              <a:ext cx="6383026" cy="4149886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5076056" y="4851322"/>
              <a:ext cx="360040" cy="1800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Ovale 3"/>
          <p:cNvSpPr/>
          <p:nvPr/>
        </p:nvSpPr>
        <p:spPr>
          <a:xfrm>
            <a:off x="6052890" y="4049641"/>
            <a:ext cx="1143000" cy="3048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" name="Ovale 3"/>
          <p:cNvSpPr/>
          <p:nvPr/>
        </p:nvSpPr>
        <p:spPr>
          <a:xfrm>
            <a:off x="1737802" y="3127536"/>
            <a:ext cx="2970121" cy="286455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209802" y="3413991"/>
            <a:ext cx="335690" cy="75769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3"/>
          <p:cNvSpPr/>
          <p:nvPr/>
        </p:nvSpPr>
        <p:spPr>
          <a:xfrm>
            <a:off x="6052890" y="5072251"/>
            <a:ext cx="2213145" cy="3048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8605" y="635239"/>
            <a:ext cx="8808818" cy="5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5675831" y="1156278"/>
            <a:ext cx="1944015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" charset="0"/>
                <a:ea typeface="Arial" charset="0"/>
              </a:rPr>
              <a:t>Jura Side</a:t>
            </a:r>
          </a:p>
        </p:txBody>
      </p:sp>
      <p:sp>
        <p:nvSpPr>
          <p:cNvPr id="4" name="TextBox 23"/>
          <p:cNvSpPr txBox="1">
            <a:spLocks noChangeArrowheads="1"/>
          </p:cNvSpPr>
          <p:nvPr/>
        </p:nvSpPr>
        <p:spPr bwMode="auto">
          <a:xfrm>
            <a:off x="5675832" y="5955884"/>
            <a:ext cx="19440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Arial" charset="0"/>
                <a:ea typeface="Arial" charset="0"/>
              </a:rPr>
              <a:t>Salève</a:t>
            </a:r>
            <a:r>
              <a:rPr lang="en-GB" altLang="en-US" sz="1800" b="1" dirty="0">
                <a:latin typeface="Arial" charset="0"/>
                <a:ea typeface="Arial" charset="0"/>
              </a:rPr>
              <a:t> Side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65835" y="2806996"/>
            <a:ext cx="2141538" cy="228008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1322" y="4310909"/>
            <a:ext cx="2092047" cy="222753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2846" y="284068"/>
            <a:ext cx="2203340" cy="228230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98605" y="635239"/>
            <a:ext cx="245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3 main access doors to the NP Hall</a:t>
            </a: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1092" y="5807676"/>
            <a:ext cx="395416" cy="266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9201133" y="1340944"/>
            <a:ext cx="395416" cy="266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9696954" y="5158239"/>
            <a:ext cx="395416" cy="266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718242" y="713975"/>
            <a:ext cx="395416" cy="266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4</a:t>
            </a:fld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9696954" y="458341"/>
            <a:ext cx="212883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Badge to enter!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8020" y="441284"/>
            <a:ext cx="9171166" cy="570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12595" y="1836836"/>
            <a:ext cx="2483977" cy="1845478"/>
          </a:xfrm>
          <a:prstGeom prst="rect">
            <a:avLst/>
          </a:prstGeom>
          <a:solidFill>
            <a:schemeClr val="accent2">
              <a:alpha val="1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0585" y="2801029"/>
            <a:ext cx="3760465" cy="1557069"/>
          </a:xfrm>
          <a:prstGeom prst="rect">
            <a:avLst/>
          </a:prstGeom>
          <a:solidFill>
            <a:schemeClr val="accent2">
              <a:alpha val="1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69" y="651200"/>
            <a:ext cx="329664" cy="23352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864305" y="561555"/>
            <a:ext cx="2855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0" dirty="0">
                <a:latin typeface="Arial" charset="0"/>
                <a:ea typeface="Arial" charset="0"/>
              </a:rPr>
              <a:t>3 </a:t>
            </a:r>
            <a:r>
              <a:rPr lang="en-GB" altLang="en-US" sz="1800" dirty="0" smtClean="0">
                <a:latin typeface="Arial" charset="0"/>
                <a:ea typeface="Arial" charset="0"/>
              </a:rPr>
              <a:t>access points to the trenches</a:t>
            </a:r>
            <a:endParaRPr lang="en-GB" altLang="en-US" sz="1800" b="0" dirty="0">
              <a:latin typeface="Arial" charset="0"/>
              <a:ea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90" y="3850871"/>
            <a:ext cx="2926597" cy="1951066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756662" y="3617351"/>
            <a:ext cx="329664" cy="23352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7514" y="2684269"/>
            <a:ext cx="329664" cy="23352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7370010" y="943478"/>
            <a:ext cx="202398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" charset="0"/>
                <a:ea typeface="Arial" charset="0"/>
              </a:rPr>
              <a:t>Jura Side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7370010" y="6083540"/>
            <a:ext cx="2023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 dirty="0" smtClean="0">
                <a:latin typeface="Arial" charset="0"/>
                <a:ea typeface="Arial" charset="0"/>
              </a:rPr>
              <a:t>Salève</a:t>
            </a:r>
            <a:r>
              <a:rPr lang="en-GB" altLang="en-US" sz="1800" b="1" dirty="0" smtClean="0">
                <a:latin typeface="Arial" charset="0"/>
                <a:ea typeface="Arial" charset="0"/>
              </a:rPr>
              <a:t> </a:t>
            </a:r>
            <a:r>
              <a:rPr lang="en-GB" altLang="en-US" sz="1800" b="1" dirty="0">
                <a:latin typeface="Arial" charset="0"/>
                <a:ea typeface="Arial" charset="0"/>
              </a:rPr>
              <a:t>Side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31740" y="2498161"/>
            <a:ext cx="329664" cy="23352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5</a:t>
            </a:fld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9411648" y="469000"/>
            <a:ext cx="2242353" cy="2188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Badge </a:t>
            </a:r>
            <a:r>
              <a:rPr lang="en-GB" smtClean="0"/>
              <a:t>to enter (specific access rights)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No access during cryostat filling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Only maintenance once stable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8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8020" y="441284"/>
            <a:ext cx="9171166" cy="570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3224882">
            <a:off x="4775119" y="2082542"/>
            <a:ext cx="1085375" cy="1100688"/>
          </a:xfrm>
          <a:prstGeom prst="rect">
            <a:avLst/>
          </a:prstGeom>
          <a:solidFill>
            <a:srgbClr val="7030A0">
              <a:alpha val="18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5654" y="3113903"/>
            <a:ext cx="1112108" cy="1124465"/>
          </a:xfrm>
          <a:prstGeom prst="rect">
            <a:avLst/>
          </a:prstGeom>
          <a:solidFill>
            <a:srgbClr val="7030A0">
              <a:alpha val="18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69" y="651200"/>
            <a:ext cx="329664" cy="23352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864305" y="561555"/>
            <a:ext cx="2855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Arial" charset="0"/>
                <a:ea typeface="Arial" charset="0"/>
              </a:rPr>
              <a:t>2 access points to the top of the cryostats</a:t>
            </a:r>
            <a:endParaRPr lang="en-GB" altLang="en-US" sz="1800" b="0" dirty="0">
              <a:latin typeface="Arial" charset="0"/>
              <a:ea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9324" y="1782616"/>
            <a:ext cx="329664" cy="23352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7873781" y="929181"/>
            <a:ext cx="202398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" charset="0"/>
                <a:ea typeface="Arial" charset="0"/>
              </a:rPr>
              <a:t>Jura Side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7873781" y="6129898"/>
            <a:ext cx="2023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charset="0"/>
                <a:ea typeface="MS PGothic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 dirty="0" smtClean="0">
                <a:latin typeface="Arial" charset="0"/>
                <a:ea typeface="Arial" charset="0"/>
              </a:rPr>
              <a:t>Salève</a:t>
            </a:r>
            <a:r>
              <a:rPr lang="en-GB" altLang="en-US" sz="1800" b="1" dirty="0" smtClean="0">
                <a:latin typeface="Arial" charset="0"/>
                <a:ea typeface="Arial" charset="0"/>
              </a:rPr>
              <a:t> </a:t>
            </a:r>
            <a:r>
              <a:rPr lang="en-GB" altLang="en-US" sz="1800" b="1" dirty="0">
                <a:latin typeface="Arial" charset="0"/>
                <a:ea typeface="Arial" charset="0"/>
              </a:rPr>
              <a:t>Side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03795" y="3559375"/>
            <a:ext cx="329664" cy="23352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6</a:t>
            </a:fld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639001" y="3905364"/>
            <a:ext cx="2141269" cy="1309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Badge to enter (specific access rights)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Always accessible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2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097E-DC2E-3C42-99B7-6B7F49170EF1}" type="slidenum">
              <a:rPr lang="fr-CH" smtClean="0"/>
              <a:t>7</a:t>
            </a:fld>
            <a:endParaRPr lang="fr-CH"/>
          </a:p>
        </p:txBody>
      </p:sp>
      <p:cxnSp>
        <p:nvCxnSpPr>
          <p:cNvPr id="4" name="Straight Connector 3"/>
          <p:cNvCxnSpPr/>
          <p:nvPr/>
        </p:nvCxnSpPr>
        <p:spPr>
          <a:xfrm>
            <a:off x="197708" y="642551"/>
            <a:ext cx="11825416" cy="4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3768810" y="1202168"/>
            <a:ext cx="296563" cy="27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471085" y="1154150"/>
            <a:ext cx="549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Safety of the construction yard (installation phase)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>
            <a:off x="3768808" y="5534334"/>
            <a:ext cx="296563" cy="27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768809" y="2619678"/>
            <a:ext cx="296563" cy="27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3768809" y="4077006"/>
            <a:ext cx="296563" cy="27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471085" y="2574417"/>
            <a:ext cx="4425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Safety of the building and premises 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471085" y="5347115"/>
            <a:ext cx="5735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Safety in situ of the experiment (commissioning and operational phase)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71084" y="4028988"/>
            <a:ext cx="519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Safety of the </a:t>
            </a:r>
            <a:r>
              <a:rPr lang="en-GB" sz="2000" smtClean="0"/>
              <a:t>experiment and experimental </a:t>
            </a:r>
            <a:r>
              <a:rPr lang="en-GB" sz="2000" dirty="0" smtClean="0"/>
              <a:t>area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7708" y="242441"/>
            <a:ext cx="11825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SAFETY TEAM</a:t>
            </a:r>
            <a:endParaRPr lang="en-GB" sz="2000" dirty="0"/>
          </a:p>
        </p:txBody>
      </p:sp>
      <p:sp>
        <p:nvSpPr>
          <p:cNvPr id="18" name="Rectangle 17"/>
          <p:cNvSpPr/>
          <p:nvPr/>
        </p:nvSpPr>
        <p:spPr>
          <a:xfrm>
            <a:off x="568410" y="955757"/>
            <a:ext cx="2150076" cy="76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PSO</a:t>
            </a:r>
          </a:p>
          <a:p>
            <a:pPr algn="ctr"/>
            <a:r>
              <a:rPr lang="en-GB" dirty="0" smtClean="0"/>
              <a:t>Project Safety Officer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580767" y="2333335"/>
            <a:ext cx="2150076" cy="8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  <a:r>
              <a:rPr lang="en-GB" dirty="0" smtClean="0"/>
              <a:t>SO</a:t>
            </a:r>
          </a:p>
          <a:p>
            <a:pPr algn="ctr"/>
            <a:r>
              <a:rPr lang="en-GB" dirty="0" smtClean="0"/>
              <a:t>Territorial Safety Officer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68410" y="3790776"/>
            <a:ext cx="2150076" cy="845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DSO</a:t>
            </a:r>
          </a:p>
          <a:p>
            <a:pPr algn="ctr"/>
            <a:r>
              <a:rPr lang="en-GB" dirty="0" smtClean="0"/>
              <a:t>Departmental Safety Officer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68410" y="5247992"/>
            <a:ext cx="2150076" cy="84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EXSO</a:t>
            </a:r>
          </a:p>
          <a:p>
            <a:pPr algn="ctr"/>
            <a:r>
              <a:rPr lang="en-GB" dirty="0" smtClean="0"/>
              <a:t>Experimental Safety Officer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9968730" y="2786688"/>
            <a:ext cx="2054394" cy="1488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HSE </a:t>
            </a:r>
          </a:p>
          <a:p>
            <a:pPr algn="ctr"/>
            <a:r>
              <a:rPr lang="en-GB" dirty="0" smtClean="0"/>
              <a:t>Health &amp; Safety and Environmental Protection Department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360976" y="2323362"/>
            <a:ext cx="1180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dirty="0" smtClean="0"/>
              <a:t>… plus: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5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248</Words>
  <Application>Microsoft Macintosh PowerPoint</Application>
  <PresentationFormat>Widescreen</PresentationFormat>
  <Paragraphs>59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MS PGothic</vt:lpstr>
      <vt:lpstr>Wingdings</vt:lpstr>
      <vt:lpstr>Retrospect</vt:lpstr>
      <vt:lpstr>Access and Safety team of the Neutrino Platform Hall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system and Safety team of the Neutrino Platform Hall</dc:title>
  <dc:creator>Microsoft Office User</dc:creator>
  <cp:lastModifiedBy>Microsoft Office User</cp:lastModifiedBy>
  <cp:revision>16</cp:revision>
  <dcterms:created xsi:type="dcterms:W3CDTF">2017-03-20T13:19:32Z</dcterms:created>
  <dcterms:modified xsi:type="dcterms:W3CDTF">2017-04-21T09:32:29Z</dcterms:modified>
</cp:coreProperties>
</file>