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34"/>
  </p:notesMasterIdLst>
  <p:sldIdLst>
    <p:sldId id="345" r:id="rId3"/>
    <p:sldId id="371" r:id="rId4"/>
    <p:sldId id="357" r:id="rId5"/>
    <p:sldId id="367" r:id="rId6"/>
    <p:sldId id="392" r:id="rId7"/>
    <p:sldId id="370" r:id="rId8"/>
    <p:sldId id="359" r:id="rId9"/>
    <p:sldId id="394" r:id="rId10"/>
    <p:sldId id="404" r:id="rId11"/>
    <p:sldId id="373" r:id="rId12"/>
    <p:sldId id="393" r:id="rId13"/>
    <p:sldId id="378" r:id="rId14"/>
    <p:sldId id="379" r:id="rId15"/>
    <p:sldId id="380" r:id="rId16"/>
    <p:sldId id="385" r:id="rId17"/>
    <p:sldId id="395" r:id="rId18"/>
    <p:sldId id="396" r:id="rId19"/>
    <p:sldId id="397" r:id="rId20"/>
    <p:sldId id="398" r:id="rId21"/>
    <p:sldId id="405" r:id="rId22"/>
    <p:sldId id="399" r:id="rId23"/>
    <p:sldId id="400" r:id="rId24"/>
    <p:sldId id="401" r:id="rId25"/>
    <p:sldId id="402" r:id="rId26"/>
    <p:sldId id="406" r:id="rId27"/>
    <p:sldId id="407" r:id="rId28"/>
    <p:sldId id="408" r:id="rId29"/>
    <p:sldId id="409" r:id="rId30"/>
    <p:sldId id="410" r:id="rId31"/>
    <p:sldId id="391" r:id="rId32"/>
    <p:sldId id="403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47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2" autoAdjust="0"/>
  </p:normalViewPr>
  <p:slideViewPr>
    <p:cSldViewPr snapToGrid="0">
      <p:cViewPr varScale="1">
        <p:scale>
          <a:sx n="48" d="100"/>
          <a:sy n="48" d="100"/>
        </p:scale>
        <p:origin x="643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7DF43-76F2-4DDA-B425-0C8E0B8B00AD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9C94-6E6C-4A57-AF93-93F0710D68A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549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B9C94-6E6C-4A57-AF93-93F0710D68A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175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2117" y="887413"/>
            <a:ext cx="8873067" cy="2851150"/>
            <a:chOff x="1" y="559"/>
            <a:chExt cx="4192" cy="1796"/>
          </a:xfrm>
        </p:grpSpPr>
        <p:sp>
          <p:nvSpPr>
            <p:cNvPr id="2050" name="Line 2"/>
            <p:cNvSpPr>
              <a:spLocks noChangeShapeType="1"/>
            </p:cNvSpPr>
            <p:nvPr/>
          </p:nvSpPr>
          <p:spPr bwMode="ltGray">
            <a:xfrm>
              <a:off x="506" y="559"/>
              <a:ext cx="0" cy="17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1" name="Line 3"/>
            <p:cNvSpPr>
              <a:spLocks noChangeShapeType="1"/>
            </p:cNvSpPr>
            <p:nvPr/>
          </p:nvSpPr>
          <p:spPr bwMode="ltGray">
            <a:xfrm flipH="1" flipV="1">
              <a:off x="1" y="1922"/>
              <a:ext cx="32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ltGray">
            <a:xfrm flipH="1" flipV="1">
              <a:off x="382" y="936"/>
              <a:ext cx="3811" cy="1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3" name="Arc 5"/>
            <p:cNvSpPr>
              <a:spLocks/>
            </p:cNvSpPr>
            <p:nvPr/>
          </p:nvSpPr>
          <p:spPr bwMode="ltGray">
            <a:xfrm rot="16200000">
              <a:off x="426" y="864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198 w 43198"/>
                <a:gd name="T1" fmla="*/ 21879 h 43200"/>
                <a:gd name="T2" fmla="*/ 21875 w 43198"/>
                <a:gd name="T3" fmla="*/ 2 h 43200"/>
                <a:gd name="T4" fmla="*/ 21600 w 43198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43200" fill="none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</a:path>
                <a:path w="43198" h="43200" stroke="0" extrusionOk="0">
                  <a:moveTo>
                    <a:pt x="43198" y="21879"/>
                  </a:moveTo>
                  <a:cubicBezTo>
                    <a:pt x="43045" y="33698"/>
                    <a:pt x="33420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1691" y="-1"/>
                    <a:pt x="21783" y="0"/>
                    <a:pt x="21875" y="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3132667" y="3098800"/>
            <a:ext cx="8060267" cy="2876550"/>
            <a:chOff x="1480" y="1952"/>
            <a:chExt cx="3808" cy="181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ltGray">
            <a:xfrm>
              <a:off x="1480" y="3442"/>
              <a:ext cx="38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ltGray">
            <a:xfrm>
              <a:off x="5172" y="1952"/>
              <a:ext cx="0" cy="1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57" name="Arc 9"/>
            <p:cNvSpPr>
              <a:spLocks/>
            </p:cNvSpPr>
            <p:nvPr/>
          </p:nvSpPr>
          <p:spPr bwMode="ltGray">
            <a:xfrm rot="5400000">
              <a:off x="5098" y="3350"/>
              <a:ext cx="156" cy="15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21050 w 43200"/>
                <a:gd name="T1" fmla="*/ 7 h 43200"/>
                <a:gd name="T2" fmla="*/ 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050" y="7"/>
                  </a:moveTo>
                  <a:cubicBezTo>
                    <a:pt x="21233" y="2"/>
                    <a:pt x="21416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20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309938"/>
            <a:ext cx="9550400" cy="20240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z="1400"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465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6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6244261" y="5521483"/>
            <a:ext cx="533814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626745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261400" y="1206941"/>
            <a:ext cx="5321000" cy="418011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3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013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237106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9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340612"/>
            <a:ext cx="4023360" cy="915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955118" y="1208366"/>
            <a:ext cx="6613023" cy="5047578"/>
          </a:xfrm>
          <a:prstGeom prst="rect">
            <a:avLst/>
          </a:prstGeom>
        </p:spPr>
        <p:txBody>
          <a:bodyPr vert="horz" lIns="0" rIns="0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626746" y="1206941"/>
            <a:ext cx="4006220" cy="404697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1299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367" y="1227137"/>
            <a:ext cx="10972800" cy="4487650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3200">
                <a:solidFill>
                  <a:srgbClr val="3C5A77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609605" y="5839748"/>
            <a:ext cx="10972795" cy="4397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600" b="0" i="0" baseline="0">
                <a:solidFill>
                  <a:srgbClr val="E95125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458988"/>
            <a:ext cx="10972800" cy="7019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015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81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181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50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01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073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143000"/>
            <a:ext cx="51816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400800"/>
            <a:ext cx="2540000" cy="304800"/>
          </a:xfrm>
        </p:spPr>
        <p:txBody>
          <a:bodyPr/>
          <a:lstStyle>
            <a:lvl1pPr>
              <a:defRPr/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400800"/>
            <a:ext cx="5283200" cy="3048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56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0522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09600" y="1238251"/>
            <a:ext cx="10972800" cy="500909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3C5A77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Helvetica"/>
              <a:cs typeface="Helvetic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en-GB" smtClean="0"/>
              <a:t>P. Sala Beam Instrumentation trigger and data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462518"/>
            <a:ext cx="10972800" cy="647102"/>
          </a:xfrm>
          <a:prstGeom prst="rect">
            <a:avLst/>
          </a:prstGeom>
        </p:spPr>
        <p:txBody>
          <a:bodyPr vert="horz" lIns="0" tIns="0" rIns="0" bIns="0">
            <a:normAutofit/>
          </a:bodyPr>
          <a:lstStyle>
            <a:lvl1pPr algn="l">
              <a:defRPr sz="40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605373" y="1207770"/>
            <a:ext cx="10977028" cy="507030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41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9600" y="462518"/>
            <a:ext cx="109728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4400" b="1" i="0" baseline="0">
                <a:solidFill>
                  <a:srgbClr val="E95125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4" y="6549549"/>
            <a:ext cx="5799081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05368" y="1207770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marL="256032" marR="0" lvl="0" indent="-265176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/>
          </p:nvPr>
        </p:nvSpPr>
        <p:spPr>
          <a:xfrm>
            <a:off x="6261400" y="1215721"/>
            <a:ext cx="5321000" cy="5031626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256032" indent="-265176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3C5A77"/>
                </a:solidFill>
                <a:latin typeface="Helvetica"/>
              </a:defRPr>
            </a:lvl1pPr>
            <a:lvl2pPr marL="541338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3C5A77"/>
                </a:solidFill>
                <a:latin typeface="Helvetica"/>
              </a:defRPr>
            </a:lvl2pPr>
            <a:lvl3pPr marL="898525" indent="-27305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3C5A77"/>
                </a:solidFill>
                <a:latin typeface="Helvetica"/>
              </a:defRPr>
            </a:lvl3pPr>
            <a:lvl4pPr marL="11652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3C5A77"/>
                </a:solidFill>
                <a:latin typeface="Helvetica"/>
              </a:defRPr>
            </a:lvl4pPr>
            <a:lvl5pPr marL="1431925" indent="-2667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3C5A77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1664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ltGray">
          <a:xfrm>
            <a:off x="11785600" y="0"/>
            <a:ext cx="0" cy="23622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 sz="180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406400" y="533400"/>
            <a:ext cx="2525184" cy="2590800"/>
            <a:chOff x="192" y="336"/>
            <a:chExt cx="1193" cy="1632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ltGray">
            <a:xfrm flipH="1">
              <a:off x="192" y="566"/>
              <a:ext cx="1193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ltGray">
            <a:xfrm>
              <a:off x="383" y="336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30" name="Arc 6"/>
            <p:cNvSpPr>
              <a:spLocks/>
            </p:cNvSpPr>
            <p:nvPr/>
          </p:nvSpPr>
          <p:spPr bwMode="ltGray">
            <a:xfrm>
              <a:off x="325" y="506"/>
              <a:ext cx="121" cy="12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rnd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143000"/>
            <a:ext cx="10566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fld id="{51000849-0422-437E-B641-AC64B6BC9C0C}" type="datetimeFigureOut">
              <a:rPr lang="it-IT" smtClean="0"/>
              <a:t>27/04/2017</a:t>
            </a:fld>
            <a:endParaRPr lang="it-IT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59200" y="6400800"/>
            <a:ext cx="528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it-IT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134E52E-CC8D-4C8D-B663-FF3D00F8744C}" type="slidenum">
              <a:rPr lang="it-IT" smtClean="0"/>
              <a:t>‹#›</a:t>
            </a:fld>
            <a:endParaRPr lang="it-IT"/>
          </a:p>
        </p:txBody>
      </p:sp>
      <p:pic>
        <p:nvPicPr>
          <p:cNvPr id="1037" name="Picture 13" descr="FLUKA_Di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24075"/>
            <a:ext cx="12192000" cy="260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21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2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72293" y="6549549"/>
            <a:ext cx="1331423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smtClean="0">
                <a:solidFill>
                  <a:srgbClr val="E95125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r>
              <a:rPr lang="en-US" smtClean="0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713" y="6549548"/>
            <a:ext cx="6523352" cy="170720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 i="0" baseline="0" dirty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defTabSz="457200">
              <a:defRPr/>
            </a:pPr>
            <a:r>
              <a:rPr lang="en-GB" smtClean="0"/>
              <a:t>G. Lehmann Miotto | DAQ Architecture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68" y="6549549"/>
            <a:ext cx="566925" cy="158697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E95125"/>
                </a:solidFill>
                <a:latin typeface="Helvetica"/>
                <a:ea typeface="+mn-ea"/>
                <a:cs typeface="Helvetica"/>
              </a:defRPr>
            </a:lvl1pPr>
          </a:lstStyle>
          <a:p>
            <a:pPr defTabSz="457200">
              <a:defRPr/>
            </a:pPr>
            <a:fld id="{0C39C72E-2A13-EB4D-AD45-6D4E6ACAED8D}" type="slidenum">
              <a:rPr lang="en-US" smtClean="0"/>
              <a:pPr defTabSz="457200"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6357635"/>
            <a:ext cx="10972800" cy="0"/>
          </a:xfrm>
          <a:prstGeom prst="line">
            <a:avLst/>
          </a:prstGeom>
          <a:ln>
            <a:solidFill>
              <a:srgbClr val="E951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1567" y="6489520"/>
            <a:ext cx="749299" cy="2370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59953" y="6443534"/>
            <a:ext cx="478415" cy="3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2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ip.uni-heidelberg.de/hep-detektoren/readout?lang=en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n.ch/cenf" TargetMode="External"/><Relationship Id="rId2" Type="http://schemas.openxmlformats.org/officeDocument/2006/relationships/hyperlink" Target="https://twiki.cern.ch/twiki/bin/view/CENF/DUNEProtSPBeamInst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Introduction to H4 for NP04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2108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04799"/>
            <a:ext cx="11081657" cy="664029"/>
          </a:xfrm>
        </p:spPr>
        <p:txBody>
          <a:bodyPr/>
          <a:lstStyle/>
          <a:p>
            <a:r>
              <a:rPr lang="en-GB" dirty="0" smtClean="0"/>
              <a:t>Needs/constraints  for  beam instrumentation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steering and monitoring</a:t>
            </a:r>
          </a:p>
          <a:p>
            <a:r>
              <a:rPr lang="en-GB" dirty="0" smtClean="0"/>
              <a:t>Trigger of BI itself and </a:t>
            </a:r>
            <a:r>
              <a:rPr lang="en-GB" dirty="0" err="1" smtClean="0"/>
              <a:t>ProtoDUNE</a:t>
            </a:r>
            <a:endParaRPr lang="en-GB" dirty="0" smtClean="0"/>
          </a:p>
          <a:p>
            <a:r>
              <a:rPr lang="en-GB" dirty="0" smtClean="0"/>
              <a:t>Momentum measurement to reduce the momentum spread</a:t>
            </a:r>
          </a:p>
          <a:p>
            <a:r>
              <a:rPr lang="en-GB" dirty="0" smtClean="0"/>
              <a:t>Particle ID : electron veto, pion/K/p separation</a:t>
            </a:r>
          </a:p>
          <a:p>
            <a:r>
              <a:rPr lang="en-GB" dirty="0" smtClean="0"/>
              <a:t>Particle tracking to match track in </a:t>
            </a:r>
            <a:r>
              <a:rPr lang="en-GB" dirty="0" err="1" smtClean="0"/>
              <a:t>ProtoDUNE</a:t>
            </a:r>
            <a:r>
              <a:rPr lang="en-GB" dirty="0" smtClean="0"/>
              <a:t>  (only NP04)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Low material budget</a:t>
            </a:r>
          </a:p>
          <a:p>
            <a:r>
              <a:rPr lang="en-GB" dirty="0" smtClean="0"/>
              <a:t>Large area ( beam pipe ~200mm diameter, can be filled by beam envelope)</a:t>
            </a:r>
          </a:p>
          <a:p>
            <a:r>
              <a:rPr lang="en-GB" dirty="0" smtClean="0"/>
              <a:t>Fit in short and crowded beam line (total length approx. 32m)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3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04800"/>
            <a:ext cx="11047445" cy="593537"/>
          </a:xfrm>
        </p:spPr>
        <p:txBody>
          <a:bodyPr/>
          <a:lstStyle/>
          <a:p>
            <a:r>
              <a:rPr lang="en-GB" dirty="0" smtClean="0"/>
              <a:t>Monitor/ tracking devices CERN </a:t>
            </a:r>
            <a:r>
              <a:rPr lang="en-GB" dirty="0"/>
              <a:t>BI </a:t>
            </a:r>
            <a:r>
              <a:rPr lang="en-GB" dirty="0" smtClean="0"/>
              <a:t>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973958"/>
            <a:ext cx="10967868" cy="5191242"/>
          </a:xfrm>
        </p:spPr>
        <p:txBody>
          <a:bodyPr/>
          <a:lstStyle/>
          <a:p>
            <a:r>
              <a:rPr lang="en-GB" dirty="0" smtClean="0"/>
              <a:t>layers </a:t>
            </a:r>
            <a:r>
              <a:rPr lang="en-GB" dirty="0"/>
              <a:t>of scintillating </a:t>
            </a:r>
            <a:r>
              <a:rPr lang="en-GB" dirty="0" smtClean="0"/>
              <a:t>fibres</a:t>
            </a:r>
          </a:p>
          <a:p>
            <a:r>
              <a:rPr lang="en-GB" dirty="0" smtClean="0"/>
              <a:t>Polystyrene, </a:t>
            </a:r>
            <a:r>
              <a:rPr lang="en-GB" dirty="0" smtClean="0">
                <a:solidFill>
                  <a:srgbClr val="FF0000"/>
                </a:solidFill>
              </a:rPr>
              <a:t>1mm square fibres</a:t>
            </a:r>
            <a:r>
              <a:rPr lang="en-GB" dirty="0" smtClean="0"/>
              <a:t>, one or two (X and Y)  layers </a:t>
            </a:r>
          </a:p>
          <a:p>
            <a:r>
              <a:rPr lang="en-GB" dirty="0" smtClean="0"/>
              <a:t>Can cover whole beamline area</a:t>
            </a:r>
          </a:p>
          <a:p>
            <a:r>
              <a:rPr lang="en-GB" dirty="0" smtClean="0"/>
              <a:t>Inserted in beamline with special flange, do not break vacuum</a:t>
            </a:r>
          </a:p>
          <a:p>
            <a:r>
              <a:rPr lang="en-GB" dirty="0"/>
              <a:t>3</a:t>
            </a:r>
            <a:r>
              <a:rPr lang="en-GB" dirty="0" smtClean="0"/>
              <a:t> devices for </a:t>
            </a:r>
            <a:r>
              <a:rPr lang="en-GB" dirty="0" smtClean="0">
                <a:solidFill>
                  <a:srgbClr val="FF0000"/>
                </a:solidFill>
              </a:rPr>
              <a:t>spectrometer,</a:t>
            </a:r>
            <a:r>
              <a:rPr lang="en-GB" dirty="0" smtClean="0"/>
              <a:t> single layer, oriented according to deflection</a:t>
            </a:r>
          </a:p>
          <a:p>
            <a:r>
              <a:rPr lang="en-GB" dirty="0" smtClean="0"/>
              <a:t> 2 device </a:t>
            </a:r>
            <a:r>
              <a:rPr lang="en-GB" dirty="0" smtClean="0">
                <a:solidFill>
                  <a:srgbClr val="FF0000"/>
                </a:solidFill>
              </a:rPr>
              <a:t>beam monitor</a:t>
            </a:r>
            <a:r>
              <a:rPr lang="en-GB" dirty="0" smtClean="0"/>
              <a:t>, two layers</a:t>
            </a:r>
          </a:p>
          <a:p>
            <a:r>
              <a:rPr lang="en-GB" dirty="0"/>
              <a:t> </a:t>
            </a:r>
            <a:r>
              <a:rPr lang="en-GB" dirty="0" smtClean="0"/>
              <a:t>1 device </a:t>
            </a:r>
            <a:r>
              <a:rPr lang="en-GB" dirty="0" smtClean="0">
                <a:solidFill>
                  <a:srgbClr val="FF0000"/>
                </a:solidFill>
              </a:rPr>
              <a:t>tracking</a:t>
            </a:r>
            <a:r>
              <a:rPr lang="en-GB" dirty="0" smtClean="0"/>
              <a:t>, two layers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Will give sub-millimetre space resolution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Might do </a:t>
            </a:r>
            <a:r>
              <a:rPr lang="en-GB" dirty="0" err="1" smtClean="0">
                <a:solidFill>
                  <a:srgbClr val="FF0000"/>
                </a:solidFill>
              </a:rPr>
              <a:t>ToF</a:t>
            </a:r>
            <a:r>
              <a:rPr lang="en-GB" dirty="0" smtClean="0">
                <a:solidFill>
                  <a:srgbClr val="FF0000"/>
                </a:solidFill>
              </a:rPr>
              <a:t> 1ns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chemeClr val="accent2">
                    <a:lumMod val="50000"/>
                  </a:schemeClr>
                </a:solidFill>
              </a:rPr>
              <a:t>In collaboration with EP-DT</a:t>
            </a:r>
          </a:p>
          <a:p>
            <a:endParaRPr lang="en-GB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58682" y="5561492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See talk by Inaki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94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PID</a:t>
            </a:r>
            <a:endParaRPr lang="en-GB" dirty="0"/>
          </a:p>
        </p:txBody>
      </p:sp>
      <p:pic>
        <p:nvPicPr>
          <p:cNvPr id="4" name="Image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r="7101" b="8718"/>
          <a:stretch/>
        </p:blipFill>
        <p:spPr>
          <a:xfrm>
            <a:off x="4557471" y="562833"/>
            <a:ext cx="5733171" cy="41212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5180" y="1033229"/>
            <a:ext cx="38645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Two possibilities: Cherenkov and </a:t>
            </a:r>
            <a:r>
              <a:rPr lang="en-GB" sz="2400" dirty="0" err="1" smtClean="0"/>
              <a:t>ToF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258" y="1983055"/>
            <a:ext cx="4474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Cherenkov works for electrons </a:t>
            </a:r>
          </a:p>
          <a:p>
            <a:r>
              <a:rPr lang="en-GB" sz="2400" dirty="0" smtClean="0"/>
              <a:t>For </a:t>
            </a:r>
            <a:r>
              <a:rPr lang="en-GB" sz="2400" dirty="0" err="1" smtClean="0">
                <a:solidFill>
                  <a:srgbClr val="C00000"/>
                </a:solidFill>
              </a:rPr>
              <a:t>Pions</a:t>
            </a:r>
            <a:r>
              <a:rPr lang="en-GB" sz="2400" dirty="0" smtClean="0">
                <a:solidFill>
                  <a:srgbClr val="C00000"/>
                </a:solidFill>
              </a:rPr>
              <a:t>  </a:t>
            </a:r>
            <a:r>
              <a:rPr lang="en-GB" sz="2400" dirty="0" smtClean="0"/>
              <a:t>only </a:t>
            </a:r>
            <a:r>
              <a:rPr lang="en-GB" sz="2400" dirty="0" smtClean="0">
                <a:solidFill>
                  <a:srgbClr val="C00000"/>
                </a:solidFill>
              </a:rPr>
              <a:t>above 2 GeV </a:t>
            </a:r>
          </a:p>
          <a:p>
            <a:r>
              <a:rPr lang="en-GB" sz="2400" dirty="0" smtClean="0">
                <a:solidFill>
                  <a:srgbClr val="C00000"/>
                </a:solidFill>
              </a:rPr>
              <a:t>For Kaons only above 5 GeV</a:t>
            </a:r>
          </a:p>
          <a:p>
            <a:endParaRPr lang="en-GB" sz="2400" dirty="0" smtClean="0"/>
          </a:p>
          <a:p>
            <a:r>
              <a:rPr lang="en-GB" sz="2400" dirty="0" smtClean="0"/>
              <a:t>Here: threshold pressure for </a:t>
            </a:r>
            <a:r>
              <a:rPr lang="en-GB" sz="2400" dirty="0" err="1" smtClean="0"/>
              <a:t>Cv</a:t>
            </a:r>
            <a:r>
              <a:rPr lang="en-GB" sz="2400" dirty="0" smtClean="0"/>
              <a:t> emission vs particle momentum, CO</a:t>
            </a:r>
            <a:r>
              <a:rPr lang="en-GB" sz="2400" baseline="-25000" dirty="0" smtClean="0"/>
              <a:t>2</a:t>
            </a:r>
          </a:p>
          <a:p>
            <a:r>
              <a:rPr lang="en-GB" sz="2400" dirty="0" smtClean="0"/>
              <a:t>Max pressure 15 bar, standard &lt;3.5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735286" y="4715595"/>
            <a:ext cx="664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Investigations ongoing with different gases (Freon-like)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37111" y="5609628"/>
            <a:ext cx="664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Note: high-pressure CV  will NOT be in the beamline for low momenta runs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1" y="5840460"/>
            <a:ext cx="3676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Need </a:t>
            </a:r>
            <a:r>
              <a:rPr lang="en-GB" sz="2400" b="1" dirty="0" err="1" smtClean="0">
                <a:solidFill>
                  <a:srgbClr val="FF0000"/>
                </a:solidFill>
              </a:rPr>
              <a:t>ToF</a:t>
            </a:r>
            <a:r>
              <a:rPr lang="en-GB" sz="2400" b="1" dirty="0" smtClean="0">
                <a:solidFill>
                  <a:srgbClr val="FF0000"/>
                </a:solidFill>
              </a:rPr>
              <a:t> for  low momenta!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27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12" y="272620"/>
            <a:ext cx="5174673" cy="609600"/>
          </a:xfrm>
        </p:spPr>
        <p:txBody>
          <a:bodyPr/>
          <a:lstStyle/>
          <a:p>
            <a:r>
              <a:rPr lang="en-GB" dirty="0" smtClean="0"/>
              <a:t>Requirements for </a:t>
            </a:r>
            <a:r>
              <a:rPr lang="en-GB" dirty="0" err="1" smtClean="0"/>
              <a:t>ToF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388" y="1083783"/>
            <a:ext cx="5855577" cy="5491121"/>
          </a:xfrm>
        </p:spPr>
      </p:pic>
      <p:sp>
        <p:nvSpPr>
          <p:cNvPr id="7" name="TextBox 6"/>
          <p:cNvSpPr txBox="1"/>
          <p:nvPr/>
        </p:nvSpPr>
        <p:spPr>
          <a:xfrm>
            <a:off x="79658" y="1486909"/>
            <a:ext cx="55423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Needed resolution for 4 </a:t>
            </a:r>
            <a:r>
              <a:rPr lang="en-GB" sz="2000" dirty="0" smtClean="0">
                <a:sym typeface="Symbol" panose="05050102010706020507" pitchFamily="18" charset="2"/>
              </a:rPr>
              <a:t> discrimination, assuming 23 m </a:t>
            </a:r>
            <a:r>
              <a:rPr lang="en-GB" sz="2000" dirty="0" err="1" smtClean="0">
                <a:sym typeface="Symbol" panose="05050102010706020507" pitchFamily="18" charset="2"/>
              </a:rPr>
              <a:t>ToF</a:t>
            </a:r>
            <a:r>
              <a:rPr lang="en-GB" sz="2000" dirty="0" smtClean="0">
                <a:sym typeface="Symbol" panose="05050102010706020507" pitchFamily="18" charset="2"/>
              </a:rPr>
              <a:t> (</a:t>
            </a:r>
            <a:r>
              <a:rPr lang="en-GB" sz="2000" dirty="0" err="1" smtClean="0">
                <a:sym typeface="Symbol" panose="05050102010706020507" pitchFamily="18" charset="2"/>
              </a:rPr>
              <a:t>ps</a:t>
            </a:r>
            <a:r>
              <a:rPr lang="en-GB" sz="2000" dirty="0" smtClean="0">
                <a:sym typeface="Symbol" panose="05050102010706020507" pitchFamily="18" charset="2"/>
              </a:rPr>
              <a:t>)</a:t>
            </a:r>
          </a:p>
          <a:p>
            <a:endParaRPr lang="en-GB" sz="2000" dirty="0">
              <a:sym typeface="Symbol" panose="05050102010706020507" pitchFamily="18" charset="2"/>
            </a:endParaRPr>
          </a:p>
          <a:p>
            <a:endParaRPr lang="en-GB" sz="2000" dirty="0" smtClean="0">
              <a:sym typeface="Symbol" panose="05050102010706020507" pitchFamily="18" charset="2"/>
            </a:endParaRPr>
          </a:p>
          <a:p>
            <a:r>
              <a:rPr lang="en-GB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Below 2 GeV : pion/proton need ~ns</a:t>
            </a:r>
          </a:p>
          <a:p>
            <a:endParaRPr lang="en-GB" sz="2000" dirty="0" smtClean="0">
              <a:sym typeface="Symbol" panose="05050102010706020507" pitchFamily="18" charset="2"/>
            </a:endParaRPr>
          </a:p>
          <a:p>
            <a:r>
              <a:rPr lang="en-GB" sz="2000" dirty="0">
                <a:solidFill>
                  <a:srgbClr val="FF0000"/>
                </a:solidFill>
                <a:sym typeface="Symbol" panose="05050102010706020507" pitchFamily="18" charset="2"/>
              </a:rPr>
              <a:t>2</a:t>
            </a:r>
            <a:r>
              <a:rPr lang="en-GB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-5 GeV :  kaon/proton needs ~100 </a:t>
            </a:r>
            <a:r>
              <a:rPr lang="en-GB" sz="2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ps</a:t>
            </a:r>
            <a:endParaRPr lang="en-GB" sz="20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GB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endParaRPr lang="en-GB" sz="20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sz="2000" dirty="0" smtClean="0">
                <a:sym typeface="Symbol" panose="05050102010706020507" pitchFamily="18" charset="2"/>
              </a:rPr>
              <a:t>With </a:t>
            </a:r>
            <a:r>
              <a:rPr lang="en-GB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a 50ps </a:t>
            </a:r>
            <a:r>
              <a:rPr lang="en-GB" sz="2000" dirty="0" smtClean="0">
                <a:sym typeface="Symbol" panose="05050102010706020507" pitchFamily="18" charset="2"/>
              </a:rPr>
              <a:t>device </a:t>
            </a:r>
            <a:r>
              <a:rPr lang="en-GB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pion/kaon  up to 6 GeV</a:t>
            </a:r>
          </a:p>
          <a:p>
            <a:r>
              <a:rPr lang="en-GB" sz="20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sym typeface="Symbol" panose="05050102010706020507" pitchFamily="18" charset="2"/>
              </a:rPr>
              <a:t>                              proton/k up to 10 GeV</a:t>
            </a:r>
            <a:endParaRPr lang="en-GB" sz="2000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66181" y="577420"/>
            <a:ext cx="2351926" cy="5432652"/>
            <a:chOff x="6243852" y="545067"/>
            <a:chExt cx="2351926" cy="5432652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7588155" y="914400"/>
              <a:ext cx="13648" cy="5063319"/>
            </a:xfrm>
            <a:prstGeom prst="straightConnector1">
              <a:avLst/>
            </a:prstGeom>
            <a:noFill/>
            <a:ln w="38100" cap="flat" cmpd="sng" algn="ctr">
              <a:solidFill>
                <a:srgbClr val="44704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>
              <a:off x="7567684" y="914400"/>
              <a:ext cx="38213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4704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6243852" y="545067"/>
              <a:ext cx="2351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44704A"/>
                  </a:solidFill>
                </a:rPr>
                <a:t>From here </a:t>
              </a:r>
              <a:r>
                <a:rPr lang="en-GB" dirty="0" smtClean="0">
                  <a:solidFill>
                    <a:srgbClr val="44704A"/>
                  </a:solidFill>
                  <a:sym typeface="Symbol" panose="05050102010706020507" pitchFamily="18" charset="2"/>
                </a:rPr>
                <a:t> with </a:t>
              </a:r>
              <a:r>
                <a:rPr lang="en-GB" dirty="0" err="1" smtClean="0">
                  <a:solidFill>
                    <a:srgbClr val="44704A"/>
                  </a:solidFill>
                  <a:sym typeface="Symbol" panose="05050102010706020507" pitchFamily="18" charset="2"/>
                </a:rPr>
                <a:t>Cv</a:t>
              </a:r>
              <a:endParaRPr lang="en-GB" dirty="0">
                <a:solidFill>
                  <a:srgbClr val="44704A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468435" y="577420"/>
            <a:ext cx="2366353" cy="5432652"/>
            <a:chOff x="8468435" y="577420"/>
            <a:chExt cx="2366353" cy="5432652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>
              <a:off x="8545773" y="946753"/>
              <a:ext cx="13648" cy="5063319"/>
            </a:xfrm>
            <a:prstGeom prst="straightConnector1">
              <a:avLst/>
            </a:prstGeom>
            <a:noFill/>
            <a:ln w="38100" cap="flat" cmpd="sng" algn="ctr">
              <a:solidFill>
                <a:srgbClr val="44704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525302" y="946753"/>
              <a:ext cx="38213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4704A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8468435" y="577420"/>
              <a:ext cx="23663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44704A"/>
                  </a:solidFill>
                </a:rPr>
                <a:t>From here </a:t>
              </a:r>
              <a:r>
                <a:rPr lang="en-GB" dirty="0">
                  <a:solidFill>
                    <a:srgbClr val="44704A"/>
                  </a:solidFill>
                  <a:sym typeface="Symbol" panose="05050102010706020507" pitchFamily="18" charset="2"/>
                </a:rPr>
                <a:t>K</a:t>
              </a:r>
              <a:r>
                <a:rPr lang="en-GB" dirty="0" smtClean="0">
                  <a:solidFill>
                    <a:srgbClr val="44704A"/>
                  </a:solidFill>
                  <a:sym typeface="Symbol" panose="05050102010706020507" pitchFamily="18" charset="2"/>
                </a:rPr>
                <a:t> with </a:t>
              </a:r>
              <a:r>
                <a:rPr lang="en-GB" dirty="0" err="1" smtClean="0">
                  <a:solidFill>
                    <a:srgbClr val="44704A"/>
                  </a:solidFill>
                  <a:sym typeface="Symbol" panose="05050102010706020507" pitchFamily="18" charset="2"/>
                </a:rPr>
                <a:t>Cv</a:t>
              </a:r>
              <a:endParaRPr lang="en-GB" dirty="0">
                <a:solidFill>
                  <a:srgbClr val="44704A"/>
                </a:solidFill>
              </a:endParaRPr>
            </a:p>
          </p:txBody>
        </p:sp>
      </p:grpSp>
      <p:sp>
        <p:nvSpPr>
          <p:cNvPr id="22" name="4-Point Star 21"/>
          <p:cNvSpPr/>
          <p:nvPr/>
        </p:nvSpPr>
        <p:spPr bwMode="auto">
          <a:xfrm>
            <a:off x="6967183" y="2313103"/>
            <a:ext cx="286602" cy="286603"/>
          </a:xfrm>
          <a:prstGeom prst="star4">
            <a:avLst/>
          </a:prstGeom>
          <a:solidFill>
            <a:srgbClr val="00B050"/>
          </a:solidFill>
          <a:ln w="63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 flipV="1">
            <a:off x="6110767" y="5563263"/>
            <a:ext cx="1480782" cy="13648"/>
          </a:xfrm>
          <a:prstGeom prst="straightConnector1">
            <a:avLst/>
          </a:prstGeom>
          <a:noFill/>
          <a:ln w="38100" cap="flat" cmpd="sng" algn="ctr">
            <a:solidFill>
              <a:srgbClr val="44704A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943600" y="5535220"/>
            <a:ext cx="784397" cy="512289"/>
          </a:xfrm>
          <a:prstGeom prst="straightConnector1">
            <a:avLst/>
          </a:prstGeom>
          <a:noFill/>
          <a:ln w="38100" cap="flat" cmpd="sng" algn="ctr">
            <a:solidFill>
              <a:srgbClr val="44704A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744414" y="6098142"/>
            <a:ext cx="2669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44704A"/>
                </a:solidFill>
                <a:sym typeface="Symbol" panose="05050102010706020507" pitchFamily="18" charset="2"/>
              </a:rPr>
              <a:t>Here almost no K</a:t>
            </a:r>
          </a:p>
          <a:p>
            <a:r>
              <a:rPr lang="en-GB" dirty="0" smtClean="0">
                <a:solidFill>
                  <a:srgbClr val="44704A"/>
                </a:solidFill>
                <a:sym typeface="Symbol" panose="05050102010706020507" pitchFamily="18" charset="2"/>
              </a:rPr>
              <a:t>1 </a:t>
            </a:r>
            <a:r>
              <a:rPr lang="en-GB" dirty="0" err="1" smtClean="0">
                <a:solidFill>
                  <a:srgbClr val="44704A"/>
                </a:solidFill>
                <a:sym typeface="Symbol" panose="05050102010706020507" pitchFamily="18" charset="2"/>
              </a:rPr>
              <a:t>Cv</a:t>
            </a:r>
            <a:r>
              <a:rPr lang="en-GB" dirty="0" smtClean="0">
                <a:solidFill>
                  <a:srgbClr val="44704A"/>
                </a:solidFill>
                <a:sym typeface="Symbol" panose="05050102010706020507" pitchFamily="18" charset="2"/>
              </a:rPr>
              <a:t> used for electrons</a:t>
            </a:r>
            <a:endParaRPr lang="en-GB" dirty="0">
              <a:solidFill>
                <a:srgbClr val="4470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95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10363200" cy="609600"/>
          </a:xfrm>
        </p:spPr>
        <p:txBody>
          <a:bodyPr/>
          <a:lstStyle/>
          <a:p>
            <a:r>
              <a:rPr lang="en-GB" dirty="0" smtClean="0"/>
              <a:t>PID-</a:t>
            </a:r>
            <a:r>
              <a:rPr lang="en-GB" dirty="0" err="1" smtClean="0"/>
              <a:t>Tof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058598"/>
            <a:ext cx="5140171" cy="3708711"/>
          </a:xfrm>
        </p:spPr>
        <p:txBody>
          <a:bodyPr/>
          <a:lstStyle/>
          <a:p>
            <a:r>
              <a:rPr lang="en-GB" dirty="0" smtClean="0"/>
              <a:t>Proposal from </a:t>
            </a:r>
            <a:r>
              <a:rPr lang="en-GB" dirty="0" smtClean="0">
                <a:solidFill>
                  <a:srgbClr val="FF0000"/>
                </a:solidFill>
              </a:rPr>
              <a:t>FNAL: </a:t>
            </a:r>
            <a:r>
              <a:rPr lang="en-GB" dirty="0" err="1" smtClean="0">
                <a:solidFill>
                  <a:srgbClr val="FF0000"/>
                </a:solidFill>
              </a:rPr>
              <a:t>pLAPPD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/>
              <a:t>better than </a:t>
            </a:r>
            <a:r>
              <a:rPr lang="en-GB" dirty="0">
                <a:solidFill>
                  <a:srgbClr val="FF0000"/>
                </a:solidFill>
              </a:rPr>
              <a:t>50 </a:t>
            </a:r>
            <a:r>
              <a:rPr lang="en-GB" dirty="0" err="1">
                <a:solidFill>
                  <a:srgbClr val="FF0000"/>
                </a:solidFill>
              </a:rPr>
              <a:t>ps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timing </a:t>
            </a:r>
            <a:r>
              <a:rPr lang="en-GB" dirty="0" smtClean="0"/>
              <a:t>resolution</a:t>
            </a:r>
          </a:p>
          <a:p>
            <a:r>
              <a:rPr lang="en-GB" dirty="0" smtClean="0">
                <a:sym typeface="Symbol" panose="05050102010706020507" pitchFamily="18" charset="2"/>
              </a:rPr>
              <a:t> 1mm position resolution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6x6cm </a:t>
            </a:r>
            <a:r>
              <a:rPr lang="en-GB" dirty="0" smtClean="0"/>
              <a:t>area</a:t>
            </a:r>
          </a:p>
          <a:p>
            <a:r>
              <a:rPr lang="en-GB" dirty="0" smtClean="0"/>
              <a:t>Hope to integrate in the same box as beam monitors 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Under test see Jon’s talk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637464" y="1212164"/>
            <a:ext cx="6416914" cy="355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>
                <a:solidFill>
                  <a:srgbClr val="FF0000"/>
                </a:solidFill>
              </a:rPr>
              <a:t>Alternative for low p (1ns timing)</a:t>
            </a:r>
            <a:endParaRPr lang="en-GB" kern="0" dirty="0">
              <a:solidFill>
                <a:srgbClr val="FF0000"/>
              </a:solidFill>
            </a:endParaRPr>
          </a:p>
          <a:p>
            <a:r>
              <a:rPr lang="en-GB" kern="0" dirty="0" smtClean="0"/>
              <a:t>Same devices as for beam monitors</a:t>
            </a:r>
          </a:p>
          <a:p>
            <a:r>
              <a:rPr lang="en-GB" kern="0" dirty="0" smtClean="0"/>
              <a:t>Different electronics: ASIC for </a:t>
            </a:r>
            <a:r>
              <a:rPr lang="en-GB" kern="0" dirty="0" err="1" smtClean="0"/>
              <a:t>SiPM</a:t>
            </a:r>
            <a:r>
              <a:rPr lang="en-GB" kern="0" dirty="0" smtClean="0"/>
              <a:t> readout, called </a:t>
            </a:r>
            <a:r>
              <a:rPr lang="en-GB" kern="0" dirty="0" err="1" smtClean="0"/>
              <a:t>STiC</a:t>
            </a:r>
            <a:r>
              <a:rPr lang="en-GB" kern="0" dirty="0" smtClean="0"/>
              <a:t>, </a:t>
            </a:r>
            <a:r>
              <a:rPr lang="en-GB" u="sng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hlinkClick r:id="rId2"/>
              </a:rPr>
              <a:t>http</a:t>
            </a:r>
            <a:r>
              <a:rPr lang="en-GB" u="sng" kern="0" dirty="0" smtClean="0">
                <a:hlinkClick r:id="rId2"/>
              </a:rPr>
              <a:t>s://www.kip.uni-heidelberg.de/hep-detektoren/readout?lang=en</a:t>
            </a:r>
            <a:endParaRPr lang="en-GB" u="sng" kern="0" dirty="0" smtClean="0"/>
          </a:p>
          <a:p>
            <a:pPr marL="0" indent="0">
              <a:buNone/>
            </a:pPr>
            <a:r>
              <a:rPr lang="en-GB" u="sng" kern="0" dirty="0"/>
              <a:t> </a:t>
            </a:r>
            <a:r>
              <a:rPr lang="en-GB" u="sng" kern="0" dirty="0" smtClean="0"/>
              <a:t> ( implementation in </a:t>
            </a:r>
            <a:r>
              <a:rPr lang="en-GB" u="sng" kern="0" dirty="0" err="1" smtClean="0"/>
              <a:t>Daq</a:t>
            </a:r>
            <a:r>
              <a:rPr lang="en-GB" u="sng" kern="0" dirty="0" smtClean="0"/>
              <a:t>  to be studied)</a:t>
            </a:r>
          </a:p>
          <a:p>
            <a:r>
              <a:rPr lang="en-GB" kern="0" dirty="0" smtClean="0"/>
              <a:t>Or simply readout by fast PMT  </a:t>
            </a:r>
            <a:endParaRPr lang="en-GB" kern="0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89417" y="4796321"/>
            <a:ext cx="7609185" cy="53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GB" kern="0" dirty="0" smtClean="0"/>
              <a:t>Why two </a:t>
            </a:r>
            <a:r>
              <a:rPr lang="en-GB" kern="0" dirty="0" err="1" smtClean="0"/>
              <a:t>tof</a:t>
            </a:r>
            <a:r>
              <a:rPr lang="en-GB" kern="0" dirty="0" smtClean="0"/>
              <a:t> systems? </a:t>
            </a:r>
            <a:endParaRPr lang="en-GB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5212" y="5430405"/>
            <a:ext cx="11457593" cy="94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Material budget: </a:t>
            </a:r>
            <a:r>
              <a:rPr lang="en-GB" kern="0" dirty="0" err="1" smtClean="0"/>
              <a:t>pLAPPD</a:t>
            </a:r>
            <a:r>
              <a:rPr lang="en-GB" kern="0" dirty="0" smtClean="0"/>
              <a:t> too thick at low p</a:t>
            </a:r>
          </a:p>
          <a:p>
            <a:r>
              <a:rPr lang="en-GB" kern="0" dirty="0" smtClean="0"/>
              <a:t>Efficiency: small area, again a problem for low intensity low momentum (see later) 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7161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of H4-VLE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834571" y="1241195"/>
            <a:ext cx="10181771" cy="3113314"/>
            <a:chOff x="812800" y="1785258"/>
            <a:chExt cx="10181771" cy="31133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" t="9911" r="110" b="66556"/>
            <a:stretch/>
          </p:blipFill>
          <p:spPr>
            <a:xfrm>
              <a:off x="812800" y="1785258"/>
              <a:ext cx="10181771" cy="3113314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812800" y="3070215"/>
              <a:ext cx="9898743" cy="0"/>
            </a:xfrm>
            <a:prstGeom prst="straightConnector1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6" name="TextBox 5"/>
          <p:cNvSpPr txBox="1"/>
          <p:nvPr/>
        </p:nvSpPr>
        <p:spPr>
          <a:xfrm>
            <a:off x="522514" y="4822371"/>
            <a:ext cx="81259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XY = layers of </a:t>
            </a:r>
            <a:r>
              <a:rPr lang="en-GB" dirty="0" err="1" smtClean="0"/>
              <a:t>scifi</a:t>
            </a:r>
            <a:r>
              <a:rPr lang="en-GB" dirty="0" smtClean="0"/>
              <a:t> monitors</a:t>
            </a:r>
          </a:p>
          <a:p>
            <a:r>
              <a:rPr lang="en-GB" dirty="0" smtClean="0"/>
              <a:t>S =</a:t>
            </a:r>
            <a:r>
              <a:rPr lang="en-GB" dirty="0" err="1" smtClean="0"/>
              <a:t>scifi</a:t>
            </a:r>
            <a:r>
              <a:rPr lang="en-GB" dirty="0" smtClean="0"/>
              <a:t> for trigger</a:t>
            </a:r>
          </a:p>
          <a:p>
            <a:r>
              <a:rPr lang="en-GB" dirty="0" smtClean="0"/>
              <a:t>T = </a:t>
            </a:r>
            <a:r>
              <a:rPr lang="en-GB" dirty="0" err="1" smtClean="0"/>
              <a:t>ToF</a:t>
            </a:r>
            <a:r>
              <a:rPr lang="en-GB" dirty="0" smtClean="0"/>
              <a:t> system, either scintillator  or </a:t>
            </a:r>
            <a:r>
              <a:rPr lang="en-GB" dirty="0" err="1" smtClean="0"/>
              <a:t>pLAPPD</a:t>
            </a:r>
            <a:endParaRPr lang="en-GB" dirty="0" smtClean="0"/>
          </a:p>
          <a:p>
            <a:r>
              <a:rPr lang="en-GB" dirty="0" smtClean="0"/>
              <a:t>C=Cherenkov, one or two, depending on selected momentum/available </a:t>
            </a:r>
            <a:r>
              <a:rPr lang="en-GB" dirty="0" err="1" smtClean="0"/>
              <a:t>ToF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3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H4 det. layout, option 1 – with </a:t>
            </a:r>
            <a:r>
              <a:rPr lang="en-GB" dirty="0" err="1" smtClean="0"/>
              <a:t>pLAPPD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All tracking and trigger monitors will be always present in the beamline, for a total of 8 </a:t>
            </a:r>
            <a:r>
              <a:rPr lang="en-GB" dirty="0" err="1" smtClean="0"/>
              <a:t>sci</a:t>
            </a:r>
            <a:r>
              <a:rPr lang="en-GB" dirty="0" smtClean="0"/>
              <a:t> (XBPF)  </a:t>
            </a:r>
            <a:r>
              <a:rPr lang="en-GB" dirty="0"/>
              <a:t>layers and three trigger </a:t>
            </a:r>
            <a:r>
              <a:rPr lang="en-GB" dirty="0" smtClean="0"/>
              <a:t>planes</a:t>
            </a:r>
          </a:p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 err="1" smtClean="0"/>
              <a:t>PiD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p ≤ 2GeV/c </a:t>
            </a:r>
            <a:r>
              <a:rPr lang="en-GB" dirty="0"/>
              <a:t>: XBPF </a:t>
            </a:r>
            <a:r>
              <a:rPr lang="en-GB" dirty="0" err="1"/>
              <a:t>ToF</a:t>
            </a:r>
            <a:r>
              <a:rPr lang="en-GB" dirty="0"/>
              <a:t> + standard CO2 Cherenkov for electron discrimination </a:t>
            </a:r>
            <a:endParaRPr lang="en-GB" dirty="0" smtClean="0"/>
          </a:p>
          <a:p>
            <a:r>
              <a:rPr lang="en-GB" dirty="0" smtClean="0"/>
              <a:t> </a:t>
            </a:r>
            <a:r>
              <a:rPr lang="en-GB" dirty="0">
                <a:solidFill>
                  <a:srgbClr val="FF0000"/>
                </a:solidFill>
              </a:rPr>
              <a:t>2 &lt; p ≤ </a:t>
            </a:r>
            <a:r>
              <a:rPr lang="en-GB" dirty="0" smtClean="0">
                <a:solidFill>
                  <a:srgbClr val="FF0000"/>
                </a:solidFill>
              </a:rPr>
              <a:t>7GeV/c </a:t>
            </a:r>
            <a:r>
              <a:rPr lang="en-GB" dirty="0"/>
              <a:t>: </a:t>
            </a:r>
            <a:r>
              <a:rPr lang="en-GB" dirty="0" err="1"/>
              <a:t>pLAPPD</a:t>
            </a:r>
            <a:r>
              <a:rPr lang="en-GB" dirty="0"/>
              <a:t> </a:t>
            </a:r>
            <a:r>
              <a:rPr lang="en-GB" dirty="0" err="1"/>
              <a:t>ToF</a:t>
            </a:r>
            <a:r>
              <a:rPr lang="en-GB" dirty="0"/>
              <a:t> + standard CO2 Cherenkov for electron discrimination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Total </a:t>
            </a:r>
            <a:r>
              <a:rPr lang="en-GB" dirty="0"/>
              <a:t>instrumentation needed: </a:t>
            </a:r>
            <a:r>
              <a:rPr lang="en-GB" dirty="0">
                <a:solidFill>
                  <a:srgbClr val="FF0000"/>
                </a:solidFill>
              </a:rPr>
              <a:t>8 XBPF </a:t>
            </a:r>
            <a:r>
              <a:rPr lang="en-GB" dirty="0"/>
              <a:t>layers with standard electronics, </a:t>
            </a:r>
            <a:r>
              <a:rPr lang="en-GB" dirty="0">
                <a:solidFill>
                  <a:srgbClr val="FF0000"/>
                </a:solidFill>
              </a:rPr>
              <a:t>2 XBPF layers with </a:t>
            </a:r>
            <a:r>
              <a:rPr lang="en-GB" dirty="0" err="1">
                <a:solidFill>
                  <a:srgbClr val="FF0000"/>
                </a:solidFill>
              </a:rPr>
              <a:t>ToF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electronics, </a:t>
            </a:r>
            <a:r>
              <a:rPr lang="en-GB" dirty="0">
                <a:solidFill>
                  <a:srgbClr val="FF0000"/>
                </a:solidFill>
              </a:rPr>
              <a:t>two </a:t>
            </a:r>
            <a:r>
              <a:rPr lang="en-GB" dirty="0" err="1">
                <a:solidFill>
                  <a:srgbClr val="FF0000"/>
                </a:solidFill>
              </a:rPr>
              <a:t>pLAPPD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stations, </a:t>
            </a:r>
            <a:r>
              <a:rPr lang="en-GB" dirty="0">
                <a:solidFill>
                  <a:srgbClr val="FF0000"/>
                </a:solidFill>
              </a:rPr>
              <a:t>one standard Cerenkov</a:t>
            </a:r>
            <a:r>
              <a:rPr lang="en-GB" dirty="0"/>
              <a:t>, and </a:t>
            </a:r>
            <a:r>
              <a:rPr lang="en-GB" dirty="0">
                <a:solidFill>
                  <a:srgbClr val="FF0000"/>
                </a:solidFill>
              </a:rPr>
              <a:t>three trigger </a:t>
            </a:r>
            <a:r>
              <a:rPr lang="en-GB" dirty="0"/>
              <a:t>planes, plus spares.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355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H4 det. Layout, option 2 – without </a:t>
            </a:r>
            <a:r>
              <a:rPr lang="en-GB" dirty="0" err="1" smtClean="0"/>
              <a:t>pLAPPD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143000"/>
            <a:ext cx="11237686" cy="5007429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For </a:t>
            </a:r>
            <a:r>
              <a:rPr lang="en-GB" dirty="0" err="1" smtClean="0"/>
              <a:t>PiD</a:t>
            </a:r>
            <a:r>
              <a:rPr lang="en-GB" dirty="0" smtClean="0"/>
              <a:t>: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GB" dirty="0" smtClean="0">
                <a:solidFill>
                  <a:srgbClr val="FF0000"/>
                </a:solidFill>
              </a:rPr>
              <a:t>p ≤ 2GeV/c </a:t>
            </a:r>
            <a:r>
              <a:rPr lang="en-GB" dirty="0" smtClean="0"/>
              <a:t>: XBPF </a:t>
            </a:r>
            <a:r>
              <a:rPr lang="en-GB" dirty="0" err="1" smtClean="0"/>
              <a:t>ToF</a:t>
            </a:r>
            <a:r>
              <a:rPr lang="en-GB" dirty="0" smtClean="0"/>
              <a:t> + standard CO2 Cherenkov for electron discrimination </a:t>
            </a:r>
          </a:p>
          <a:p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2 &lt; p ≤ 3GeV/c </a:t>
            </a:r>
            <a:r>
              <a:rPr lang="en-GB" dirty="0"/>
              <a:t>: XBPF </a:t>
            </a:r>
            <a:r>
              <a:rPr lang="en-GB" dirty="0" err="1"/>
              <a:t>ToF</a:t>
            </a:r>
            <a:r>
              <a:rPr lang="en-GB" dirty="0"/>
              <a:t> + standard CO2 Cherenkov for electron discrimination.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Kaons cannot be distinguished from protons </a:t>
            </a:r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3 </a:t>
            </a:r>
            <a:r>
              <a:rPr lang="en-GB" dirty="0">
                <a:solidFill>
                  <a:srgbClr val="FF0000"/>
                </a:solidFill>
              </a:rPr>
              <a:t>≤ p ≤ 5GeV/c </a:t>
            </a:r>
            <a:r>
              <a:rPr lang="en-GB" dirty="0"/>
              <a:t>: standard CO2 Cherenkov for electrons, </a:t>
            </a:r>
            <a:r>
              <a:rPr lang="en-GB" dirty="0">
                <a:solidFill>
                  <a:srgbClr val="FF0000"/>
                </a:solidFill>
              </a:rPr>
              <a:t>high pressure Cherenkov</a:t>
            </a:r>
            <a:r>
              <a:rPr lang="en-GB" dirty="0"/>
              <a:t> </a:t>
            </a:r>
            <a:r>
              <a:rPr lang="en-GB" dirty="0" smtClean="0"/>
              <a:t>for </a:t>
            </a:r>
            <a:r>
              <a:rPr lang="el-GR" dirty="0" smtClean="0"/>
              <a:t>π</a:t>
            </a:r>
            <a:r>
              <a:rPr lang="en-GB" dirty="0" smtClean="0"/>
              <a:t>( </a:t>
            </a:r>
            <a:r>
              <a:rPr lang="en-GB" dirty="0"/>
              <a:t>&lt; 10 bar) 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</a:rPr>
              <a:t>Kaons cannot be distinguished from </a:t>
            </a:r>
            <a:r>
              <a:rPr lang="en-GB" b="1" dirty="0" smtClean="0">
                <a:solidFill>
                  <a:schemeClr val="bg2">
                    <a:lumMod val="10000"/>
                  </a:schemeClr>
                </a:solidFill>
              </a:rPr>
              <a:t>protons</a:t>
            </a:r>
          </a:p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GB" dirty="0">
                <a:solidFill>
                  <a:srgbClr val="FF0000"/>
                </a:solidFill>
              </a:rPr>
              <a:t>p &gt; 5GeV/c</a:t>
            </a:r>
            <a:r>
              <a:rPr lang="en-GB" dirty="0"/>
              <a:t>: </a:t>
            </a:r>
            <a:r>
              <a:rPr lang="en-GB" dirty="0">
                <a:solidFill>
                  <a:srgbClr val="FF0000"/>
                </a:solidFill>
              </a:rPr>
              <a:t>standard CO2 Cherenkov</a:t>
            </a:r>
            <a:r>
              <a:rPr lang="en-GB" dirty="0"/>
              <a:t> for </a:t>
            </a:r>
            <a:r>
              <a:rPr lang="en-GB" dirty="0" err="1"/>
              <a:t>pions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high pressure (10-15 bar) </a:t>
            </a:r>
            <a:r>
              <a:rPr lang="en-GB" dirty="0"/>
              <a:t>CO2 Cherenkov for kaons. Electron content </a:t>
            </a:r>
            <a:r>
              <a:rPr lang="en-GB" dirty="0" smtClean="0"/>
              <a:t> </a:t>
            </a:r>
            <a:r>
              <a:rPr lang="en-GB" dirty="0"/>
              <a:t>will not be tagged.</a:t>
            </a:r>
          </a:p>
          <a:p>
            <a:pPr marL="0" indent="0">
              <a:buNone/>
            </a:pPr>
            <a:r>
              <a:rPr lang="en-GB" dirty="0" smtClean="0"/>
              <a:t>Total </a:t>
            </a:r>
            <a:r>
              <a:rPr lang="en-GB" dirty="0"/>
              <a:t>instrumentation needed: </a:t>
            </a:r>
            <a:r>
              <a:rPr lang="en-GB" dirty="0">
                <a:solidFill>
                  <a:srgbClr val="FF0000"/>
                </a:solidFill>
              </a:rPr>
              <a:t>8 XBPF layers with standard</a:t>
            </a:r>
            <a:r>
              <a:rPr lang="en-GB" dirty="0"/>
              <a:t> electronics, </a:t>
            </a:r>
            <a:r>
              <a:rPr lang="en-GB" dirty="0">
                <a:solidFill>
                  <a:srgbClr val="FF0000"/>
                </a:solidFill>
              </a:rPr>
              <a:t>2 XBPF layers with </a:t>
            </a:r>
            <a:r>
              <a:rPr lang="en-GB" dirty="0" err="1">
                <a:solidFill>
                  <a:srgbClr val="FF0000"/>
                </a:solidFill>
              </a:rPr>
              <a:t>ToF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electronics, </a:t>
            </a:r>
            <a:r>
              <a:rPr lang="en-GB" dirty="0">
                <a:solidFill>
                  <a:srgbClr val="FF0000"/>
                </a:solidFill>
              </a:rPr>
              <a:t>one standard Cherenkov</a:t>
            </a:r>
            <a:r>
              <a:rPr lang="en-GB" dirty="0"/>
              <a:t>, </a:t>
            </a:r>
            <a:r>
              <a:rPr lang="en-GB" dirty="0">
                <a:solidFill>
                  <a:srgbClr val="FF0000"/>
                </a:solidFill>
              </a:rPr>
              <a:t>one </a:t>
            </a:r>
            <a:r>
              <a:rPr lang="en-GB" dirty="0" smtClean="0">
                <a:solidFill>
                  <a:srgbClr val="FF0000"/>
                </a:solidFill>
              </a:rPr>
              <a:t>high pressure </a:t>
            </a:r>
            <a:r>
              <a:rPr lang="en-GB" dirty="0">
                <a:solidFill>
                  <a:srgbClr val="FF0000"/>
                </a:solidFill>
              </a:rPr>
              <a:t>Cerenkov with non-standard distribution system,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three trigger planes</a:t>
            </a:r>
            <a:r>
              <a:rPr lang="en-GB" dirty="0"/>
              <a:t>, plus spares.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6837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materials on beam quality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Full FLUKA simulation of beam line, beam materials, </a:t>
            </a:r>
            <a:r>
              <a:rPr lang="en-GB" dirty="0" err="1" smtClean="0"/>
              <a:t>cryo</a:t>
            </a:r>
            <a:r>
              <a:rPr lang="en-GB" dirty="0" smtClean="0"/>
              <a:t>, beam windows</a:t>
            </a:r>
          </a:p>
          <a:p>
            <a:r>
              <a:rPr lang="en-GB" dirty="0" smtClean="0"/>
              <a:t>To evaluate effect of materials: inject  beam just downstream of target</a:t>
            </a:r>
          </a:p>
          <a:p>
            <a:pPr lvl="1"/>
            <a:r>
              <a:rPr lang="en-GB" dirty="0" smtClean="0"/>
              <a:t>Monochromatic</a:t>
            </a:r>
          </a:p>
          <a:p>
            <a:pPr lvl="1"/>
            <a:r>
              <a:rPr lang="en-GB" dirty="0" smtClean="0"/>
              <a:t>Parallel</a:t>
            </a:r>
          </a:p>
          <a:p>
            <a:pPr lvl="1"/>
            <a:r>
              <a:rPr lang="en-GB" dirty="0" smtClean="0"/>
              <a:t>1cm diameter </a:t>
            </a:r>
          </a:p>
          <a:p>
            <a:r>
              <a:rPr lang="en-GB" dirty="0" smtClean="0"/>
              <a:t>Spectra at </a:t>
            </a:r>
            <a:r>
              <a:rPr lang="en-GB" dirty="0" err="1" smtClean="0"/>
              <a:t>cryo</a:t>
            </a:r>
            <a:r>
              <a:rPr lang="en-GB" dirty="0" smtClean="0"/>
              <a:t> face and at </a:t>
            </a:r>
            <a:r>
              <a:rPr lang="en-GB" dirty="0" err="1" smtClean="0"/>
              <a:t>LAr</a:t>
            </a:r>
            <a:r>
              <a:rPr lang="en-GB" dirty="0" smtClean="0"/>
              <a:t> active surface (after beam window)</a:t>
            </a:r>
          </a:p>
          <a:p>
            <a:r>
              <a:rPr lang="en-GB" dirty="0" smtClean="0"/>
              <a:t>Attenuation with respect to “no materials” (counting “good” particles)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5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momenta: scintillators + low pressure CV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 t="12660" r="11885" b="5993"/>
          <a:stretch/>
        </p:blipFill>
        <p:spPr>
          <a:xfrm>
            <a:off x="170991" y="891879"/>
            <a:ext cx="5154732" cy="48121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5926" r="10674" b="6398"/>
          <a:stretch/>
        </p:blipFill>
        <p:spPr>
          <a:xfrm>
            <a:off x="5770485" y="501952"/>
            <a:ext cx="5273964" cy="52578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80551" y="5255595"/>
            <a:ext cx="1349406" cy="586197"/>
            <a:chOff x="3080551" y="5353235"/>
            <a:chExt cx="1349406" cy="586197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385032" y="5477767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2 %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45515" y="5304708"/>
            <a:ext cx="2158313" cy="611231"/>
            <a:chOff x="3080551" y="5353235"/>
            <a:chExt cx="1349406" cy="577048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385032" y="5477767"/>
              <a:ext cx="448192" cy="4358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3 %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81738" y="5965582"/>
            <a:ext cx="1181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Small energy degradation – can be corrected by MC with small uncertainty</a:t>
            </a:r>
          </a:p>
          <a:p>
            <a:r>
              <a:rPr lang="en-GB" sz="2400" dirty="0" smtClean="0"/>
              <a:t>Momentum spread &lt; 1%  -   small (15-20 % ) intensity reduction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0361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instrumentation WG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4" y="1143000"/>
            <a:ext cx="10733314" cy="4604657"/>
          </a:xfrm>
        </p:spPr>
        <p:txBody>
          <a:bodyPr/>
          <a:lstStyle/>
          <a:p>
            <a:r>
              <a:rPr lang="en-GB" dirty="0" smtClean="0"/>
              <a:t>Joint NP02 and NP04</a:t>
            </a:r>
          </a:p>
          <a:p>
            <a:r>
              <a:rPr lang="en-GB" dirty="0" smtClean="0"/>
              <a:t>Co-conveners:  </a:t>
            </a:r>
            <a:r>
              <a:rPr lang="en-GB" dirty="0" smtClean="0">
                <a:solidFill>
                  <a:srgbClr val="FF0000"/>
                </a:solidFill>
              </a:rPr>
              <a:t>Y. Karyotakis (NP02, CERN</a:t>
            </a:r>
            <a:r>
              <a:rPr lang="en-GB" dirty="0" smtClean="0"/>
              <a:t>), </a:t>
            </a:r>
            <a:r>
              <a:rPr lang="en-GB" dirty="0" smtClean="0">
                <a:solidFill>
                  <a:srgbClr val="FF0000"/>
                </a:solidFill>
              </a:rPr>
              <a:t>P. Sala (NP04, CERN), </a:t>
            </a:r>
            <a:r>
              <a:rPr lang="en-GB" dirty="0" smtClean="0"/>
              <a:t>J. Paley (NP04, FNAL)</a:t>
            </a:r>
          </a:p>
          <a:p>
            <a:r>
              <a:rPr lang="en-GB" dirty="0" smtClean="0"/>
              <a:t>Choose, develop, install, readout devices for  </a:t>
            </a:r>
            <a:r>
              <a:rPr lang="en-GB" dirty="0" smtClean="0">
                <a:solidFill>
                  <a:srgbClr val="FF0000"/>
                </a:solidFill>
              </a:rPr>
              <a:t>beam monitoring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B0F0"/>
                </a:solidFill>
              </a:rPr>
              <a:t>momentum measurement</a:t>
            </a:r>
            <a:r>
              <a:rPr lang="en-GB" dirty="0" smtClean="0"/>
              <a:t>,  </a:t>
            </a:r>
            <a:r>
              <a:rPr lang="en-GB" dirty="0" smtClean="0">
                <a:solidFill>
                  <a:srgbClr val="00B050"/>
                </a:solidFill>
              </a:rPr>
              <a:t>particle identification </a:t>
            </a:r>
            <a:r>
              <a:rPr lang="en-GB" dirty="0" smtClean="0"/>
              <a:t>in the H2 and H4 very low energy beamlines</a:t>
            </a:r>
          </a:p>
          <a:p>
            <a:r>
              <a:rPr lang="en-GB" dirty="0" smtClean="0"/>
              <a:t>Development of hardware</a:t>
            </a:r>
          </a:p>
          <a:p>
            <a:r>
              <a:rPr lang="en-GB" dirty="0" smtClean="0"/>
              <a:t>Beam simulations</a:t>
            </a:r>
          </a:p>
          <a:p>
            <a:r>
              <a:rPr lang="en-GB" dirty="0" smtClean="0"/>
              <a:t>Beam halo/ shielding simulation  and design</a:t>
            </a:r>
          </a:p>
          <a:p>
            <a:r>
              <a:rPr lang="en-GB" dirty="0" smtClean="0"/>
              <a:t>Detector simulations</a:t>
            </a:r>
          </a:p>
          <a:p>
            <a:r>
              <a:rPr lang="en-GB" dirty="0" smtClean="0"/>
              <a:t>DAQ interface</a:t>
            </a:r>
          </a:p>
        </p:txBody>
      </p:sp>
    </p:spTree>
    <p:extLst>
      <p:ext uri="{BB962C8B-B14F-4D97-AF65-F5344CB8AC3E}">
        <p14:creationId xmlns:p14="http://schemas.microsoft.com/office/powerpoint/2010/main" val="1550932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if </a:t>
            </a:r>
            <a:r>
              <a:rPr lang="en-GB" dirty="0" err="1" smtClean="0"/>
              <a:t>pLAPPD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" t="10326" r="5542" b="5013"/>
          <a:stretch/>
        </p:blipFill>
        <p:spPr>
          <a:xfrm>
            <a:off x="159798" y="914400"/>
            <a:ext cx="6391922" cy="5805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31620" y="1420427"/>
            <a:ext cx="56284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0000"/>
                </a:solidFill>
              </a:rPr>
              <a:t>Black: all ”good” (</a:t>
            </a:r>
            <a:r>
              <a:rPr lang="en-GB" sz="2200" dirty="0" err="1" smtClean="0">
                <a:solidFill>
                  <a:srgbClr val="000000"/>
                </a:solidFill>
              </a:rPr>
              <a:t>uncollided</a:t>
            </a:r>
            <a:r>
              <a:rPr lang="en-GB" sz="2200" dirty="0" smtClean="0">
                <a:solidFill>
                  <a:srgbClr val="000000"/>
                </a:solidFill>
              </a:rPr>
              <a:t> )  at </a:t>
            </a:r>
            <a:r>
              <a:rPr lang="en-GB" sz="2200" dirty="0" err="1" smtClean="0">
                <a:solidFill>
                  <a:srgbClr val="000000"/>
                </a:solidFill>
              </a:rPr>
              <a:t>cryo</a:t>
            </a:r>
            <a:endParaRPr lang="en-GB" sz="2200" dirty="0" smtClean="0">
              <a:solidFill>
                <a:srgbClr val="000000"/>
              </a:solidFill>
            </a:endParaRPr>
          </a:p>
          <a:p>
            <a:r>
              <a:rPr lang="en-GB" sz="2200" dirty="0" smtClean="0">
                <a:solidFill>
                  <a:srgbClr val="FF0000"/>
                </a:solidFill>
              </a:rPr>
              <a:t>Red: only good that passed through    </a:t>
            </a:r>
            <a:r>
              <a:rPr lang="en-GB" sz="2200" dirty="0" err="1" smtClean="0">
                <a:solidFill>
                  <a:srgbClr val="FF0000"/>
                </a:solidFill>
              </a:rPr>
              <a:t>pLAPPD</a:t>
            </a:r>
            <a:r>
              <a:rPr lang="en-GB" sz="2200" dirty="0" smtClean="0">
                <a:solidFill>
                  <a:srgbClr val="FF0000"/>
                </a:solidFill>
              </a:rPr>
              <a:t> active areas </a:t>
            </a:r>
            <a:r>
              <a:rPr lang="en-GB" sz="2200" dirty="0" smtClean="0">
                <a:solidFill>
                  <a:srgbClr val="000000"/>
                </a:solidFill>
              </a:rPr>
              <a:t>(note: here small parallel beam from target)</a:t>
            </a:r>
            <a:endParaRPr lang="en-GB" sz="22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317" y="3497802"/>
            <a:ext cx="5320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sz="2400" dirty="0" smtClean="0">
                <a:sym typeface="Wingdings" panose="05000000000000000000" pitchFamily="2" charset="2"/>
              </a:rPr>
              <a:t>Scattering in </a:t>
            </a:r>
            <a:r>
              <a:rPr lang="en-GB" sz="2400" dirty="0" err="1" smtClean="0">
                <a:sym typeface="Wingdings" panose="05000000000000000000" pitchFamily="2" charset="2"/>
              </a:rPr>
              <a:t>pLAPPD</a:t>
            </a:r>
            <a:r>
              <a:rPr lang="en-GB" sz="2400" dirty="0" smtClean="0">
                <a:sym typeface="Wingdings" panose="05000000000000000000" pitchFamily="2" charset="2"/>
              </a:rPr>
              <a:t> layers throws </a:t>
            </a:r>
            <a:r>
              <a:rPr lang="en-GB" sz="2400" dirty="0" err="1" smtClean="0">
                <a:sym typeface="Wingdings" panose="05000000000000000000" pitchFamily="2" charset="2"/>
              </a:rPr>
              <a:t>pions</a:t>
            </a:r>
            <a:r>
              <a:rPr lang="en-GB" sz="2400" dirty="0" smtClean="0">
                <a:sym typeface="Wingdings" panose="05000000000000000000" pitchFamily="2" charset="2"/>
              </a:rPr>
              <a:t> out of beamline acceptance  </a:t>
            </a:r>
            <a:r>
              <a:rPr lang="en-GB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only 27% left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GB" sz="2400" dirty="0" smtClean="0">
                <a:sym typeface="Wingdings" panose="05000000000000000000" pitchFamily="2" charset="2"/>
              </a:rPr>
              <a:t>If pads geometrical acceptance included only 12% left (could be improved by doubling the devices)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7406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momenta: scintillators, electron beam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8" t="11044" r="4882" b="4377"/>
          <a:stretch/>
        </p:blipFill>
        <p:spPr>
          <a:xfrm>
            <a:off x="1251751" y="914400"/>
            <a:ext cx="5994221" cy="527962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394445" y="5690601"/>
            <a:ext cx="1500327" cy="674688"/>
            <a:chOff x="3080551" y="5353235"/>
            <a:chExt cx="1349406" cy="586197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385032" y="5477767"/>
              <a:ext cx="7168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2 %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714695" y="2068496"/>
            <a:ext cx="4274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Combined effect of Beam </a:t>
            </a:r>
            <a:r>
              <a:rPr lang="en-GB" sz="2400" dirty="0" err="1" smtClean="0"/>
              <a:t>Instr</a:t>
            </a:r>
            <a:r>
              <a:rPr lang="en-GB" sz="2400" dirty="0" smtClean="0"/>
              <a:t> + </a:t>
            </a:r>
            <a:r>
              <a:rPr lang="en-GB" sz="2400" dirty="0" err="1" smtClean="0"/>
              <a:t>baem</a:t>
            </a:r>
            <a:r>
              <a:rPr lang="en-GB" sz="2400" dirty="0" smtClean="0"/>
              <a:t> window still allows for good statistics of unperturbed electrons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92210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Intermediate: use </a:t>
            </a:r>
            <a:r>
              <a:rPr lang="en-GB" dirty="0" err="1" smtClean="0"/>
              <a:t>pLAPPD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2" y="748795"/>
            <a:ext cx="5181600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3" t="11717" r="11347" b="5858"/>
          <a:stretch/>
        </p:blipFill>
        <p:spPr>
          <a:xfrm>
            <a:off x="7288820" y="1352368"/>
            <a:ext cx="4264925" cy="416954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95130" y="5255708"/>
            <a:ext cx="1837677" cy="664158"/>
            <a:chOff x="3080551" y="5353235"/>
            <a:chExt cx="1349406" cy="577048"/>
          </a:xfrm>
        </p:grpSpPr>
        <p:cxnSp>
          <p:nvCxnSpPr>
            <p:cNvPr id="7" name="Straight Arrow Connector 6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3385032" y="5477767"/>
              <a:ext cx="489903" cy="401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1</a:t>
              </a:r>
              <a:r>
                <a:rPr lang="en-GB" sz="2400" dirty="0" smtClean="0">
                  <a:solidFill>
                    <a:srgbClr val="FF0000"/>
                  </a:solidFill>
                </a:rPr>
                <a:t>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730556" y="5526401"/>
            <a:ext cx="617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Pion scattering acceptable, </a:t>
            </a:r>
          </a:p>
          <a:p>
            <a:r>
              <a:rPr lang="en-GB" sz="2400" dirty="0" smtClean="0"/>
              <a:t>Energy loss fine,</a:t>
            </a:r>
          </a:p>
          <a:p>
            <a:r>
              <a:rPr lang="en-GB" sz="2400" dirty="0" smtClean="0"/>
              <a:t>efficiency to be checked (double device?)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49627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Intermediate: if no </a:t>
            </a:r>
            <a:r>
              <a:rPr lang="en-GB" dirty="0" err="1" smtClean="0"/>
              <a:t>pLAPPD</a:t>
            </a:r>
            <a:r>
              <a:rPr lang="en-GB" dirty="0" smtClean="0"/>
              <a:t> : 2 CV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20" y="738266"/>
            <a:ext cx="5181600" cy="5181600"/>
          </a:xfrm>
        </p:spPr>
      </p:pic>
      <p:grpSp>
        <p:nvGrpSpPr>
          <p:cNvPr id="4" name="Group 3"/>
          <p:cNvGrpSpPr/>
          <p:nvPr/>
        </p:nvGrpSpPr>
        <p:grpSpPr>
          <a:xfrm>
            <a:off x="2778710" y="5255708"/>
            <a:ext cx="1837677" cy="664158"/>
            <a:chOff x="3080551" y="5353235"/>
            <a:chExt cx="1349406" cy="577048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385032" y="5477767"/>
              <a:ext cx="489903" cy="401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1</a:t>
              </a:r>
              <a:r>
                <a:rPr lang="en-GB" sz="2400" dirty="0" smtClean="0">
                  <a:solidFill>
                    <a:srgbClr val="FF0000"/>
                  </a:solidFill>
                </a:rPr>
                <a:t>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81699" y="1755139"/>
            <a:ext cx="562044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Here: </a:t>
            </a:r>
          </a:p>
          <a:p>
            <a:r>
              <a:rPr lang="en-GB" sz="2200" dirty="0" smtClean="0"/>
              <a:t>1 low pressure CV for e</a:t>
            </a:r>
            <a:r>
              <a:rPr lang="en-GB" sz="2200" baseline="30000" dirty="0" smtClean="0"/>
              <a:t>+ </a:t>
            </a:r>
            <a:r>
              <a:rPr lang="en-GB" sz="2200" dirty="0" smtClean="0"/>
              <a:t>discrimination</a:t>
            </a:r>
          </a:p>
          <a:p>
            <a:r>
              <a:rPr lang="en-GB" sz="2200" dirty="0" smtClean="0"/>
              <a:t>1 10bar  CO</a:t>
            </a:r>
            <a:r>
              <a:rPr lang="en-GB" sz="2200" baseline="-25000" dirty="0" smtClean="0"/>
              <a:t>2 </a:t>
            </a:r>
            <a:r>
              <a:rPr lang="en-GB" sz="2200" dirty="0" smtClean="0"/>
              <a:t>CV for </a:t>
            </a:r>
            <a:r>
              <a:rPr lang="en-GB" sz="2200" dirty="0" err="1" smtClean="0"/>
              <a:t>pions</a:t>
            </a:r>
            <a:endParaRPr lang="en-GB" sz="2200" dirty="0" smtClean="0"/>
          </a:p>
          <a:p>
            <a:endParaRPr lang="en-GB" sz="2200" dirty="0"/>
          </a:p>
          <a:p>
            <a:r>
              <a:rPr lang="en-GB" sz="2200" dirty="0" smtClean="0"/>
              <a:t>Small energy and efficiency degradations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49351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High pressure CV is needed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964" y="1263074"/>
            <a:ext cx="5181600" cy="5181600"/>
          </a:xfrm>
        </p:spPr>
      </p:pic>
      <p:sp>
        <p:nvSpPr>
          <p:cNvPr id="3" name="TextBox 2"/>
          <p:cNvSpPr txBox="1"/>
          <p:nvPr/>
        </p:nvSpPr>
        <p:spPr>
          <a:xfrm>
            <a:off x="6354616" y="2382982"/>
            <a:ext cx="5610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err="1" smtClean="0"/>
              <a:t>Hig</a:t>
            </a:r>
            <a:r>
              <a:rPr lang="en-GB" sz="2200" dirty="0" smtClean="0"/>
              <a:t> momenta: K id by 15 bar CV if </a:t>
            </a:r>
            <a:r>
              <a:rPr lang="en-GB" sz="2200" dirty="0" err="1" smtClean="0"/>
              <a:t>pLAPPD</a:t>
            </a:r>
            <a:r>
              <a:rPr lang="en-GB" sz="2200" dirty="0" smtClean="0"/>
              <a:t> not available: fine</a:t>
            </a:r>
            <a:endParaRPr lang="en-GB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3397546" y="5780516"/>
            <a:ext cx="1837677" cy="664158"/>
            <a:chOff x="3080551" y="5353235"/>
            <a:chExt cx="1349406" cy="57704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080551" y="5930283"/>
              <a:ext cx="1349406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089429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429957" y="5353235"/>
              <a:ext cx="0" cy="514178"/>
            </a:xfrm>
            <a:prstGeom prst="line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385032" y="5477767"/>
              <a:ext cx="720612" cy="401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0000"/>
                  </a:solidFill>
                </a:rPr>
                <a:t>0.5 %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0557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on material budget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Beam instrumentation and beam window allows to keep the beam quality within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2427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racking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715" y="878768"/>
            <a:ext cx="10566400" cy="5181600"/>
          </a:xfrm>
        </p:spPr>
        <p:txBody>
          <a:bodyPr/>
          <a:lstStyle/>
          <a:p>
            <a:r>
              <a:rPr lang="en-GB" dirty="0" smtClean="0"/>
              <a:t>The two last beam monitors should allow track matching with </a:t>
            </a:r>
            <a:r>
              <a:rPr lang="en-GB" dirty="0" err="1" smtClean="0"/>
              <a:t>LAr</a:t>
            </a:r>
            <a:r>
              <a:rPr lang="en-GB" dirty="0" smtClean="0"/>
              <a:t> data</a:t>
            </a:r>
          </a:p>
          <a:p>
            <a:r>
              <a:rPr lang="en-GB" dirty="0" smtClean="0"/>
              <a:t>Possible disruptions: space resolution and scattering in materials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68676" y="1992461"/>
            <a:ext cx="4044630" cy="3906175"/>
            <a:chOff x="648070" y="2610035"/>
            <a:chExt cx="4044630" cy="3906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" t="12168" r="10863" b="6691"/>
            <a:stretch/>
          </p:blipFill>
          <p:spPr>
            <a:xfrm>
              <a:off x="648070" y="2610035"/>
              <a:ext cx="4044630" cy="390617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053919" y="3733800"/>
              <a:ext cx="13997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Pions</a:t>
              </a:r>
              <a:r>
                <a:rPr lang="en-GB" dirty="0" smtClean="0"/>
                <a:t> 1 GeV</a:t>
              </a:r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910004" y="1947272"/>
            <a:ext cx="3781888" cy="3996552"/>
            <a:chOff x="7838982" y="2200062"/>
            <a:chExt cx="3781888" cy="399655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0" t="11134" r="9310" b="6925"/>
            <a:stretch/>
          </p:blipFill>
          <p:spPr>
            <a:xfrm>
              <a:off x="7838982" y="2200062"/>
              <a:ext cx="3781888" cy="399655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729926" y="3801573"/>
              <a:ext cx="1436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Pions</a:t>
              </a:r>
              <a:r>
                <a:rPr lang="en-GB" dirty="0" smtClean="0"/>
                <a:t> 6 GeV</a:t>
              </a:r>
              <a:endParaRPr lang="en-GB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57543" y="1947272"/>
            <a:ext cx="390552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Simulated Difference between </a:t>
            </a:r>
          </a:p>
          <a:p>
            <a:r>
              <a:rPr lang="en-GB" sz="2000" dirty="0" smtClean="0"/>
              <a:t>x-coordinate at </a:t>
            </a:r>
            <a:r>
              <a:rPr lang="en-GB" sz="2000" dirty="0" err="1" smtClean="0"/>
              <a:t>LAr</a:t>
            </a:r>
            <a:r>
              <a:rPr lang="en-GB" sz="2000" dirty="0" smtClean="0"/>
              <a:t> entrance</a:t>
            </a:r>
          </a:p>
          <a:p>
            <a:r>
              <a:rPr lang="en-GB" sz="2000" dirty="0" smtClean="0"/>
              <a:t>And </a:t>
            </a:r>
          </a:p>
          <a:p>
            <a:r>
              <a:rPr lang="en-GB" sz="2000" dirty="0" smtClean="0"/>
              <a:t>x extrapolated from last two monitors</a:t>
            </a:r>
          </a:p>
          <a:p>
            <a:endParaRPr lang="en-GB" sz="2000" dirty="0"/>
          </a:p>
          <a:p>
            <a:r>
              <a:rPr lang="en-GB" sz="2000" dirty="0" smtClean="0"/>
              <a:t>For two different energies (and beam line materials)</a:t>
            </a:r>
          </a:p>
          <a:p>
            <a:r>
              <a:rPr lang="en-GB" sz="2000" dirty="0" smtClean="0"/>
              <a:t>Red </a:t>
            </a:r>
            <a:r>
              <a:rPr lang="en-GB" sz="2000" dirty="0" err="1" smtClean="0"/>
              <a:t>histo</a:t>
            </a:r>
            <a:r>
              <a:rPr lang="en-GB" sz="2000" dirty="0" smtClean="0"/>
              <a:t>: add 1mm </a:t>
            </a:r>
            <a:r>
              <a:rPr lang="en-GB" sz="2000" dirty="0" err="1" smtClean="0"/>
              <a:t>rms</a:t>
            </a:r>
            <a:r>
              <a:rPr lang="en-GB" sz="2000" dirty="0" smtClean="0"/>
              <a:t> (huge)  smear on monitors</a:t>
            </a:r>
          </a:p>
          <a:p>
            <a:endParaRPr lang="en-GB" sz="2000" dirty="0"/>
          </a:p>
          <a:p>
            <a:r>
              <a:rPr lang="en-GB" sz="2000" dirty="0" smtClean="0"/>
              <a:t>80% to 90 % of events reconstructed within +-1cm</a:t>
            </a:r>
          </a:p>
          <a:p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265004"/>
            <a:ext cx="10745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</a:rPr>
              <a:t>According to simulation, particle track matching is feasible in the current configuration 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644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Momentum selection/measurement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Details of the methods and preliminary results in Nikos talk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Reduction of the momentum spread by closing the collimator: can achieve </a:t>
            </a:r>
            <a:r>
              <a:rPr lang="en-GB" dirty="0" smtClean="0">
                <a:solidFill>
                  <a:srgbClr val="FF0000"/>
                </a:solidFill>
              </a:rPr>
              <a:t>~2.5% </a:t>
            </a:r>
            <a:r>
              <a:rPr lang="en-GB" dirty="0" err="1" smtClean="0">
                <a:solidFill>
                  <a:srgbClr val="FF0000"/>
                </a:solidFill>
              </a:rPr>
              <a:t>dp</a:t>
            </a:r>
            <a:r>
              <a:rPr lang="en-GB" dirty="0" smtClean="0">
                <a:solidFill>
                  <a:srgbClr val="FF0000"/>
                </a:solidFill>
              </a:rPr>
              <a:t>/p </a:t>
            </a:r>
            <a:r>
              <a:rPr lang="en-GB" dirty="0" smtClean="0"/>
              <a:t>with </a:t>
            </a:r>
            <a:r>
              <a:rPr lang="en-GB" dirty="0" smtClean="0">
                <a:solidFill>
                  <a:srgbClr val="FF0000"/>
                </a:solidFill>
              </a:rPr>
              <a:t>~factor 3 reduction </a:t>
            </a:r>
            <a:r>
              <a:rPr lang="en-GB" dirty="0" smtClean="0"/>
              <a:t>in particle rate </a:t>
            </a:r>
            <a:r>
              <a:rPr lang="en-GB" dirty="0" smtClean="0">
                <a:sym typeface="Wingdings" panose="05000000000000000000" pitchFamily="2" charset="2"/>
              </a:rPr>
              <a:t> can be used at high momenta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ym typeface="Wingdings" panose="05000000000000000000" pitchFamily="2" charset="2"/>
              </a:rPr>
              <a:t>Momentum measurement particle-by-particle with </a:t>
            </a:r>
            <a:r>
              <a:rPr lang="en-GB" dirty="0" err="1" smtClean="0">
                <a:sym typeface="Wingdings" panose="05000000000000000000" pitchFamily="2" charset="2"/>
              </a:rPr>
              <a:t>trackers+bending</a:t>
            </a:r>
            <a:r>
              <a:rPr lang="en-GB" dirty="0" smtClean="0">
                <a:sym typeface="Wingdings" panose="05000000000000000000" pitchFamily="2" charset="2"/>
              </a:rPr>
              <a:t> magnet : </a:t>
            </a:r>
            <a:r>
              <a:rPr lang="en-GB" dirty="0" smtClean="0">
                <a:solidFill>
                  <a:srgbClr val="FF0000"/>
                </a:solidFill>
                <a:sym typeface="Wingdings" panose="05000000000000000000" pitchFamily="2" charset="2"/>
              </a:rPr>
              <a:t>better than 2% for p&gt;2 </a:t>
            </a:r>
            <a:r>
              <a:rPr lang="en-GB" dirty="0" smtClean="0">
                <a:sym typeface="Wingdings" panose="05000000000000000000" pitchFamily="2" charset="2"/>
              </a:rPr>
              <a:t>GeV/c. Deteriorates at lower momenta due to multiple scattering.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>
                <a:sym typeface="Wingdings" panose="05000000000000000000" pitchFamily="2" charset="2"/>
              </a:rPr>
              <a:t>In both cases, “downstream” effect of materials to be corrected for </a:t>
            </a:r>
            <a:endParaRPr lang="en-GB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 smtClean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 </a:t>
            </a:r>
            <a:r>
              <a:rPr lang="en-GB" b="1" dirty="0">
                <a:sym typeface="Wingdings" panose="05000000000000000000" pitchFamily="2" charset="2"/>
              </a:rPr>
              <a:t>M</a:t>
            </a:r>
            <a:r>
              <a:rPr lang="en-GB" b="1" dirty="0" smtClean="0">
                <a:sym typeface="Wingdings" panose="05000000000000000000" pitchFamily="2" charset="2"/>
              </a:rPr>
              <a:t>omentum determination within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2.5%</a:t>
            </a:r>
            <a:r>
              <a:rPr lang="en-GB" b="1" dirty="0" smtClean="0">
                <a:sym typeface="Wingdings" panose="05000000000000000000" pitchFamily="2" charset="2"/>
              </a:rPr>
              <a:t> achievable for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p&gt;2GeV/c, </a:t>
            </a:r>
            <a:r>
              <a:rPr lang="en-GB" b="1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will deteriorate up to the intrinsic </a:t>
            </a:r>
            <a:r>
              <a:rPr lang="en-GB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5%</a:t>
            </a:r>
            <a:r>
              <a:rPr lang="en-GB" b="1" dirty="0" smtClean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 at lower momenta</a:t>
            </a:r>
            <a:endParaRPr lang="en-GB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89966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Details in </a:t>
            </a:r>
            <a:r>
              <a:rPr lang="en-GB" dirty="0" smtClean="0"/>
              <a:t>Nikos, Quentin  </a:t>
            </a:r>
            <a:r>
              <a:rPr lang="en-GB" dirty="0" smtClean="0"/>
              <a:t>and </a:t>
            </a:r>
            <a:r>
              <a:rPr lang="en-GB" dirty="0" err="1" smtClean="0"/>
              <a:t>Inaki’s</a:t>
            </a:r>
            <a:r>
              <a:rPr lang="en-GB" dirty="0" smtClean="0"/>
              <a:t> talks</a:t>
            </a:r>
          </a:p>
          <a:p>
            <a:endParaRPr lang="en-GB" dirty="0"/>
          </a:p>
          <a:p>
            <a:r>
              <a:rPr lang="en-GB" dirty="0" smtClean="0"/>
              <a:t>Beam line </a:t>
            </a:r>
            <a:r>
              <a:rPr lang="en-GB" dirty="0" smtClean="0"/>
              <a:t>+ </a:t>
            </a:r>
            <a:r>
              <a:rPr lang="en-GB" dirty="0" err="1" smtClean="0"/>
              <a:t>Cerenkovs</a:t>
            </a:r>
            <a:r>
              <a:rPr lang="en-GB" dirty="0" smtClean="0"/>
              <a:t>:  spring2018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Sci-fi : Full prototype by </a:t>
            </a:r>
            <a:r>
              <a:rPr lang="en-GB" dirty="0" smtClean="0"/>
              <a:t>September, test in beam lines Oct-Nov, full production April 2018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Warning on </a:t>
            </a:r>
            <a:r>
              <a:rPr lang="en-GB" dirty="0" err="1" smtClean="0"/>
              <a:t>scint</a:t>
            </a:r>
            <a:r>
              <a:rPr lang="en-GB" dirty="0" smtClean="0"/>
              <a:t> </a:t>
            </a:r>
            <a:r>
              <a:rPr lang="en-GB" dirty="0" err="1" smtClean="0"/>
              <a:t>ToF</a:t>
            </a:r>
            <a:r>
              <a:rPr lang="en-GB" dirty="0" smtClean="0"/>
              <a:t>:  if custom electronics cannot be integrated, use trigger layers  with </a:t>
            </a:r>
            <a:r>
              <a:rPr lang="en-GB" dirty="0" err="1" smtClean="0"/>
              <a:t>pLAPPD</a:t>
            </a:r>
            <a:r>
              <a:rPr lang="en-GB" dirty="0" smtClean="0"/>
              <a:t> logic. Decision in next month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0164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See dedicated talk. </a:t>
            </a:r>
          </a:p>
          <a:p>
            <a:r>
              <a:rPr lang="en-GB" dirty="0" smtClean="0"/>
              <a:t>Shielding design ongoing, to be validated by integration and RP teams.</a:t>
            </a:r>
          </a:p>
          <a:p>
            <a:r>
              <a:rPr lang="en-GB" dirty="0" smtClean="0"/>
              <a:t>Present guess: about </a:t>
            </a:r>
            <a:r>
              <a:rPr lang="en-GB" dirty="0" smtClean="0">
                <a:solidFill>
                  <a:srgbClr val="FF0000"/>
                </a:solidFill>
              </a:rPr>
              <a:t>1kHz charged </a:t>
            </a:r>
            <a:r>
              <a:rPr lang="en-GB" dirty="0" smtClean="0"/>
              <a:t>particles at </a:t>
            </a:r>
            <a:r>
              <a:rPr lang="en-GB" dirty="0" err="1" smtClean="0"/>
              <a:t>LAr</a:t>
            </a:r>
            <a:r>
              <a:rPr lang="en-GB" dirty="0" smtClean="0"/>
              <a:t> active face for high p beam, </a:t>
            </a:r>
            <a:r>
              <a:rPr lang="en-GB" dirty="0" smtClean="0">
                <a:solidFill>
                  <a:srgbClr val="FF0000"/>
                </a:solidFill>
              </a:rPr>
              <a:t>same</a:t>
            </a:r>
            <a:r>
              <a:rPr lang="en-GB" dirty="0" smtClean="0"/>
              <a:t> order of magnitude for </a:t>
            </a:r>
            <a:r>
              <a:rPr lang="en-GB" dirty="0" smtClean="0">
                <a:solidFill>
                  <a:srgbClr val="FF0000"/>
                </a:solidFill>
              </a:rPr>
              <a:t>fast neutrons</a:t>
            </a:r>
            <a:r>
              <a:rPr lang="en-GB" dirty="0" smtClean="0"/>
              <a:t>, </a:t>
            </a:r>
          </a:p>
          <a:p>
            <a:r>
              <a:rPr lang="en-GB" dirty="0" smtClean="0"/>
              <a:t>High energy muon halo is being evaluated. Will need interaction with the Cosmic Ray Tagger group.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48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Web page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twiki.cern.ch/twiki/bin/view/CENF/DUNEProtSPBeamInstr</a:t>
            </a:r>
            <a:endParaRPr lang="en-GB" dirty="0" smtClean="0"/>
          </a:p>
          <a:p>
            <a:r>
              <a:rPr lang="en-GB" dirty="0" smtClean="0"/>
              <a:t>Or : from </a:t>
            </a:r>
            <a:r>
              <a:rPr lang="en-GB" dirty="0" smtClean="0">
                <a:hlinkClick r:id="rId3"/>
              </a:rPr>
              <a:t>www.cern.ch/cenf</a:t>
            </a:r>
            <a:r>
              <a:rPr lang="en-GB" dirty="0" smtClean="0"/>
              <a:t> --&gt; projects </a:t>
            </a:r>
            <a:r>
              <a:rPr lang="en-GB" dirty="0" smtClean="0">
                <a:sym typeface="Wingdings" panose="05000000000000000000" pitchFamily="2" charset="2"/>
              </a:rPr>
              <a:t> np04  subprojects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654" y="2198254"/>
            <a:ext cx="9982947" cy="449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59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3771" y="243213"/>
            <a:ext cx="10972800" cy="647102"/>
          </a:xfrm>
        </p:spPr>
        <p:txBody>
          <a:bodyPr/>
          <a:lstStyle/>
          <a:p>
            <a:r>
              <a:rPr lang="en-GB" dirty="0" smtClean="0"/>
              <a:t>DAQ Architecture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P. Sala Beam Instrumentation trigger and data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7" y="1318113"/>
            <a:ext cx="5512768" cy="50229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01164" y="117694"/>
            <a:ext cx="496916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Synchronization  will be ensured by time stamping of data with the White Rabbit (WR) system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WR  </a:t>
            </a:r>
            <a:r>
              <a:rPr lang="en-GB" sz="2400" dirty="0"/>
              <a:t>timestamps have a precision of +/-700 </a:t>
            </a:r>
            <a:r>
              <a:rPr lang="en-GB" sz="2400" dirty="0" err="1" smtClean="0"/>
              <a:t>ps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A common GPS signal will come from a </a:t>
            </a:r>
            <a:r>
              <a:rPr lang="en-GB" sz="2400" dirty="0">
                <a:solidFill>
                  <a:srgbClr val="FF0000"/>
                </a:solidFill>
              </a:rPr>
              <a:t>WR master switch  </a:t>
            </a:r>
            <a:r>
              <a:rPr lang="en-GB" sz="2400" dirty="0"/>
              <a:t>in the CCR (</a:t>
            </a:r>
            <a:r>
              <a:rPr lang="en-GB" sz="2400" dirty="0" err="1"/>
              <a:t>Cern</a:t>
            </a:r>
            <a:r>
              <a:rPr lang="en-GB" sz="2400" dirty="0"/>
              <a:t> Control Room), same GPS as for </a:t>
            </a:r>
            <a:r>
              <a:rPr lang="en-GB" sz="2400" dirty="0" smtClean="0"/>
              <a:t>LHC</a:t>
            </a:r>
          </a:p>
          <a:p>
            <a:endParaRPr lang="en-GB" sz="2400" dirty="0"/>
          </a:p>
          <a:p>
            <a:r>
              <a:rPr lang="en-GB" sz="2400" dirty="0" smtClean="0"/>
              <a:t>Offline interface: </a:t>
            </a:r>
            <a:r>
              <a:rPr lang="en-GB" sz="2400" dirty="0" smtClean="0">
                <a:solidFill>
                  <a:srgbClr val="FF0000"/>
                </a:solidFill>
              </a:rPr>
              <a:t>see Jon’s talk</a:t>
            </a:r>
          </a:p>
          <a:p>
            <a:endParaRPr lang="en-GB" sz="2400" dirty="0"/>
          </a:p>
          <a:p>
            <a:r>
              <a:rPr lang="en-GB" sz="2400" dirty="0" smtClean="0"/>
              <a:t>Trigger signals and Cherenkov logic signals to NP04 trigger board (cables-NIM )</a:t>
            </a:r>
          </a:p>
          <a:p>
            <a:endParaRPr lang="en-GB" sz="2400" dirty="0" smtClean="0"/>
          </a:p>
          <a:p>
            <a:r>
              <a:rPr lang="en-GB" sz="2400" dirty="0" smtClean="0"/>
              <a:t>See also </a:t>
            </a:r>
            <a:r>
              <a:rPr lang="en-GB" sz="2400" dirty="0">
                <a:solidFill>
                  <a:srgbClr val="FF0000"/>
                </a:solidFill>
              </a:rPr>
              <a:t>DUNE-doc-1651-v3</a:t>
            </a:r>
            <a:endParaRPr lang="en-GB" sz="2400" dirty="0" smtClean="0">
              <a:solidFill>
                <a:srgbClr val="FF0000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806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Grounding Isolation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elvetica"/>
                <a:cs typeface="Helvetica"/>
              </a:rPr>
              <a:t>3.11.2016</a:t>
            </a:r>
            <a:endParaRPr lang="en-US" dirty="0">
              <a:latin typeface="Helvetica"/>
              <a:cs typeface="Helvetic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G. Lehmann Miotto | DAQ Architecture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87580" y="1239174"/>
            <a:ext cx="101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Detector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67023" y="1239174"/>
            <a:ext cx="94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Building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10279" y="5079246"/>
            <a:ext cx="1256632" cy="601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Timing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697579" y="3963647"/>
            <a:ext cx="1256632" cy="6015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Trigger Board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39296" y="2051965"/>
            <a:ext cx="1778000" cy="83151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Other DAQ equipment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53107" y="3474362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Beam Instrumentation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19423" y="5063203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CRT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82685" y="3964986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SSP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95385" y="5702880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WIB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82685" y="2582692"/>
            <a:ext cx="1831466" cy="60157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>
                <a:solidFill>
                  <a:prstClr val="white"/>
                </a:solidFill>
                <a:latin typeface="Calibri"/>
              </a:rPr>
              <a:t>Ethernet switch</a:t>
            </a:r>
          </a:p>
        </p:txBody>
      </p:sp>
      <p:cxnSp>
        <p:nvCxnSpPr>
          <p:cNvPr id="21" name="Elbow Connector 20"/>
          <p:cNvCxnSpPr>
            <a:stCxn id="29" idx="2"/>
            <a:endCxn id="13" idx="1"/>
          </p:cNvCxnSpPr>
          <p:nvPr/>
        </p:nvCxnSpPr>
        <p:spPr>
          <a:xfrm rot="16200000" flipH="1">
            <a:off x="5246196" y="3915951"/>
            <a:ext cx="316833" cy="261133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3" idx="1"/>
            <a:endCxn id="19" idx="3"/>
          </p:cNvCxnSpPr>
          <p:nvPr/>
        </p:nvCxnSpPr>
        <p:spPr>
          <a:xfrm rot="10800000" flipV="1">
            <a:off x="4826851" y="5380035"/>
            <a:ext cx="1883428" cy="623634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3" idx="3"/>
            <a:endCxn id="14" idx="2"/>
          </p:cNvCxnSpPr>
          <p:nvPr/>
        </p:nvCxnSpPr>
        <p:spPr>
          <a:xfrm flipH="1" flipV="1">
            <a:off x="7325895" y="4565225"/>
            <a:ext cx="641016" cy="814810"/>
          </a:xfrm>
          <a:prstGeom prst="bentConnector4">
            <a:avLst>
              <a:gd name="adj1" fmla="val -35662"/>
              <a:gd name="adj2" fmla="val 68458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8" idx="3"/>
            <a:endCxn id="32" idx="1"/>
          </p:cNvCxnSpPr>
          <p:nvPr/>
        </p:nvCxnSpPr>
        <p:spPr>
          <a:xfrm flipV="1">
            <a:off x="4814151" y="4264435"/>
            <a:ext cx="199194" cy="1340"/>
          </a:xfrm>
          <a:prstGeom prst="bentConnector3">
            <a:avLst>
              <a:gd name="adj1" fmla="val 50000"/>
            </a:avLst>
          </a:pr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18" idx="1"/>
            <a:endCxn id="20" idx="1"/>
          </p:cNvCxnSpPr>
          <p:nvPr/>
        </p:nvCxnSpPr>
        <p:spPr>
          <a:xfrm rot="10800000">
            <a:off x="2982685" y="2883481"/>
            <a:ext cx="12700" cy="1382294"/>
          </a:xfrm>
          <a:prstGeom prst="bentConnector3">
            <a:avLst>
              <a:gd name="adj1" fmla="val 1800000"/>
            </a:avLst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0" idx="3"/>
            <a:endCxn id="15" idx="1"/>
          </p:cNvCxnSpPr>
          <p:nvPr/>
        </p:nvCxnSpPr>
        <p:spPr>
          <a:xfrm flipV="1">
            <a:off x="4814152" y="2467723"/>
            <a:ext cx="2125145" cy="415758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1"/>
            <a:endCxn id="14" idx="3"/>
          </p:cNvCxnSpPr>
          <p:nvPr/>
        </p:nvCxnSpPr>
        <p:spPr>
          <a:xfrm rot="10800000" flipV="1">
            <a:off x="7954211" y="3775151"/>
            <a:ext cx="598896" cy="489285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4" idx="3"/>
            <a:endCxn id="17" idx="0"/>
          </p:cNvCxnSpPr>
          <p:nvPr/>
        </p:nvCxnSpPr>
        <p:spPr>
          <a:xfrm>
            <a:off x="7954212" y="4264436"/>
            <a:ext cx="1380945" cy="798766"/>
          </a:xfrm>
          <a:prstGeom prst="bentConnector2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98418" y="4888744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Elbow Connector 29"/>
          <p:cNvCxnSpPr>
            <a:stCxn id="18" idx="2"/>
            <a:endCxn id="29" idx="0"/>
          </p:cNvCxnSpPr>
          <p:nvPr/>
        </p:nvCxnSpPr>
        <p:spPr>
          <a:xfrm rot="16200000" flipH="1">
            <a:off x="3837591" y="4627391"/>
            <a:ext cx="322180" cy="200526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9" idx="1"/>
            <a:endCxn id="15" idx="0"/>
          </p:cNvCxnSpPr>
          <p:nvPr/>
        </p:nvCxnSpPr>
        <p:spPr>
          <a:xfrm rot="10800000" flipH="1">
            <a:off x="2995385" y="2051966"/>
            <a:ext cx="4832911" cy="3951705"/>
          </a:xfrm>
          <a:prstGeom prst="bentConnector4">
            <a:avLst>
              <a:gd name="adj1" fmla="val -16436"/>
              <a:gd name="adj2" fmla="val 10578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013345" y="4177206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68179" y="4177206"/>
            <a:ext cx="401052" cy="174458"/>
          </a:xfrm>
          <a:prstGeom prst="rect">
            <a:avLst/>
          </a:prstGeom>
          <a:solidFill>
            <a:srgbClr val="FFCF01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4" name="Straight Connector 33"/>
          <p:cNvCxnSpPr>
            <a:stCxn id="32" idx="3"/>
            <a:endCxn id="33" idx="1"/>
          </p:cNvCxnSpPr>
          <p:nvPr/>
        </p:nvCxnSpPr>
        <p:spPr>
          <a:xfrm>
            <a:off x="5414397" y="4264435"/>
            <a:ext cx="753782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3" idx="3"/>
            <a:endCxn id="14" idx="1"/>
          </p:cNvCxnSpPr>
          <p:nvPr/>
        </p:nvCxnSpPr>
        <p:spPr>
          <a:xfrm>
            <a:off x="6569231" y="4264436"/>
            <a:ext cx="128348" cy="1"/>
          </a:xfrm>
          <a:prstGeom prst="line">
            <a:avLst/>
          </a:prstGeom>
          <a:ln>
            <a:solidFill>
              <a:srgbClr val="C0504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5" idx="2"/>
            <a:endCxn id="14" idx="0"/>
          </p:cNvCxnSpPr>
          <p:nvPr/>
        </p:nvCxnSpPr>
        <p:spPr>
          <a:xfrm rot="5400000">
            <a:off x="7037015" y="3172364"/>
            <a:ext cx="1080165" cy="502401"/>
          </a:xfrm>
          <a:prstGeom prst="bentConnector3">
            <a:avLst/>
          </a:prstGeom>
          <a:ln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038838" y="1239174"/>
            <a:ext cx="0" cy="5097458"/>
          </a:xfrm>
          <a:prstGeom prst="line">
            <a:avLst/>
          </a:prstGeom>
          <a:ln>
            <a:solidFill>
              <a:srgbClr val="008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35156" y="1525161"/>
            <a:ext cx="2758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Connected to building ground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No connection to detector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968715" y="2519655"/>
            <a:ext cx="282174" cy="911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7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0" y="304800"/>
            <a:ext cx="8088780" cy="6085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7385" y="1337101"/>
            <a:ext cx="2006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Similar for NP02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86585" y="2977116"/>
            <a:ext cx="25699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NP04 : p,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,</a:t>
            </a:r>
            <a:r>
              <a:rPr lang="en-GB" sz="24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K,e</a:t>
            </a:r>
            <a:endParaRPr lang="en-GB" sz="2400" dirty="0" smtClean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0.5- 7 GeV/c</a:t>
            </a:r>
          </a:p>
          <a:p>
            <a:endParaRPr lang="en-GB" sz="2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NP02: </a:t>
            </a:r>
            <a:r>
              <a:rPr lang="en-GB" sz="2400" dirty="0">
                <a:solidFill>
                  <a:srgbClr val="FF0000"/>
                </a:solidFill>
              </a:rPr>
              <a:t>p,</a:t>
            </a:r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,</a:t>
            </a:r>
            <a:r>
              <a:rPr lang="en-GB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K,e</a:t>
            </a:r>
            <a:endParaRPr lang="en-GB" sz="2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sz="2400" dirty="0">
                <a:solidFill>
                  <a:srgbClr val="FF0000"/>
                </a:solidFill>
                <a:sym typeface="Symbol" panose="05050102010706020507" pitchFamily="18" charset="2"/>
              </a:rPr>
              <a:t> 1</a:t>
            </a:r>
            <a:r>
              <a:rPr lang="en-GB" sz="2400" dirty="0" smtClean="0">
                <a:solidFill>
                  <a:srgbClr val="FF0000"/>
                </a:solidFill>
                <a:sym typeface="Symbol" panose="05050102010706020507" pitchFamily="18" charset="2"/>
              </a:rPr>
              <a:t>- 10 GeV/c</a:t>
            </a:r>
          </a:p>
          <a:p>
            <a:endParaRPr lang="en-GB" sz="2400" dirty="0">
              <a:solidFill>
                <a:srgbClr val="FF0000"/>
              </a:solidFill>
              <a:sym typeface="Symbol" panose="05050102010706020507" pitchFamily="18" charset="2"/>
            </a:endParaRPr>
          </a:p>
          <a:p>
            <a:r>
              <a:rPr lang="en-GB" sz="2400" dirty="0" smtClean="0">
                <a:solidFill>
                  <a:srgbClr val="002060"/>
                </a:solidFill>
                <a:sym typeface="Symbol" panose="05050102010706020507" pitchFamily="18" charset="2"/>
              </a:rPr>
              <a:t>Rate: 25-50 Hz</a:t>
            </a:r>
            <a:endParaRPr lang="en-GB" sz="2400" dirty="0">
              <a:solidFill>
                <a:srgbClr val="002060"/>
              </a:solidFill>
              <a:sym typeface="Symbol" panose="05050102010706020507" pitchFamily="18" charset="2"/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from TDR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2433"/>
            <a:ext cx="9267274" cy="390617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7406505" y="3336814"/>
            <a:ext cx="1492030" cy="47473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8898535" y="3351169"/>
            <a:ext cx="2887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Beam window is much larger (~20 cm diameter).  Particle track</a:t>
            </a:r>
            <a:endParaRPr lang="en-GB" sz="24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495489" y="2429164"/>
            <a:ext cx="1907129" cy="465649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9113913" y="1651867"/>
            <a:ext cx="3078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/>
              <a:t>Phyisics</a:t>
            </a:r>
            <a:r>
              <a:rPr lang="en-GB" sz="2400" dirty="0" smtClean="0"/>
              <a:t> might need </a:t>
            </a:r>
          </a:p>
          <a:p>
            <a:r>
              <a:rPr lang="en-GB" sz="2400" dirty="0" smtClean="0"/>
              <a:t>better (~1%), measure with spectrometer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30910" y="5694409"/>
            <a:ext cx="11330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 addition, from LAR1AT experience: particle trajectory to match </a:t>
            </a:r>
            <a:r>
              <a:rPr lang="en-GB" sz="2400" dirty="0" err="1" smtClean="0"/>
              <a:t>LAr</a:t>
            </a:r>
            <a:r>
              <a:rPr lang="en-GB" sz="2400" dirty="0" smtClean="0"/>
              <a:t> track</a:t>
            </a:r>
            <a:endParaRPr lang="en-GB" sz="24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>
            <a:off x="10652956" y="4797134"/>
            <a:ext cx="282899" cy="838791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7445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penetrations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1525" y="2085975"/>
            <a:ext cx="7610475" cy="477202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851" y="849268"/>
            <a:ext cx="3914469" cy="1263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370" y="1286539"/>
            <a:ext cx="540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Penetration in the insulation and</a:t>
            </a:r>
          </a:p>
          <a:p>
            <a:r>
              <a:rPr lang="en-GB" sz="2400" dirty="0" smtClean="0"/>
              <a:t>Plug in </a:t>
            </a:r>
            <a:r>
              <a:rPr lang="en-GB" sz="2400" dirty="0" err="1" smtClean="0"/>
              <a:t>LAr</a:t>
            </a:r>
            <a:r>
              <a:rPr lang="en-GB" sz="2400" dirty="0" smtClean="0"/>
              <a:t>  up to active Lar</a:t>
            </a:r>
          </a:p>
          <a:p>
            <a:r>
              <a:rPr lang="en-GB" sz="2400" dirty="0" smtClean="0"/>
              <a:t>Necessary for electrons and low mom Hadrons</a:t>
            </a:r>
          </a:p>
          <a:p>
            <a:r>
              <a:rPr lang="en-GB" sz="2400" dirty="0" smtClean="0"/>
              <a:t>Only for one of the beam spots</a:t>
            </a:r>
          </a:p>
          <a:p>
            <a:endParaRPr lang="en-GB" sz="2400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572370" y="3519376"/>
            <a:ext cx="3134955" cy="2813421"/>
            <a:chOff x="319623" y="1910840"/>
            <a:chExt cx="5032072" cy="451596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7" t="8937" r="6874" b="9011"/>
            <a:stretch/>
          </p:blipFill>
          <p:spPr>
            <a:xfrm>
              <a:off x="319623" y="1910840"/>
              <a:ext cx="5032072" cy="451596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78848" y="4600320"/>
              <a:ext cx="1425880" cy="839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All </a:t>
              </a:r>
              <a:r>
                <a:rPr lang="en-GB" sz="1400" dirty="0" err="1" smtClean="0"/>
                <a:t>cryo</a:t>
              </a:r>
              <a:r>
                <a:rPr lang="en-GB" sz="1400" dirty="0" smtClean="0"/>
                <a:t> layers</a:t>
              </a:r>
              <a:endParaRPr lang="en-GB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>
              <a:off x="1420678" y="5429906"/>
              <a:ext cx="187058" cy="514923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1660111" y="3351542"/>
              <a:ext cx="1912945" cy="1185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Only primary membrane</a:t>
              </a:r>
              <a:endParaRPr lang="en-GB" sz="1400" dirty="0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flipH="1">
              <a:off x="2156447" y="3999771"/>
              <a:ext cx="27953" cy="1860874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717103" y="4600320"/>
              <a:ext cx="2093971" cy="1531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Prim.  </a:t>
              </a:r>
              <a:r>
                <a:rPr lang="en-GB" sz="1400" dirty="0" err="1" smtClean="0"/>
                <a:t>Memb</a:t>
              </a:r>
              <a:r>
                <a:rPr lang="en-GB" sz="1400" dirty="0" smtClean="0"/>
                <a:t>. plus a few  </a:t>
              </a:r>
              <a:r>
                <a:rPr lang="en-GB" sz="1400" dirty="0" err="1" smtClean="0"/>
                <a:t>cms</a:t>
              </a:r>
              <a:r>
                <a:rPr lang="en-GB" sz="1400" dirty="0" smtClean="0"/>
                <a:t> inactive </a:t>
              </a:r>
              <a:r>
                <a:rPr lang="en-GB" sz="1400" dirty="0" err="1" smtClean="0"/>
                <a:t>LAr</a:t>
              </a:r>
              <a:endParaRPr lang="en-GB" sz="14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>
              <a:off x="3187229" y="5700651"/>
              <a:ext cx="385827" cy="192932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3573056" y="5614997"/>
              <a:ext cx="112375" cy="350075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4149720" y="5614997"/>
              <a:ext cx="269241" cy="245648"/>
            </a:xfrm>
            <a:prstGeom prst="straightConnector1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3370521" y="4256189"/>
            <a:ext cx="1364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Fraction of non-showering electrons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8767581" y="52113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penetration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433760" y="292463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plug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80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holes NP04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59699" y="937297"/>
            <a:ext cx="6344988" cy="4756195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3259" y="1076300"/>
            <a:ext cx="5181600" cy="5181600"/>
          </a:xfrm>
        </p:spPr>
        <p:txBody>
          <a:bodyPr/>
          <a:lstStyle/>
          <a:p>
            <a:r>
              <a:rPr lang="en-GB" dirty="0" smtClean="0"/>
              <a:t>December 2016:Two beam holes drilled and measured by survey group</a:t>
            </a:r>
          </a:p>
          <a:p>
            <a:r>
              <a:rPr lang="en-GB" dirty="0" smtClean="0"/>
              <a:t>New version of the optics (27)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622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28319" cy="6862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88" y="390129"/>
            <a:ext cx="49103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Integration drawing with beam lines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4035" y="4460943"/>
            <a:ext cx="3278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H2 beamline to NP02,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Entrance from one corner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390430" y="2402007"/>
            <a:ext cx="197272" cy="2144165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233218" y="4648903"/>
            <a:ext cx="3539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H4 beamline to NP04,Three possible entrance positions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7879613" y="3761808"/>
            <a:ext cx="135082" cy="1012438"/>
          </a:xfrm>
          <a:prstGeom prst="straightConnector1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3404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Hadron beam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113" y="1143000"/>
            <a:ext cx="10589087" cy="3149353"/>
          </a:xfrm>
        </p:spPr>
        <p:txBody>
          <a:bodyPr/>
          <a:lstStyle/>
          <a:p>
            <a:r>
              <a:rPr lang="en-GB" dirty="0" smtClean="0"/>
              <a:t>Full details in Nikos talk</a:t>
            </a:r>
          </a:p>
          <a:p>
            <a:endParaRPr lang="en-GB" dirty="0"/>
          </a:p>
          <a:p>
            <a:r>
              <a:rPr lang="en-GB" dirty="0" smtClean="0"/>
              <a:t>Hadron rate: few Hz at 0.5 GeV/c , ~150 Hz at 7 GeV</a:t>
            </a:r>
          </a:p>
          <a:p>
            <a:r>
              <a:rPr lang="en-GB" dirty="0" smtClean="0"/>
              <a:t>Mixed composition, however </a:t>
            </a:r>
            <a:r>
              <a:rPr lang="en-GB" dirty="0"/>
              <a:t>f</a:t>
            </a:r>
            <a:r>
              <a:rPr lang="en-GB" dirty="0" smtClean="0"/>
              <a:t>ew Kaons at low momenta (decay…)</a:t>
            </a:r>
          </a:p>
          <a:p>
            <a:r>
              <a:rPr lang="en-GB" dirty="0" smtClean="0"/>
              <a:t>Overwhelming electromagnetic contamination at low momenta</a:t>
            </a:r>
          </a:p>
          <a:p>
            <a:r>
              <a:rPr lang="en-GB" dirty="0" smtClean="0"/>
              <a:t>Intrinsic momentum spread ~5%, to be reduced with collimator closing or measured with spectrometer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20570" y="4292353"/>
            <a:ext cx="1036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omic Sans MS" pitchFamily="66" charset="0"/>
              </a:defRPr>
            </a:lvl9pPr>
          </a:lstStyle>
          <a:p>
            <a:r>
              <a:rPr lang="en-GB" kern="0" dirty="0" smtClean="0"/>
              <a:t>Electron beam </a:t>
            </a:r>
            <a:endParaRPr lang="en-GB" kern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1027" y="4837959"/>
            <a:ext cx="10728173" cy="202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 smtClean="0"/>
              <a:t>Full details in Nikos talk</a:t>
            </a:r>
          </a:p>
          <a:p>
            <a:endParaRPr lang="en-GB" kern="0" dirty="0" smtClean="0"/>
          </a:p>
          <a:p>
            <a:r>
              <a:rPr lang="en-GB" kern="0" dirty="0" smtClean="0"/>
              <a:t>Expected 99% purity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35764992"/>
      </p:ext>
    </p:extLst>
  </p:cSld>
  <p:clrMapOvr>
    <a:masterClrMapping/>
  </p:clrMapOvr>
</p:sld>
</file>

<file path=ppt/theme/theme1.xml><?xml version="1.0" encoding="utf-8"?>
<a:theme xmlns:a="http://schemas.openxmlformats.org/drawingml/2006/main" name="prova">
  <a:themeElements>
    <a:clrScheme name="Blueprint 9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0033CC"/>
      </a:accent2>
      <a:accent3>
        <a:srgbClr val="FFFFFF"/>
      </a:accent3>
      <a:accent4>
        <a:srgbClr val="353A77"/>
      </a:accent4>
      <a:accent5>
        <a:srgbClr val="F4E9C1"/>
      </a:accent5>
      <a:accent6>
        <a:srgbClr val="002DB9"/>
      </a:accent6>
      <a:hlink>
        <a:srgbClr val="6F89F7"/>
      </a:hlink>
      <a:folHlink>
        <a:srgbClr val="CFDBFD"/>
      </a:folHlink>
    </a:clrScheme>
    <a:fontScheme name="Blueprin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9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0033CC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002DB9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prova</Template>
  <TotalTime>6727</TotalTime>
  <Words>1721</Words>
  <Application>Microsoft Office PowerPoint</Application>
  <PresentationFormat>Widescreen</PresentationFormat>
  <Paragraphs>245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Comic Sans MS</vt:lpstr>
      <vt:lpstr>Geneva</vt:lpstr>
      <vt:lpstr>Helvetica</vt:lpstr>
      <vt:lpstr>Lucida Grande</vt:lpstr>
      <vt:lpstr>Symbol</vt:lpstr>
      <vt:lpstr>Tahoma</vt:lpstr>
      <vt:lpstr>Wingdings</vt:lpstr>
      <vt:lpstr>prova</vt:lpstr>
      <vt:lpstr>LBNF Content-Footer Theme</vt:lpstr>
      <vt:lpstr>Introduction to H4 for NP04</vt:lpstr>
      <vt:lpstr>Beam instrumentation WG </vt:lpstr>
      <vt:lpstr>Web page</vt:lpstr>
      <vt:lpstr>PowerPoint Presentation</vt:lpstr>
      <vt:lpstr>Requirements from TDR</vt:lpstr>
      <vt:lpstr>Beam penetrations</vt:lpstr>
      <vt:lpstr>Beam holes NP04</vt:lpstr>
      <vt:lpstr>PowerPoint Presentation</vt:lpstr>
      <vt:lpstr>Hadron beam </vt:lpstr>
      <vt:lpstr>Needs/constraints  for  beam instrumentation</vt:lpstr>
      <vt:lpstr>Monitor/ tracking devices CERN BI group</vt:lpstr>
      <vt:lpstr>PID</vt:lpstr>
      <vt:lpstr>Requirements for ToF</vt:lpstr>
      <vt:lpstr>PID-Tof</vt:lpstr>
      <vt:lpstr>Layout of H4-VLE</vt:lpstr>
      <vt:lpstr>H4 det. layout, option 1 – with pLAPPD</vt:lpstr>
      <vt:lpstr>H4 det. Layout, option 2 – without pLAPPD</vt:lpstr>
      <vt:lpstr>Effect of materials on beam quality</vt:lpstr>
      <vt:lpstr>Low momenta: scintillators + low pressure CV</vt:lpstr>
      <vt:lpstr>What if pLAPPD?</vt:lpstr>
      <vt:lpstr>Low momenta: scintillators, electron beam</vt:lpstr>
      <vt:lpstr>Intermediate: use pLAPPD</vt:lpstr>
      <vt:lpstr>Intermediate: if no pLAPPD : 2 CV</vt:lpstr>
      <vt:lpstr>If High pressure CV is needed </vt:lpstr>
      <vt:lpstr>Conclusion on material budget</vt:lpstr>
      <vt:lpstr>Tracking</vt:lpstr>
      <vt:lpstr>Momentum selection/measurement</vt:lpstr>
      <vt:lpstr>Schedule</vt:lpstr>
      <vt:lpstr>Backgrounds</vt:lpstr>
      <vt:lpstr>DAQ Architecture</vt:lpstr>
      <vt:lpstr>Grounding Isolation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Muon veto and beam events</dc:title>
  <dc:creator>paola</dc:creator>
  <cp:lastModifiedBy>Referee</cp:lastModifiedBy>
  <cp:revision>451</cp:revision>
  <dcterms:created xsi:type="dcterms:W3CDTF">2015-02-17T11:47:50Z</dcterms:created>
  <dcterms:modified xsi:type="dcterms:W3CDTF">2017-04-27T06:04:48Z</dcterms:modified>
</cp:coreProperties>
</file>