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5" r:id="rId2"/>
    <p:sldId id="349" r:id="rId3"/>
    <p:sldId id="350" r:id="rId4"/>
    <p:sldId id="363" r:id="rId5"/>
    <p:sldId id="352" r:id="rId6"/>
    <p:sldId id="353" r:id="rId7"/>
    <p:sldId id="354" r:id="rId8"/>
    <p:sldId id="359" r:id="rId9"/>
    <p:sldId id="361" r:id="rId10"/>
    <p:sldId id="347" r:id="rId11"/>
    <p:sldId id="348" r:id="rId12"/>
    <p:sldId id="357" r:id="rId13"/>
    <p:sldId id="362" r:id="rId14"/>
    <p:sldId id="356" r:id="rId15"/>
    <p:sldId id="360" r:id="rId16"/>
    <p:sldId id="34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4470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1203" autoAdjust="0"/>
  </p:normalViewPr>
  <p:slideViewPr>
    <p:cSldViewPr snapToGrid="0">
      <p:cViewPr varScale="1">
        <p:scale>
          <a:sx n="90" d="100"/>
          <a:sy n="90" d="100"/>
        </p:scale>
        <p:origin x="-15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2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7DF43-76F2-4DDA-B425-0C8E0B8B00AD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B9C94-6E6C-4A57-AF93-93F0710D68A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549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B9C94-6E6C-4A57-AF93-93F0710D68A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71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2117" y="887413"/>
            <a:ext cx="8873067" cy="2851150"/>
            <a:chOff x="1" y="559"/>
            <a:chExt cx="4192" cy="1796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3132667" y="3098800"/>
            <a:ext cx="8060267" cy="2876550"/>
            <a:chOff x="1480" y="1952"/>
            <a:chExt cx="3808" cy="181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5400000">
              <a:off x="5098" y="3350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752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309938"/>
            <a:ext cx="95504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46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501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81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181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301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007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81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143000"/>
            <a:ext cx="5181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400800"/>
            <a:ext cx="5283200" cy="3048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052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17856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406400" y="533400"/>
            <a:ext cx="2525184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143000"/>
            <a:ext cx="10566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fld id="{51000849-0422-437E-B641-AC64B6BC9C0C}" type="datetimeFigureOut">
              <a:rPr lang="it-IT" smtClean="0"/>
              <a:pPr/>
              <a:t>04/05/2017</a:t>
            </a:fld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400800"/>
            <a:ext cx="528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it-IT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C134E52E-CC8D-4C8D-B663-FF3D00F8744C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1037" name="Picture 13" descr="FLUKA_Di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124075"/>
            <a:ext cx="12192000" cy="260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21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Background and shielding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20800" y="3979560"/>
            <a:ext cx="9550400" cy="2024062"/>
          </a:xfrm>
        </p:spPr>
        <p:txBody>
          <a:bodyPr/>
          <a:lstStyle/>
          <a:p>
            <a:r>
              <a:rPr lang="en-GB" dirty="0" smtClean="0"/>
              <a:t>Paola Sala, </a:t>
            </a:r>
            <a:r>
              <a:rPr lang="en-GB" dirty="0" err="1" smtClean="0"/>
              <a:t>Elzbieta</a:t>
            </a:r>
            <a:r>
              <a:rPr lang="en-GB" dirty="0" smtClean="0"/>
              <a:t> Nowak</a:t>
            </a:r>
          </a:p>
          <a:p>
            <a:r>
              <a:rPr lang="en-GB" dirty="0" smtClean="0"/>
              <a:t>Design </a:t>
            </a:r>
            <a:r>
              <a:rPr lang="en-GB" dirty="0" err="1" smtClean="0"/>
              <a:t>Rewiev</a:t>
            </a:r>
            <a:r>
              <a:rPr lang="en-GB" dirty="0" smtClean="0"/>
              <a:t> of the </a:t>
            </a:r>
            <a:r>
              <a:rPr lang="en-GB" dirty="0" err="1" smtClean="0"/>
              <a:t>ProtoDUNE</a:t>
            </a:r>
            <a:r>
              <a:rPr lang="en-GB" dirty="0" smtClean="0"/>
              <a:t>-SP Beam Instrumentation</a:t>
            </a:r>
            <a:endParaRPr lang="en-GB" dirty="0"/>
          </a:p>
          <a:p>
            <a:r>
              <a:rPr lang="en-GB" dirty="0" smtClean="0"/>
              <a:t>CERN, 27.04.2017</a:t>
            </a:r>
          </a:p>
        </p:txBody>
      </p:sp>
    </p:spTree>
    <p:extLst>
      <p:ext uri="{BB962C8B-B14F-4D97-AF65-F5344CB8AC3E}">
        <p14:creationId xmlns:p14="http://schemas.microsoft.com/office/powerpoint/2010/main" xmlns="" val="33210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Charged particles, 7 GeV focus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16536" y="2521258"/>
            <a:ext cx="2175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Black: at </a:t>
            </a:r>
            <a:r>
              <a:rPr lang="en-GB" dirty="0" err="1" smtClean="0"/>
              <a:t>cryo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Red: at </a:t>
            </a:r>
            <a:r>
              <a:rPr lang="en-GB" dirty="0" err="1" smtClean="0">
                <a:solidFill>
                  <a:srgbClr val="FF0000"/>
                </a:solidFill>
              </a:rPr>
              <a:t>LAr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Norm to unit  area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076155" y="4034900"/>
            <a:ext cx="1518082" cy="91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</a:t>
            </a:r>
            <a:r>
              <a:rPr lang="en-GB" dirty="0" err="1" smtClean="0"/>
              <a:t>en</a:t>
            </a:r>
            <a:r>
              <a:rPr lang="en-GB" dirty="0" smtClean="0"/>
              <a:t>. tail is at corner of </a:t>
            </a:r>
            <a:r>
              <a:rPr lang="en-GB" dirty="0" err="1" smtClean="0"/>
              <a:t>cryo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261679" y="807868"/>
            <a:ext cx="3685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Background is mostly at p&lt;</a:t>
            </a:r>
            <a:r>
              <a:rPr lang="en-GB" sz="2000" dirty="0" err="1" smtClean="0"/>
              <a:t>pbeam</a:t>
            </a:r>
            <a:endParaRPr lang="en-GB" sz="2000" dirty="0" smtClean="0"/>
          </a:p>
          <a:p>
            <a:r>
              <a:rPr lang="en-GB" sz="2000" dirty="0" smtClean="0"/>
              <a:t>50% below 100 MeV kinetic!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54" t="11780" r="9438" b="6538"/>
          <a:stretch/>
        </p:blipFill>
        <p:spPr>
          <a:xfrm>
            <a:off x="221943" y="1065320"/>
            <a:ext cx="6001304" cy="56018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52" t="13073" r="11899" b="6408"/>
          <a:stretch/>
        </p:blipFill>
        <p:spPr>
          <a:xfrm>
            <a:off x="6454066" y="1800788"/>
            <a:ext cx="5140171" cy="486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37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Neutrons, 7GeV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34" y="1190348"/>
            <a:ext cx="6096000" cy="4572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7029" y="3151573"/>
            <a:ext cx="4530571" cy="3397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3855" y="5966691"/>
            <a:ext cx="372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Note extended  E-range!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858327" y="5523345"/>
            <a:ext cx="2244437" cy="729673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5917389" y="5397511"/>
            <a:ext cx="5240138" cy="80001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95127" y="1514764"/>
            <a:ext cx="3919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Neutrons: mostly low energy</a:t>
            </a:r>
          </a:p>
          <a:p>
            <a:r>
              <a:rPr lang="en-GB" dirty="0" smtClean="0"/>
              <a:t>Insulation is a good neutron shield!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677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particle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89" y="1009835"/>
            <a:ext cx="11635767" cy="518160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At 7 GeV/c focus: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1kHz</a:t>
            </a:r>
            <a:r>
              <a:rPr lang="en-GB" dirty="0" smtClean="0"/>
              <a:t> of all charged particles (background) at the </a:t>
            </a:r>
            <a:r>
              <a:rPr lang="en-GB" dirty="0" err="1" smtClean="0">
                <a:solidFill>
                  <a:srgbClr val="FF0000"/>
                </a:solidFill>
              </a:rPr>
              <a:t>LAr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detector – </a:t>
            </a:r>
            <a:r>
              <a:rPr lang="en-GB" dirty="0" smtClean="0">
                <a:solidFill>
                  <a:srgbClr val="FF0000"/>
                </a:solidFill>
              </a:rPr>
              <a:t>reduction by a factor of </a:t>
            </a:r>
            <a:r>
              <a:rPr lang="en-GB" b="1" dirty="0" smtClean="0">
                <a:solidFill>
                  <a:srgbClr val="FF0000"/>
                </a:solidFill>
              </a:rPr>
              <a:t>2.4 </a:t>
            </a:r>
            <a:r>
              <a:rPr lang="en-GB" b="1" dirty="0" err="1" smtClean="0">
                <a:solidFill>
                  <a:srgbClr val="FF0000"/>
                </a:solidFill>
              </a:rPr>
              <a:t>wrt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base layout (v0)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0.5kHz </a:t>
            </a:r>
            <a:r>
              <a:rPr lang="en-GB" dirty="0" smtClean="0"/>
              <a:t>charged background &gt; 100 MeV kinetic </a:t>
            </a:r>
            <a:endParaRPr lang="en-GB" b="1" dirty="0" smtClean="0"/>
          </a:p>
          <a:p>
            <a:pPr lvl="1"/>
            <a:r>
              <a:rPr lang="en-GB" dirty="0" smtClean="0"/>
              <a:t>3.38 kHz of all charged particles at the </a:t>
            </a:r>
            <a:r>
              <a:rPr lang="en-GB" dirty="0" smtClean="0">
                <a:solidFill>
                  <a:srgbClr val="FF0000"/>
                </a:solidFill>
              </a:rPr>
              <a:t>cryostat (reduction by a factor of 2.2 </a:t>
            </a:r>
            <a:r>
              <a:rPr lang="en-GB" dirty="0" err="1" smtClean="0">
                <a:solidFill>
                  <a:srgbClr val="FF0000"/>
                </a:solidFill>
              </a:rPr>
              <a:t>wrt</a:t>
            </a:r>
            <a:r>
              <a:rPr lang="en-GB" dirty="0" smtClean="0">
                <a:solidFill>
                  <a:srgbClr val="FF0000"/>
                </a:solidFill>
              </a:rPr>
              <a:t> v0)</a:t>
            </a:r>
          </a:p>
          <a:p>
            <a:r>
              <a:rPr lang="en-GB" dirty="0" smtClean="0"/>
              <a:t>5kHz neutrons at the </a:t>
            </a:r>
            <a:r>
              <a:rPr lang="en-GB" dirty="0" err="1" smtClean="0">
                <a:solidFill>
                  <a:srgbClr val="FF0000"/>
                </a:solidFill>
              </a:rPr>
              <a:t>LAr</a:t>
            </a:r>
            <a:r>
              <a:rPr lang="en-GB" dirty="0">
                <a:solidFill>
                  <a:srgbClr val="FF0000"/>
                </a:solidFill>
              </a:rPr>
              <a:t> (reduction by a factor of 2.2 </a:t>
            </a:r>
            <a:r>
              <a:rPr lang="en-GB" dirty="0" err="1">
                <a:solidFill>
                  <a:srgbClr val="FF0000"/>
                </a:solidFill>
              </a:rPr>
              <a:t>wrt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v0)</a:t>
            </a:r>
            <a:r>
              <a:rPr lang="en-GB" dirty="0" smtClean="0"/>
              <a:t>, of which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0.8 kHz </a:t>
            </a:r>
            <a:r>
              <a:rPr lang="en-GB" dirty="0" smtClean="0"/>
              <a:t>above 20 MeV </a:t>
            </a:r>
            <a:endParaRPr lang="en-GB" dirty="0"/>
          </a:p>
          <a:p>
            <a:r>
              <a:rPr lang="en-GB" dirty="0" smtClean="0"/>
              <a:t>Photons: </a:t>
            </a:r>
          </a:p>
          <a:p>
            <a:pPr lvl="1"/>
            <a:r>
              <a:rPr lang="en-GB" dirty="0" smtClean="0"/>
              <a:t>very soft spectrum at the </a:t>
            </a:r>
            <a:r>
              <a:rPr lang="en-GB" dirty="0" err="1" smtClean="0"/>
              <a:t>cryo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Re-generated by charged in the </a:t>
            </a:r>
            <a:r>
              <a:rPr lang="en-GB" dirty="0" err="1" smtClean="0"/>
              <a:t>cryo</a:t>
            </a:r>
            <a:r>
              <a:rPr lang="en-GB" dirty="0" smtClean="0"/>
              <a:t> layers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At LAR: 0.5kHz above 100 MeV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Software and </a:t>
            </a:r>
            <a:r>
              <a:rPr lang="en-GB" sz="2000" dirty="0" err="1" smtClean="0">
                <a:solidFill>
                  <a:srgbClr val="FF0000"/>
                </a:solidFill>
              </a:rPr>
              <a:t>reco</a:t>
            </a:r>
            <a:r>
              <a:rPr lang="en-GB" sz="2000" dirty="0" smtClean="0">
                <a:solidFill>
                  <a:srgbClr val="FF0000"/>
                </a:solidFill>
              </a:rPr>
              <a:t> group will provide feedback</a:t>
            </a:r>
          </a:p>
          <a:p>
            <a:endParaRPr lang="en-GB" sz="2600" dirty="0" smtClean="0">
              <a:solidFill>
                <a:srgbClr val="FF0000"/>
              </a:solidFill>
            </a:endParaRPr>
          </a:p>
          <a:p>
            <a:pPr lvl="1"/>
            <a:endParaRPr lang="en-GB" sz="22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325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At 1 GeV focus:</a:t>
            </a:r>
          </a:p>
          <a:p>
            <a:r>
              <a:rPr lang="en-GB" dirty="0" smtClean="0"/>
              <a:t>Charged particles: </a:t>
            </a:r>
            <a:r>
              <a:rPr lang="en-GB" dirty="0" smtClean="0">
                <a:solidFill>
                  <a:srgbClr val="FF0000"/>
                </a:solidFill>
              </a:rPr>
              <a:t>180Hz </a:t>
            </a:r>
            <a:r>
              <a:rPr lang="en-GB" dirty="0" smtClean="0"/>
              <a:t>at </a:t>
            </a:r>
            <a:r>
              <a:rPr lang="en-GB" dirty="0" err="1" smtClean="0"/>
              <a:t>LAr</a:t>
            </a:r>
            <a:r>
              <a:rPr lang="en-GB" dirty="0" smtClean="0"/>
              <a:t>, 1kHz at </a:t>
            </a:r>
            <a:r>
              <a:rPr lang="en-GB" dirty="0" err="1" smtClean="0"/>
              <a:t>cryo</a:t>
            </a:r>
            <a:endParaRPr lang="en-GB" dirty="0" smtClean="0"/>
          </a:p>
          <a:p>
            <a:r>
              <a:rPr lang="en-GB" dirty="0" smtClean="0"/>
              <a:t>Neutrons &gt; 20 MeV at </a:t>
            </a:r>
            <a:r>
              <a:rPr lang="en-GB" dirty="0" err="1" smtClean="0"/>
              <a:t>LAr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200Hz</a:t>
            </a:r>
          </a:p>
          <a:p>
            <a:r>
              <a:rPr lang="en-GB" dirty="0" smtClean="0"/>
              <a:t>Photons &gt; 100 MeV at </a:t>
            </a:r>
            <a:r>
              <a:rPr lang="en-GB" dirty="0" err="1" smtClean="0"/>
              <a:t>LAr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8Hz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2743" y="3272135"/>
            <a:ext cx="11846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Larger reduction </a:t>
            </a:r>
            <a:r>
              <a:rPr lang="en-GB" sz="2400" dirty="0" err="1" smtClean="0"/>
              <a:t>wrt</a:t>
            </a:r>
            <a:r>
              <a:rPr lang="en-GB" sz="2400" dirty="0" smtClean="0"/>
              <a:t> v0, up to a factor of ~4 for charged particles and neutrons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58377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104775"/>
            <a:ext cx="10363200" cy="609600"/>
          </a:xfrm>
        </p:spPr>
        <p:txBody>
          <a:bodyPr/>
          <a:lstStyle/>
          <a:p>
            <a:r>
              <a:rPr lang="en-GB" dirty="0" smtClean="0"/>
              <a:t>High energy Muon halo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4400"/>
            <a:ext cx="5619748" cy="574357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Nikos’ simulations </a:t>
            </a:r>
            <a:r>
              <a:rPr lang="en-GB" dirty="0" smtClean="0"/>
              <a:t>include high energy beam halo from secondary H4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Here: high energy (&gt;4 </a:t>
            </a:r>
            <a:r>
              <a:rPr lang="en-GB" dirty="0" err="1" smtClean="0">
                <a:solidFill>
                  <a:srgbClr val="FF0000"/>
                </a:solidFill>
              </a:rPr>
              <a:t>Gev</a:t>
            </a:r>
            <a:r>
              <a:rPr lang="en-GB" dirty="0" smtClean="0">
                <a:solidFill>
                  <a:srgbClr val="FF0000"/>
                </a:solidFill>
              </a:rPr>
              <a:t>/c) muon halo </a:t>
            </a:r>
            <a:r>
              <a:rPr lang="en-GB" dirty="0">
                <a:solidFill>
                  <a:srgbClr val="FF0000"/>
                </a:solidFill>
              </a:rPr>
              <a:t>in </a:t>
            </a:r>
            <a:r>
              <a:rPr lang="en-GB" dirty="0" smtClean="0">
                <a:solidFill>
                  <a:srgbClr val="FF0000"/>
                </a:solidFill>
              </a:rPr>
              <a:t>NP04 according to </a:t>
            </a:r>
            <a:r>
              <a:rPr lang="en-GB" b="1" dirty="0" smtClean="0">
                <a:solidFill>
                  <a:srgbClr val="FF0000"/>
                </a:solidFill>
              </a:rPr>
              <a:t>latest G4 beam </a:t>
            </a:r>
            <a:r>
              <a:rPr lang="en-GB" b="1" dirty="0" err="1" smtClean="0">
                <a:solidFill>
                  <a:srgbClr val="FF0000"/>
                </a:solidFill>
              </a:rPr>
              <a:t>ntuples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Units are muons/m</a:t>
            </a:r>
            <a:r>
              <a:rPr lang="en-GB" baseline="30000" dirty="0" smtClean="0"/>
              <a:t>2</a:t>
            </a:r>
            <a:r>
              <a:rPr lang="en-GB" dirty="0" smtClean="0"/>
              <a:t>/spill</a:t>
            </a:r>
          </a:p>
          <a:p>
            <a:r>
              <a:rPr lang="en-GB" dirty="0" smtClean="0"/>
              <a:t>Black : </a:t>
            </a:r>
            <a:r>
              <a:rPr lang="en-GB" dirty="0" err="1" smtClean="0"/>
              <a:t>cryo</a:t>
            </a:r>
            <a:endParaRPr lang="en-GB" dirty="0" smtClean="0"/>
          </a:p>
          <a:p>
            <a:r>
              <a:rPr lang="en-GB" dirty="0" smtClean="0"/>
              <a:t>Red: active </a:t>
            </a:r>
            <a:r>
              <a:rPr lang="en-GB" dirty="0" err="1" smtClean="0"/>
              <a:t>LAr</a:t>
            </a:r>
            <a:r>
              <a:rPr lang="en-GB" dirty="0" smtClean="0"/>
              <a:t> -&gt; </a:t>
            </a:r>
            <a:r>
              <a:rPr lang="en-GB" dirty="0" smtClean="0">
                <a:latin typeface="Blackadder ITC" panose="04020505051007020D02" pitchFamily="82" charset="0"/>
              </a:rPr>
              <a:t>O </a:t>
            </a:r>
            <a:r>
              <a:rPr lang="en-GB" dirty="0" smtClean="0">
                <a:solidFill>
                  <a:srgbClr val="FF0000"/>
                </a:solidFill>
              </a:rPr>
              <a:t>200 Hz </a:t>
            </a:r>
            <a:r>
              <a:rPr lang="en-GB" b="1" dirty="0" smtClean="0">
                <a:solidFill>
                  <a:srgbClr val="FF0000"/>
                </a:solidFill>
              </a:rPr>
              <a:t>PRELIMINARY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Muon detectors will be installed on the </a:t>
            </a:r>
            <a:r>
              <a:rPr lang="en-GB" dirty="0" err="1" smtClean="0">
                <a:solidFill>
                  <a:srgbClr val="FF0000"/>
                </a:solidFill>
              </a:rPr>
              <a:t>cryo</a:t>
            </a:r>
            <a:r>
              <a:rPr lang="en-GB" dirty="0" smtClean="0">
                <a:solidFill>
                  <a:srgbClr val="FF0000"/>
                </a:solidFill>
              </a:rPr>
              <a:t> front face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784" y="230909"/>
            <a:ext cx="5726834" cy="572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452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997" y="3032760"/>
            <a:ext cx="7174523" cy="609600"/>
          </a:xfrm>
        </p:spPr>
        <p:txBody>
          <a:bodyPr/>
          <a:lstStyle/>
          <a:p>
            <a:r>
              <a:rPr lang="en-GB" dirty="0" smtClean="0"/>
              <a:t>Thank you for your attention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    Questions?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59272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 V0: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Minimal shielding: target area plus beam dump</a:t>
            </a:r>
          </a:p>
          <a:p>
            <a:r>
              <a:rPr lang="en-GB" dirty="0" smtClean="0"/>
              <a:t>Total rate of particles entering </a:t>
            </a:r>
            <a:r>
              <a:rPr lang="en-GB" dirty="0" err="1" smtClean="0"/>
              <a:t>LAr</a:t>
            </a:r>
            <a:r>
              <a:rPr lang="en-GB" dirty="0" smtClean="0"/>
              <a:t> active volume – excluding muons from secondary H4 beam -  :</a:t>
            </a:r>
          </a:p>
          <a:p>
            <a:pPr marL="0" indent="0">
              <a:buNone/>
            </a:pPr>
            <a:r>
              <a:rPr lang="en-GB" dirty="0" smtClean="0"/>
              <a:t>Charged particles : </a:t>
            </a:r>
            <a:r>
              <a:rPr lang="en-GB" dirty="0" smtClean="0">
                <a:solidFill>
                  <a:srgbClr val="FF0000"/>
                </a:solidFill>
              </a:rPr>
              <a:t>0.8-2.4 kHz </a:t>
            </a:r>
            <a:r>
              <a:rPr lang="en-GB" dirty="0" smtClean="0"/>
              <a:t>(depending on focused momentum)</a:t>
            </a:r>
          </a:p>
          <a:p>
            <a:pPr marL="0" indent="0">
              <a:buNone/>
            </a:pPr>
            <a:r>
              <a:rPr lang="en-GB" dirty="0" smtClean="0"/>
              <a:t>Neutrons : 7-10 kHz BUT: very low energy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Neutrons E&gt;20 MeV  : 1-1.5 kHz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NOTE: </a:t>
            </a:r>
            <a:r>
              <a:rPr lang="en-GB" dirty="0" smtClean="0">
                <a:solidFill>
                  <a:srgbClr val="002060"/>
                </a:solidFill>
              </a:rPr>
              <a:t>these are backgrounds from secondary </a:t>
            </a:r>
            <a:r>
              <a:rPr lang="en-GB" dirty="0" err="1" smtClean="0">
                <a:solidFill>
                  <a:srgbClr val="002060"/>
                </a:solidFill>
              </a:rPr>
              <a:t>target+tertiary</a:t>
            </a:r>
            <a:r>
              <a:rPr lang="en-GB" dirty="0" smtClean="0">
                <a:solidFill>
                  <a:srgbClr val="002060"/>
                </a:solidFill>
              </a:rPr>
              <a:t> beam line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Muon halo </a:t>
            </a:r>
            <a:r>
              <a:rPr lang="en-GB" dirty="0" smtClean="0">
                <a:solidFill>
                  <a:srgbClr val="002060"/>
                </a:solidFill>
              </a:rPr>
              <a:t>from secondary beam line is not included (see last slide)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700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8736" y="1066800"/>
            <a:ext cx="10418864" cy="6007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view, shield v0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526248" y="2049125"/>
            <a:ext cx="1840627" cy="1760242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6002372" y="2733453"/>
            <a:ext cx="995328" cy="1046653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6700578" y="2733453"/>
            <a:ext cx="1184311" cy="1306652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51842" y="1649015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target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5386" y="229395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dump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788" y="2288033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l</a:t>
            </a:r>
            <a:r>
              <a:rPr lang="en-GB" sz="2000" dirty="0" smtClean="0">
                <a:solidFill>
                  <a:schemeClr val="bg1"/>
                </a:solidFill>
              </a:rPr>
              <a:t>ast bend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1780" y="1206627"/>
            <a:ext cx="5268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Initial shielding design: only target </a:t>
            </a:r>
            <a:r>
              <a:rPr lang="en-GB" sz="2400" dirty="0">
                <a:solidFill>
                  <a:schemeClr val="bg1"/>
                </a:solidFill>
              </a:rPr>
              <a:t>area plus beam dump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09879" y="3084747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NP04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3559" y="147973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NPO2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3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500" y="413995"/>
            <a:ext cx="8372514" cy="62793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Particle </a:t>
            </a:r>
            <a:r>
              <a:rPr lang="en-GB" dirty="0" err="1" smtClean="0"/>
              <a:t>fluence</a:t>
            </a:r>
            <a:r>
              <a:rPr lang="en-GB" dirty="0" smtClean="0"/>
              <a:t> - v0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053221" y="1076180"/>
            <a:ext cx="3725791" cy="1183128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08723" y="6324049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Seen from the top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817014" y="810624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Beam dump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86506" y="4124382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Cryo</a:t>
            </a:r>
            <a:endParaRPr lang="en-GB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369132" y="4344193"/>
            <a:ext cx="2744725" cy="489589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494437" y="2893436"/>
            <a:ext cx="3916263" cy="816629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497288" y="2632724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Needs more work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765762" y="593104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r>
              <a:rPr lang="en-GB" b="1" dirty="0" smtClean="0"/>
              <a:t>e6 particles @T2 target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8503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988" y="304800"/>
            <a:ext cx="8317959" cy="623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Particle </a:t>
            </a:r>
            <a:r>
              <a:rPr lang="en-GB" dirty="0" err="1" smtClean="0"/>
              <a:t>fluence</a:t>
            </a:r>
            <a:r>
              <a:rPr lang="en-GB" dirty="0" smtClean="0"/>
              <a:t> – v0 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631793" y="1812422"/>
            <a:ext cx="3575707" cy="976497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087667" y="1443090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Needs more work</a:t>
            </a:r>
            <a:endParaRPr lang="en-GB" b="1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413248" y="1592827"/>
            <a:ext cx="3547873" cy="363989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8630467" y="5807416"/>
            <a:ext cx="351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r>
              <a:rPr lang="en-GB" b="1" dirty="0" smtClean="0"/>
              <a:t>e6 particles @T2 target</a:t>
            </a:r>
            <a:endParaRPr lang="fr-F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4988" y="630134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Seen from the 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85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4748" y="914400"/>
            <a:ext cx="11633200" cy="5165724"/>
            <a:chOff x="104" y="797"/>
            <a:chExt cx="7328" cy="325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4" y="797"/>
              <a:ext cx="7328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218"/>
            <a:stretch/>
          </p:blipFill>
          <p:spPr bwMode="auto">
            <a:xfrm>
              <a:off x="104" y="797"/>
              <a:ext cx="7171" cy="3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Filling up the space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10684" y="914400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… not so much space…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0686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shielding proposal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565" r="6865" b="20966"/>
          <a:stretch/>
        </p:blipFill>
        <p:spPr>
          <a:xfrm>
            <a:off x="210287" y="1041010"/>
            <a:ext cx="10242008" cy="3263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8499" y="3481564"/>
            <a:ext cx="7050406" cy="39401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3755" y="5074731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Side view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0705514" y="2152357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Top view</a:t>
            </a:r>
            <a:endParaRPr lang="fr-FR" dirty="0"/>
          </a:p>
        </p:txBody>
      </p:sp>
      <p:sp>
        <p:nvSpPr>
          <p:cNvPr id="9" name="Oval 8"/>
          <p:cNvSpPr/>
          <p:nvPr/>
        </p:nvSpPr>
        <p:spPr bwMode="auto">
          <a:xfrm>
            <a:off x="5106572" y="1842868"/>
            <a:ext cx="1674056" cy="1941341"/>
          </a:xfrm>
          <a:prstGeom prst="ellipse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900819" y="3981963"/>
            <a:ext cx="1674056" cy="1941341"/>
          </a:xfrm>
          <a:prstGeom prst="ellipse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4656405" y="1364565"/>
            <a:ext cx="900333" cy="1392702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90" r="19160" b="-5946"/>
          <a:stretch/>
        </p:blipFill>
        <p:spPr>
          <a:xfrm>
            <a:off x="210287" y="4371483"/>
            <a:ext cx="2816352" cy="253198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 flipV="1">
            <a:off x="4405165" y="3045063"/>
            <a:ext cx="539263" cy="873003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4993095" y="104101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60cm, 1.6m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1879" y="389318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Extended by 3.2m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108" y="6136549"/>
            <a:ext cx="2781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Seen from the detector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742432" y="1842868"/>
            <a:ext cx="1643106" cy="678821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1711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Shielding proposal: results (maps)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3" t="9791" b="6864"/>
          <a:stretch/>
        </p:blipFill>
        <p:spPr>
          <a:xfrm>
            <a:off x="17632" y="1155700"/>
            <a:ext cx="6078368" cy="40259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88" t="8926"/>
          <a:stretch/>
        </p:blipFill>
        <p:spPr>
          <a:xfrm>
            <a:off x="6210300" y="2692399"/>
            <a:ext cx="5981700" cy="436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32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4085" y="1622299"/>
            <a:ext cx="5961096" cy="3437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460" y="1656635"/>
            <a:ext cx="5842000" cy="3368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Pions</a:t>
            </a:r>
            <a:r>
              <a:rPr lang="en-GB" dirty="0" smtClean="0"/>
              <a:t> at the cryostat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8956066" y="514333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v0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415337" y="2862263"/>
            <a:ext cx="1283189" cy="133826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9297" y="5184168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 shielding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4591034" y="5617098"/>
            <a:ext cx="3701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Active </a:t>
            </a:r>
            <a:r>
              <a:rPr lang="en-GB" dirty="0" err="1" smtClean="0">
                <a:solidFill>
                  <a:srgbClr val="FF0000"/>
                </a:solidFill>
              </a:rPr>
              <a:t>LAr</a:t>
            </a:r>
            <a:r>
              <a:rPr lang="en-GB" dirty="0" smtClean="0">
                <a:solidFill>
                  <a:srgbClr val="FF0000"/>
                </a:solidFill>
              </a:rPr>
              <a:t> surface: 7.2m x 5.9m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Cryostat surface: 10m x 9.7m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29821" y="2862263"/>
            <a:ext cx="1283189" cy="133826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197785" y="2602706"/>
            <a:ext cx="1722503" cy="1824038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39297" y="2592233"/>
            <a:ext cx="1722503" cy="1824038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7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Shielding proposal: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Assuming 10^</a:t>
            </a:r>
            <a:r>
              <a:rPr lang="en-GB" baseline="30000" dirty="0" smtClean="0"/>
              <a:t>6 </a:t>
            </a:r>
            <a:r>
              <a:rPr lang="en-GB" dirty="0" smtClean="0"/>
              <a:t> particles/spill from the primary target, 4.8 s spill</a:t>
            </a:r>
            <a:endParaRPr lang="en-GB" baseline="30000" dirty="0" smtClean="0"/>
          </a:p>
          <a:p>
            <a:r>
              <a:rPr lang="en-GB" dirty="0" smtClean="0"/>
              <a:t>Calculate total rate of particles at cryostat face and entering </a:t>
            </a:r>
            <a:r>
              <a:rPr lang="en-GB" dirty="0" err="1" smtClean="0"/>
              <a:t>LAr</a:t>
            </a:r>
            <a:r>
              <a:rPr lang="en-GB" dirty="0" smtClean="0"/>
              <a:t> active volume – excluding muons from secondary H4 beam -  :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NOTE: </a:t>
            </a:r>
            <a:r>
              <a:rPr lang="en-GB" dirty="0" smtClean="0">
                <a:solidFill>
                  <a:srgbClr val="002060"/>
                </a:solidFill>
              </a:rPr>
              <a:t>these are backgrounds from secondary </a:t>
            </a:r>
            <a:r>
              <a:rPr lang="en-GB" dirty="0" err="1" smtClean="0">
                <a:solidFill>
                  <a:srgbClr val="002060"/>
                </a:solidFill>
              </a:rPr>
              <a:t>target+tertiary</a:t>
            </a:r>
            <a:r>
              <a:rPr lang="en-GB" dirty="0" smtClean="0">
                <a:solidFill>
                  <a:srgbClr val="002060"/>
                </a:solidFill>
              </a:rPr>
              <a:t> beam line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Muon halo </a:t>
            </a:r>
            <a:r>
              <a:rPr lang="en-GB" dirty="0" smtClean="0">
                <a:solidFill>
                  <a:srgbClr val="002060"/>
                </a:solidFill>
              </a:rPr>
              <a:t>from secondary beam line is not included (see last slide)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NOTE</a:t>
            </a:r>
            <a:r>
              <a:rPr lang="en-GB" dirty="0" smtClean="0">
                <a:solidFill>
                  <a:srgbClr val="002060"/>
                </a:solidFill>
              </a:rPr>
              <a:t>: This shielding proposal is still pending validation by the integration team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Work done in collaboration with CERN Radiation Protection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919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va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prova</Template>
  <TotalTime>6446</TotalTime>
  <Words>570</Words>
  <Application>Microsoft Office PowerPoint</Application>
  <PresentationFormat>Custom</PresentationFormat>
  <Paragraphs>96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prova</vt:lpstr>
      <vt:lpstr>Background and shielding</vt:lpstr>
      <vt:lpstr>Top view, shield v0</vt:lpstr>
      <vt:lpstr>Particle fluence - v0</vt:lpstr>
      <vt:lpstr>Particle fluence – v0 </vt:lpstr>
      <vt:lpstr>Filling up the space</vt:lpstr>
      <vt:lpstr>New shielding proposal</vt:lpstr>
      <vt:lpstr>Shielding proposal: results (maps)</vt:lpstr>
      <vt:lpstr>Pions at the cryostat</vt:lpstr>
      <vt:lpstr>Shielding proposal: results </vt:lpstr>
      <vt:lpstr>Charged particles, 7 GeV focus</vt:lpstr>
      <vt:lpstr>Neutrons, 7GeV</vt:lpstr>
      <vt:lpstr>Background: particle rates</vt:lpstr>
      <vt:lpstr>Slide 13</vt:lpstr>
      <vt:lpstr>High energy Muon halo</vt:lpstr>
      <vt:lpstr>Thank you for your attention          Questions? </vt:lpstr>
      <vt:lpstr>Starting point V0: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veto and beam events</dc:title>
  <dc:creator>paola</dc:creator>
  <cp:lastModifiedBy>lmcgee</cp:lastModifiedBy>
  <cp:revision>508</cp:revision>
  <dcterms:created xsi:type="dcterms:W3CDTF">2015-02-17T11:47:50Z</dcterms:created>
  <dcterms:modified xsi:type="dcterms:W3CDTF">2017-05-04T20:54:21Z</dcterms:modified>
</cp:coreProperties>
</file>