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275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9" r:id="rId12"/>
    <p:sldId id="315" r:id="rId13"/>
    <p:sldId id="313" r:id="rId14"/>
    <p:sldId id="310" r:id="rId15"/>
    <p:sldId id="311" r:id="rId16"/>
    <p:sldId id="312" r:id="rId17"/>
    <p:sldId id="303" r:id="rId18"/>
    <p:sldId id="304" r:id="rId19"/>
    <p:sldId id="305" r:id="rId20"/>
    <p:sldId id="306" r:id="rId21"/>
    <p:sldId id="316" r:id="rId22"/>
    <p:sldId id="307" r:id="rId23"/>
    <p:sldId id="308" r:id="rId24"/>
    <p:sldId id="314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6" autoAdjust="0"/>
    <p:restoredTop sz="94613"/>
  </p:normalViewPr>
  <p:slideViewPr>
    <p:cSldViewPr snapToGrid="0" snapToObjects="1" showGuides="1">
      <p:cViewPr>
        <p:scale>
          <a:sx n="103" d="100"/>
          <a:sy n="103" d="100"/>
        </p:scale>
        <p:origin x="2272" y="5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9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ck.readthedocs.io/en/latest/" TargetMode="Externa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cc@7.1.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amundson/spackdev-bootstrap" TargetMode="External"/><Relationship Id="rId3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ck.readthedocs.io/en/latest/tutorial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LNL/spack" TargetMode="External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pack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James Amundson</a:t>
            </a:r>
            <a:endParaRPr lang="en-US" dirty="0"/>
          </a:p>
          <a:p>
            <a:r>
              <a:rPr lang="en-US" dirty="0"/>
              <a:t>LArSoft Tools and Technology Workshop </a:t>
            </a:r>
            <a:r>
              <a:rPr lang="en-US" dirty="0" smtClean="0"/>
              <a:t>2017</a:t>
            </a:r>
          </a:p>
          <a:p>
            <a:r>
              <a:rPr lang="en-US" dirty="0" smtClean="0"/>
              <a:t>2017-06-20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Spack and SpackDev </a:t>
            </a:r>
            <a:r>
              <a:rPr lang="en-US" dirty="0" smtClean="0"/>
              <a:t>Build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Spack is well documented</a:t>
            </a:r>
          </a:p>
          <a:p>
            <a:pPr lvl="1"/>
            <a:r>
              <a:rPr lang="en-US" dirty="0">
                <a:hlinkClick r:id="rId2"/>
              </a:rPr>
              <a:t>http://spack.readthedocs.io/en/latest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Spack is now on Slack</a:t>
            </a:r>
            <a:endParaRPr lang="en-US" dirty="0" smtClean="0"/>
          </a:p>
          <a:p>
            <a:r>
              <a:rPr lang="en-US" dirty="0" smtClean="0"/>
              <a:t>Spack already contains many packages</a:t>
            </a:r>
          </a:p>
          <a:p>
            <a:pPr lvl="1"/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>list | </a:t>
            </a:r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wc</a:t>
            </a: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>1470    </a:t>
            </a: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>1470   </a:t>
            </a: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>13938 </a:t>
            </a:r>
            <a:r>
              <a:rPr lang="hr-HR" dirty="0" smtClean="0">
                <a:solidFill>
                  <a:schemeClr val="accent4"/>
                </a:solidFill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hr-HR" dirty="0" err="1" smtClean="0">
                <a:solidFill>
                  <a:schemeClr val="accent4"/>
                </a:solidFill>
                <a:latin typeface="Source Code Pro" charset="0"/>
                <a:ea typeface="Source Code Pro" charset="0"/>
                <a:cs typeface="Source Code Pro" charset="0"/>
              </a:rPr>
              <a:t>now</a:t>
            </a:r>
            <a:r>
              <a:rPr lang="hr-HR" dirty="0" smtClean="0">
                <a:solidFill>
                  <a:schemeClr val="accent4"/>
                </a:solidFill>
                <a:latin typeface="Source Code Pro" charset="0"/>
                <a:ea typeface="Source Code Pro" charset="0"/>
                <a:cs typeface="Source Code Pro" charset="0"/>
              </a:rPr>
              <a:t>: 1550)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Spack has a friendly user interface</a:t>
            </a:r>
          </a:p>
          <a:p>
            <a:pPr lvl="1"/>
            <a:r>
              <a:rPr lang="hr-HR" dirty="0" err="1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dirty="0" smtClean="0">
                <a:latin typeface="Source Code Pro" charset="0"/>
                <a:ea typeface="Source Code Pro" charset="0"/>
                <a:cs typeface="Source Code Pro" charset="0"/>
              </a:rPr>
              <a:t>--</a:t>
            </a:r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help</a:t>
            </a:r>
            <a:endParaRPr lang="hr-HR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lvl="1"/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> list --</a:t>
            </a:r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help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Spack packages are easy to create and understand</a:t>
            </a:r>
          </a:p>
          <a:p>
            <a:pPr lvl="1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try</a:t>
            </a: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hr-HR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hr-HR" dirty="0" err="1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hr-HR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edit</a:t>
            </a:r>
            <a:r>
              <a:rPr lang="hr-HR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hr-HR" dirty="0" err="1" smtClean="0">
                <a:latin typeface="Source Code Pro" charset="0"/>
                <a:ea typeface="Source Code Pro" charset="0"/>
                <a:cs typeface="Source Code Pro" charset="0"/>
              </a:rPr>
              <a:t>eigen</a:t>
            </a:r>
            <a:endParaRPr lang="hr-HR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r>
              <a:rPr lang="hr-HR" dirty="0" smtClean="0">
                <a:latin typeface="Helvetica" charset="0"/>
                <a:ea typeface="Helvetica" charset="0"/>
                <a:cs typeface="Helvetica" charset="0"/>
              </a:rPr>
              <a:t>Spack </a:t>
            </a:r>
            <a:r>
              <a:rPr lang="hr-HR" dirty="0" err="1" smtClean="0">
                <a:latin typeface="Helvetica" charset="0"/>
                <a:ea typeface="Helvetica" charset="0"/>
                <a:cs typeface="Helvetica" charset="0"/>
              </a:rPr>
              <a:t>gives</a:t>
            </a:r>
            <a:r>
              <a:rPr lang="hr-HR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hr-HR" dirty="0" err="1" smtClean="0">
                <a:latin typeface="Helvetica" charset="0"/>
                <a:ea typeface="Helvetica" charset="0"/>
                <a:cs typeface="Helvetica" charset="0"/>
              </a:rPr>
              <a:t>us</a:t>
            </a:r>
            <a:r>
              <a:rPr lang="hr-HR" dirty="0" smtClean="0">
                <a:latin typeface="Helvetica" charset="0"/>
                <a:ea typeface="Helvetica" charset="0"/>
                <a:cs typeface="Helvetica" charset="0"/>
              </a:rPr>
              <a:t> RPATH for “free”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Spack, cont.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38" y="-506627"/>
            <a:ext cx="3293762" cy="3783053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6044577" y="3212207"/>
            <a:ext cx="2977979" cy="1075038"/>
          </a:xfrm>
          <a:prstGeom prst="round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ysClr val="windowText" lastClr="000000"/>
                </a:solidFill>
                <a:latin typeface="Comic Sans MS" charset="0"/>
                <a:ea typeface="Comic Sans MS" charset="0"/>
                <a:cs typeface="Comic Sans MS" charset="0"/>
              </a:rPr>
              <a:t>The Spack Slack is a shack where you can talk smack about a stack of  Spack snacks!</a:t>
            </a:r>
            <a:endParaRPr lang="en-US" sz="1800" dirty="0">
              <a:solidFill>
                <a:sysClr val="windowText" lastClr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riangle 8"/>
          <p:cNvSpPr/>
          <p:nvPr/>
        </p:nvSpPr>
        <p:spPr>
          <a:xfrm>
            <a:off x="7624119" y="2187146"/>
            <a:ext cx="168602" cy="1025061"/>
          </a:xfrm>
          <a:prstGeom prst="triangle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6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Spack has a rigorous model for multiple versions, compilers and variants</a:t>
            </a:r>
          </a:p>
          <a:p>
            <a:pPr lvl="1"/>
            <a:r>
              <a:rPr lang="en-US" dirty="0" smtClean="0"/>
              <a:t>Values consistency over reuse</a:t>
            </a:r>
          </a:p>
          <a:p>
            <a:pPr lvl="1"/>
            <a:r>
              <a:rPr lang="en-US" dirty="0" smtClean="0"/>
              <a:t>More on this later</a:t>
            </a:r>
          </a:p>
          <a:p>
            <a:r>
              <a:rPr lang="en-US" dirty="0" smtClean="0"/>
              <a:t>Spack allows the user to specify which system (or other) packages to use instead of Spack-compiled versions</a:t>
            </a:r>
          </a:p>
          <a:p>
            <a:pPr lvl="1"/>
            <a:r>
              <a:rPr lang="en-US" dirty="0" smtClean="0"/>
              <a:t>Details go in ~/.</a:t>
            </a:r>
            <a:r>
              <a:rPr lang="en-US" dirty="0" err="1" smtClean="0"/>
              <a:t>spack</a:t>
            </a:r>
            <a:r>
              <a:rPr lang="en-US" dirty="0" smtClean="0"/>
              <a:t>/</a:t>
            </a:r>
            <a:r>
              <a:rPr lang="en-US" i="1" dirty="0" smtClean="0"/>
              <a:t>&lt;platform&gt;</a:t>
            </a:r>
            <a:r>
              <a:rPr lang="en-US" dirty="0" smtClean="0"/>
              <a:t>/</a:t>
            </a:r>
            <a:r>
              <a:rPr lang="en-US" dirty="0" err="1" smtClean="0"/>
              <a:t>packages.yaml</a:t>
            </a:r>
            <a:endParaRPr lang="en-US" dirty="0" smtClean="0"/>
          </a:p>
          <a:p>
            <a:pPr lvl="2"/>
            <a:r>
              <a:rPr lang="en-US" dirty="0" smtClean="0"/>
              <a:t>Can also specify preferences for, e.g., compilers</a:t>
            </a:r>
          </a:p>
          <a:p>
            <a:pPr marL="0" indent="0">
              <a:buNone/>
            </a:pP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packages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: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all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:        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	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	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compiler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: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[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clang@8.1.0-apple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, </a:t>
            </a:r>
            <a:r>
              <a:rPr lang="it-IT" sz="1800" dirty="0">
                <a:latin typeface="Source Code Pro" charset="0"/>
                <a:ea typeface="Source Code Pro" charset="0"/>
                <a:cs typeface="Source Code Pro" charset="0"/>
                <a:hlinkClick r:id="rId2"/>
              </a:rPr>
              <a:t>gcc@7.1.0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]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cmake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: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		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paths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: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          cmake@3.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8.2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: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/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usr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/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local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/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bin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/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cmake</a:t>
            </a:r>
            <a:endParaRPr lang="en-US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marL="0" indent="0">
              <a:buNone/>
            </a:pP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		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buildable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: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False</a:t>
            </a:r>
            <a:endParaRPr lang="en-US" sz="18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 features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5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handling is configurable</a:t>
            </a:r>
          </a:p>
          <a:p>
            <a:pPr lvl="1"/>
            <a:r>
              <a:rPr lang="en-US" dirty="0" smtClean="0"/>
              <a:t>Default is “environment modules”</a:t>
            </a:r>
          </a:p>
          <a:p>
            <a:pPr lvl="2"/>
            <a:r>
              <a:rPr lang="en-US" dirty="0" smtClean="0"/>
              <a:t>old, </a:t>
            </a:r>
            <a:r>
              <a:rPr lang="en-US" dirty="0" err="1" smtClean="0"/>
              <a:t>Tcl</a:t>
            </a:r>
            <a:r>
              <a:rPr lang="en-US" dirty="0" smtClean="0"/>
              <a:t>-based</a:t>
            </a:r>
          </a:p>
          <a:p>
            <a:pPr lvl="1"/>
            <a:r>
              <a:rPr lang="en-US" dirty="0" err="1" smtClean="0"/>
              <a:t>Lmod</a:t>
            </a:r>
            <a:endParaRPr lang="en-US" dirty="0" smtClean="0"/>
          </a:p>
          <a:p>
            <a:pPr lvl="2"/>
            <a:r>
              <a:rPr lang="en-US" dirty="0" smtClean="0"/>
              <a:t>newer, more rigorous, </a:t>
            </a:r>
            <a:r>
              <a:rPr lang="en-US" dirty="0" err="1" smtClean="0"/>
              <a:t>Lua</a:t>
            </a:r>
            <a:r>
              <a:rPr lang="en-US" dirty="0" smtClean="0"/>
              <a:t>-based</a:t>
            </a:r>
          </a:p>
          <a:p>
            <a:pPr lvl="1"/>
            <a:r>
              <a:rPr lang="en-US" dirty="0" smtClean="0"/>
              <a:t>Adding ups is an option</a:t>
            </a:r>
          </a:p>
          <a:p>
            <a:r>
              <a:rPr lang="en-US" dirty="0" smtClean="0"/>
              <a:t>Spack internally uses compiler wrappers to add automatic support for RPATH</a:t>
            </a:r>
          </a:p>
          <a:p>
            <a:r>
              <a:rPr lang="en-US" dirty="0" smtClean="0"/>
              <a:t>Environment handling is </a:t>
            </a:r>
            <a:r>
              <a:rPr lang="en-US" i="1" dirty="0" smtClean="0">
                <a:solidFill>
                  <a:schemeClr val="accent4"/>
                </a:solidFill>
              </a:rPr>
              <a:t>much simpler</a:t>
            </a:r>
            <a:r>
              <a:rPr lang="en-US" dirty="0" smtClean="0"/>
              <a:t> because of the extensive use of RPATH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Spack features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74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dirty="0" err="1" smtClean="0">
                <a:latin typeface="Source Code Pro" charset="0"/>
                <a:ea typeface="Source Code Pro" charset="0"/>
                <a:cs typeface="Source Code Pro" charset="0"/>
              </a:rPr>
              <a:t>buildcache</a:t>
            </a:r>
            <a:endParaRPr lang="en-US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 lvl="1"/>
            <a:r>
              <a:rPr lang="en-US" dirty="0" smtClean="0"/>
              <a:t>Fetches and installs pre-compiled binaries</a:t>
            </a:r>
          </a:p>
          <a:p>
            <a:pPr lvl="1"/>
            <a:r>
              <a:rPr lang="en-US" dirty="0" smtClean="0"/>
              <a:t>Performs relocations utilizing </a:t>
            </a:r>
            <a:r>
              <a:rPr lang="en-US" dirty="0" err="1" smtClean="0"/>
              <a:t>patchelf</a:t>
            </a:r>
            <a:r>
              <a:rPr lang="en-US" dirty="0" smtClean="0"/>
              <a:t> (Linux) or </a:t>
            </a:r>
            <a:r>
              <a:rPr lang="en-US" dirty="0" err="1" smtClean="0"/>
              <a:t>install_name_tools</a:t>
            </a:r>
            <a:r>
              <a:rPr lang="en-US" dirty="0" smtClean="0"/>
              <a:t> (OSX)</a:t>
            </a:r>
          </a:p>
          <a:p>
            <a:pPr lvl="1"/>
            <a:r>
              <a:rPr lang="en-US" dirty="0" smtClean="0"/>
              <a:t>Contributions from </a:t>
            </a:r>
            <a:r>
              <a:rPr lang="en-US" dirty="0" err="1" smtClean="0"/>
              <a:t>Benedikt</a:t>
            </a:r>
            <a:r>
              <a:rPr lang="en-US" dirty="0" smtClean="0"/>
              <a:t> </a:t>
            </a:r>
            <a:r>
              <a:rPr lang="en-US" dirty="0" err="1" smtClean="0"/>
              <a:t>Hegner</a:t>
            </a:r>
            <a:r>
              <a:rPr lang="en-US" dirty="0" smtClean="0"/>
              <a:t>, Patrick Gartung, JFA</a:t>
            </a:r>
          </a:p>
          <a:p>
            <a:r>
              <a:rPr lang="en-US" dirty="0" smtClean="0"/>
              <a:t>SpackDev support</a:t>
            </a:r>
          </a:p>
          <a:p>
            <a:pPr lvl="1"/>
            <a:r>
              <a:rPr lang="en-US" dirty="0" smtClean="0"/>
              <a:t>Minor behind-the-scenes additions</a:t>
            </a:r>
          </a:p>
          <a:p>
            <a:pPr lvl="2"/>
            <a:r>
              <a:rPr lang="en-US" dirty="0" smtClean="0"/>
              <a:t>Mostly to export information</a:t>
            </a:r>
          </a:p>
          <a:p>
            <a:r>
              <a:rPr lang="en-US" dirty="0" smtClean="0"/>
              <a:t>Automatic system package discovery for </a:t>
            </a:r>
            <a:r>
              <a:rPr lang="en-US" dirty="0" err="1" smtClean="0"/>
              <a:t>packages.yaml</a:t>
            </a:r>
            <a:endParaRPr lang="en-US" dirty="0" smtClean="0"/>
          </a:p>
          <a:p>
            <a:pPr lvl="1"/>
            <a:r>
              <a:rPr lang="en-US" i="1" dirty="0" smtClean="0"/>
              <a:t>Not yet implemented</a:t>
            </a:r>
          </a:p>
          <a:p>
            <a:r>
              <a:rPr lang="en-US" dirty="0" smtClean="0"/>
              <a:t>A stable Spack branch</a:t>
            </a:r>
          </a:p>
          <a:p>
            <a:pPr lvl="1"/>
            <a:r>
              <a:rPr lang="en-US" dirty="0" smtClean="0"/>
              <a:t>Our needs for stability differ from others in the community</a:t>
            </a:r>
          </a:p>
          <a:p>
            <a:pPr lvl="1"/>
            <a:r>
              <a:rPr lang="en-US" dirty="0" smtClean="0"/>
              <a:t>No long-term divergence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Spack features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8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 versions and configurations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885"/>
            <a:ext cx="9144000" cy="3609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250" y="4418023"/>
            <a:ext cx="586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Dependencies can be customized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7976"/>
            <a:ext cx="9144000" cy="8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6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latin typeface="Source Code Pro" charset="0"/>
                <a:ea typeface="Source Code Pro" charset="0"/>
                <a:cs typeface="Source Code Pro" charset="0"/>
              </a:rPr>
              <a:t> spec</a:t>
            </a:r>
            <a:endParaRPr lang="en-US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 dependencies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62" y="801939"/>
            <a:ext cx="5859438" cy="53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 spec with dependencies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792"/>
            <a:ext cx="9144000" cy="5320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18" y="768792"/>
            <a:ext cx="15367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8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Spack handles </a:t>
            </a:r>
            <a:r>
              <a:rPr lang="en-US" dirty="0" smtClean="0">
                <a:solidFill>
                  <a:schemeClr val="accent3"/>
                </a:solidFill>
              </a:rPr>
              <a:t>packaging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3"/>
                </a:solidFill>
              </a:rPr>
              <a:t>dependency management, package retrieval </a:t>
            </a:r>
            <a:r>
              <a:rPr lang="en-US" dirty="0" smtClean="0">
                <a:solidFill>
                  <a:schemeClr val="accent6"/>
                </a:solidFill>
              </a:rPr>
              <a:t>and </a:t>
            </a:r>
            <a:r>
              <a:rPr lang="en-US" dirty="0" smtClean="0">
                <a:solidFill>
                  <a:schemeClr val="accent3"/>
                </a:solidFill>
              </a:rPr>
              <a:t>package installation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It has hooks to </a:t>
            </a:r>
            <a:r>
              <a:rPr lang="en-US" dirty="0" smtClean="0">
                <a:solidFill>
                  <a:schemeClr val="accent3"/>
                </a:solidFill>
              </a:rPr>
              <a:t>user environment </a:t>
            </a:r>
            <a:r>
              <a:rPr lang="en-US" dirty="0" smtClean="0">
                <a:solidFill>
                  <a:schemeClr val="accent6"/>
                </a:solidFill>
              </a:rPr>
              <a:t>tools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SpackDev handles developing packages with dependencies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Uses Spack for </a:t>
            </a:r>
            <a:r>
              <a:rPr lang="en-US" dirty="0" smtClean="0">
                <a:solidFill>
                  <a:schemeClr val="accent3"/>
                </a:solidFill>
              </a:rPr>
              <a:t>packaging</a:t>
            </a:r>
            <a:r>
              <a:rPr lang="en-US" dirty="0" smtClean="0"/>
              <a:t> and </a:t>
            </a:r>
            <a:r>
              <a:rPr lang="en-US" dirty="0">
                <a:solidFill>
                  <a:schemeClr val="accent3"/>
                </a:solidFill>
              </a:rPr>
              <a:t>dependency </a:t>
            </a:r>
            <a:r>
              <a:rPr lang="en-US" dirty="0" smtClean="0">
                <a:solidFill>
                  <a:schemeClr val="accent3"/>
                </a:solidFill>
              </a:rPr>
              <a:t>management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Builds packages just like Spack does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configuration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RPATH</a:t>
            </a:r>
            <a:r>
              <a:rPr lang="en-US" dirty="0" smtClean="0">
                <a:solidFill>
                  <a:schemeClr val="accent6"/>
                </a:solidFill>
              </a:rPr>
              <a:t> handling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SpackDev sets up a build area, then gets out of the way</a:t>
            </a:r>
          </a:p>
          <a:p>
            <a:pPr lvl="2"/>
            <a:r>
              <a:rPr lang="en-US" dirty="0" smtClean="0">
                <a:solidFill>
                  <a:schemeClr val="accent6"/>
                </a:solidFill>
              </a:rPr>
              <a:t>Build with </a:t>
            </a:r>
            <a:r>
              <a:rPr lang="en-US" i="1" dirty="0" smtClean="0">
                <a:solidFill>
                  <a:schemeClr val="tx1"/>
                </a:solidFill>
              </a:rPr>
              <a:t>make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and/or </a:t>
            </a:r>
            <a:r>
              <a:rPr lang="en-US" i="1" dirty="0" smtClean="0">
                <a:solidFill>
                  <a:schemeClr val="tx1"/>
                </a:solidFill>
              </a:rPr>
              <a:t>ninja</a:t>
            </a:r>
          </a:p>
          <a:p>
            <a:pPr lvl="2"/>
            <a:r>
              <a:rPr lang="en-US" dirty="0" smtClean="0">
                <a:solidFill>
                  <a:schemeClr val="accent6"/>
                </a:solidFill>
              </a:rPr>
              <a:t>No environment variables (no ”setup”)</a:t>
            </a:r>
          </a:p>
          <a:p>
            <a:pPr lvl="2"/>
            <a:r>
              <a:rPr lang="en-US" dirty="0" smtClean="0">
                <a:solidFill>
                  <a:schemeClr val="accent6"/>
                </a:solidFill>
              </a:rPr>
              <a:t>Transparent</a:t>
            </a:r>
          </a:p>
          <a:p>
            <a:pPr lvl="3"/>
            <a:r>
              <a:rPr lang="en-US" dirty="0" smtClean="0">
                <a:solidFill>
                  <a:schemeClr val="accent6"/>
                </a:solidFill>
              </a:rPr>
              <a:t>Spack functionality provided by readable shell scripts</a:t>
            </a:r>
          </a:p>
          <a:p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SpackDev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75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4" y="1306373"/>
            <a:ext cx="9144000" cy="30837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SpackDev is not very complicated</a:t>
            </a:r>
          </a:p>
          <a:p>
            <a:endParaRPr lang="en-US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>
              <a:latin typeface="Source Code Pro" charset="0"/>
              <a:ea typeface="Source Code Pro" charset="0"/>
              <a:cs typeface="Source Code Pro" charset="0"/>
            </a:endParaRPr>
          </a:p>
          <a:p>
            <a:endParaRPr lang="en-US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SpackDev handles dependency installation, staging, configuration and build area creation</a:t>
            </a:r>
          </a:p>
          <a:p>
            <a:pPr lvl="1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not quite in that order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SpackDev, cont.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88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SpackDev will build intermediate dependencies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SpackDev, still cont.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3" y="1508897"/>
            <a:ext cx="770255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16" y="2446295"/>
            <a:ext cx="15367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Spack and SpackDev are not </a:t>
            </a:r>
            <a:br>
              <a:rPr lang="en-US" dirty="0" smtClean="0"/>
            </a:br>
            <a:r>
              <a:rPr lang="en-US" dirty="0" smtClean="0"/>
              <a:t>one-for-one replacements for </a:t>
            </a:r>
            <a:br>
              <a:rPr lang="en-US" dirty="0" smtClean="0"/>
            </a:br>
            <a:r>
              <a:rPr lang="en-US" dirty="0" smtClean="0"/>
              <a:t>existing tools</a:t>
            </a:r>
          </a:p>
          <a:p>
            <a:r>
              <a:rPr lang="en-US" dirty="0" smtClean="0"/>
              <a:t>Spack</a:t>
            </a:r>
          </a:p>
          <a:p>
            <a:r>
              <a:rPr lang="en-US" dirty="0" smtClean="0"/>
              <a:t>SpackDev</a:t>
            </a:r>
          </a:p>
          <a:p>
            <a:r>
              <a:rPr lang="en-US" dirty="0" smtClean="0"/>
              <a:t>Status/issues</a:t>
            </a:r>
          </a:p>
          <a:p>
            <a:r>
              <a:rPr lang="en-US" dirty="0" smtClean="0"/>
              <a:t>Tutorial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 doing and why?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46" y="2525240"/>
            <a:ext cx="3886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SpackDev </a:t>
            </a:r>
            <a:r>
              <a:rPr lang="en-US" dirty="0" smtClean="0"/>
              <a:t>is behind schedule</a:t>
            </a:r>
            <a:endParaRPr lang="en-US" dirty="0"/>
          </a:p>
          <a:p>
            <a:pPr lvl="1"/>
            <a:r>
              <a:rPr lang="en-US" dirty="0" smtClean="0"/>
              <a:t>Planned to give a full demo here</a:t>
            </a:r>
          </a:p>
          <a:p>
            <a:pPr lvl="1"/>
            <a:r>
              <a:rPr lang="en-US" dirty="0" smtClean="0"/>
              <a:t>Only going to explore </a:t>
            </a:r>
            <a:r>
              <a:rPr lang="en-US" dirty="0" err="1" smtClean="0"/>
              <a:t>spack</a:t>
            </a:r>
            <a:r>
              <a:rPr lang="en-US" dirty="0" smtClean="0"/>
              <a:t> functionality</a:t>
            </a:r>
            <a:endParaRPr lang="en-US" dirty="0" smtClean="0"/>
          </a:p>
          <a:p>
            <a:r>
              <a:rPr lang="en-US" dirty="0" smtClean="0"/>
              <a:t>Delays are because of 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Learn from our mistakes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Project managers</a:t>
            </a:r>
          </a:p>
          <a:p>
            <a:pPr lvl="1"/>
            <a:r>
              <a:rPr lang="en-US" dirty="0" smtClean="0"/>
              <a:t>Do not rely on your department head to accomplish a long-term project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Department heads</a:t>
            </a:r>
          </a:p>
          <a:p>
            <a:pPr lvl="1"/>
            <a:r>
              <a:rPr lang="en-US" dirty="0" smtClean="0"/>
              <a:t>Do not commit yourself to a long-term development project</a:t>
            </a:r>
          </a:p>
          <a:p>
            <a:r>
              <a:rPr lang="en-US" dirty="0" smtClean="0"/>
              <a:t>Restructuring SpackDev development to remove me as a stumbling block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3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 package distribution (</a:t>
            </a:r>
            <a:r>
              <a:rPr lang="en-US" dirty="0" err="1" smtClean="0"/>
              <a:t>buildcache</a:t>
            </a:r>
            <a:r>
              <a:rPr lang="en-US" dirty="0" smtClean="0"/>
              <a:t>) is in place, but needs refinement</a:t>
            </a:r>
          </a:p>
          <a:p>
            <a:pPr lvl="1"/>
            <a:r>
              <a:rPr lang="en-US" dirty="0" smtClean="0"/>
              <a:t>Cannot query what is available</a:t>
            </a:r>
          </a:p>
          <a:p>
            <a:pPr lvl="1"/>
            <a:r>
              <a:rPr lang="en-US" dirty="0" smtClean="0"/>
              <a:t>Likely to get wrong variant -&gt; binary package not found</a:t>
            </a:r>
          </a:p>
          <a:p>
            <a:r>
              <a:rPr lang="en-US" dirty="0" smtClean="0"/>
              <a:t>Automated support for system packages is necessary</a:t>
            </a:r>
          </a:p>
          <a:p>
            <a:pPr lvl="1"/>
            <a:r>
              <a:rPr lang="en-US" dirty="0" smtClean="0"/>
              <a:t>We have a plan, but not an implementation</a:t>
            </a:r>
          </a:p>
          <a:p>
            <a:pPr lvl="1"/>
            <a:r>
              <a:rPr lang="en-US" dirty="0" smtClean="0"/>
              <a:t>Without it “</a:t>
            </a:r>
            <a:r>
              <a:rPr lang="en-US" dirty="0" err="1" smtClean="0"/>
              <a:t>spack</a:t>
            </a:r>
            <a:r>
              <a:rPr lang="en-US" dirty="0" smtClean="0"/>
              <a:t> install </a:t>
            </a:r>
            <a:r>
              <a:rPr lang="en-US" dirty="0" err="1" smtClean="0"/>
              <a:t>lmod</a:t>
            </a:r>
            <a:r>
              <a:rPr lang="en-US" dirty="0" smtClean="0"/>
              <a:t>” will install 36 dependent packages, including </a:t>
            </a:r>
            <a:r>
              <a:rPr lang="en-US" dirty="0" err="1" smtClean="0"/>
              <a:t>perl</a:t>
            </a:r>
            <a:r>
              <a:rPr lang="en-US" dirty="0" smtClean="0"/>
              <a:t>, tar (!) and </a:t>
            </a:r>
            <a:r>
              <a:rPr lang="en-US" dirty="0" err="1" smtClean="0"/>
              <a:t>git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Full support for building art and LArSoft stacks without UPS is underway</a:t>
            </a:r>
          </a:p>
          <a:p>
            <a:pPr lvl="1"/>
            <a:r>
              <a:rPr lang="en-US" dirty="0" smtClean="0"/>
              <a:t>Needs completion and testing</a:t>
            </a:r>
          </a:p>
          <a:p>
            <a:r>
              <a:rPr lang="en-US" dirty="0" smtClean="0"/>
              <a:t>Need to refine the user experience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done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https://github.com/amundson/spackdev-bootstrap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Checks out </a:t>
            </a:r>
            <a:r>
              <a:rPr lang="en-US" dirty="0"/>
              <a:t>S</a:t>
            </a:r>
            <a:r>
              <a:rPr lang="en-US" dirty="0" smtClean="0"/>
              <a:t>pack</a:t>
            </a:r>
          </a:p>
          <a:p>
            <a:r>
              <a:rPr lang="en-US" dirty="0" smtClean="0"/>
              <a:t>Checks out SpackDev</a:t>
            </a:r>
          </a:p>
          <a:p>
            <a:r>
              <a:rPr lang="en-US" dirty="0" smtClean="0"/>
              <a:t>Creates setup script</a:t>
            </a:r>
          </a:p>
          <a:p>
            <a:pPr lvl="1"/>
            <a:r>
              <a:rPr lang="en-US" dirty="0" smtClean="0"/>
              <a:t>Adds </a:t>
            </a:r>
            <a:r>
              <a:rPr lang="en-US" dirty="0" err="1" smtClean="0"/>
              <a:t>spack</a:t>
            </a:r>
            <a:r>
              <a:rPr lang="en-US" dirty="0" smtClean="0"/>
              <a:t> to path</a:t>
            </a:r>
          </a:p>
          <a:p>
            <a:pPr lvl="1"/>
            <a:r>
              <a:rPr lang="en-US" dirty="0" smtClean="0"/>
              <a:t>Adds </a:t>
            </a:r>
            <a:r>
              <a:rPr lang="en-US" dirty="0" err="1" smtClean="0"/>
              <a:t>spack</a:t>
            </a:r>
            <a:r>
              <a:rPr lang="en-US" dirty="0" smtClean="0"/>
              <a:t> shell function</a:t>
            </a:r>
          </a:p>
          <a:p>
            <a:pPr lvl="2"/>
            <a:r>
              <a:rPr lang="en-US" dirty="0" smtClean="0"/>
              <a:t>optional for </a:t>
            </a:r>
            <a:r>
              <a:rPr lang="en-US" dirty="0" err="1" smtClean="0"/>
              <a:t>spack</a:t>
            </a:r>
            <a:endParaRPr lang="en-US" dirty="0" smtClean="0"/>
          </a:p>
          <a:p>
            <a:pPr lvl="1"/>
            <a:r>
              <a:rPr lang="en-US" dirty="0" smtClean="0"/>
              <a:t>Adds </a:t>
            </a:r>
            <a:r>
              <a:rPr lang="en-US" dirty="0" err="1" smtClean="0"/>
              <a:t>spackdev</a:t>
            </a:r>
            <a:r>
              <a:rPr lang="en-US" dirty="0" smtClean="0"/>
              <a:t> to path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Spackdev</a:t>
            </a:r>
            <a:r>
              <a:rPr lang="en-US" dirty="0" smtClean="0"/>
              <a:t>-bootstrap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4" y="1353313"/>
            <a:ext cx="9144000" cy="17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6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Spack commands are like </a:t>
            </a:r>
            <a:r>
              <a:rPr lang="en-US" dirty="0" err="1" smtClean="0"/>
              <a:t>git</a:t>
            </a:r>
            <a:r>
              <a:rPr lang="en-US" dirty="0" smtClean="0"/>
              <a:t> commands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i="1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command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[</a:t>
            </a:r>
            <a:r>
              <a:rPr lang="en-US" i="1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arguments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]</a:t>
            </a:r>
          </a:p>
          <a:p>
            <a:r>
              <a:rPr lang="en-US" dirty="0" smtClean="0"/>
              <a:t>Everything accepts a help argument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–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help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list </a:t>
            </a:r>
            <a:r>
              <a:rPr lang="mr-IN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–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help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Some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spack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commands (try with </a:t>
            </a:r>
            <a:r>
              <a:rPr lang="mr-IN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help first)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find</a:t>
            </a:r>
            <a:endParaRPr lang="en-US" dirty="0">
              <a:solidFill>
                <a:schemeClr val="accent3"/>
              </a:solidFill>
              <a:latin typeface="Source Code Pro" charset="0"/>
              <a:ea typeface="Source Code Pro" charset="0"/>
              <a:cs typeface="Source Code Pro" charset="0"/>
            </a:endParaRP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list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compiler list</a:t>
            </a:r>
          </a:p>
          <a:p>
            <a:pPr lvl="1"/>
            <a:r>
              <a:rPr lang="en-US" dirty="0" err="1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spack</a:t>
            </a:r>
            <a:r>
              <a:rPr lang="en-US" dirty="0" smtClean="0">
                <a:solidFill>
                  <a:schemeClr val="accent3"/>
                </a:solidFill>
                <a:latin typeface="Source Code Pro" charset="0"/>
                <a:ea typeface="Source Code Pro" charset="0"/>
                <a:cs typeface="Source Code Pro" charset="0"/>
              </a:rPr>
              <a:t> edit &lt;package&gt;</a:t>
            </a:r>
          </a:p>
          <a:p>
            <a:r>
              <a:rPr lang="en-US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The Spack documentation site contains a full tutorial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  <a:hlinkClick r:id="rId2"/>
              </a:rPr>
              <a:t>http://</a:t>
            </a:r>
            <a:r>
              <a:rPr lang="en-US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  <a:hlinkClick r:id="rId2"/>
              </a:rPr>
              <a:t>spack.readthedocs.io/en/latest/tutorial.html</a:t>
            </a:r>
            <a:endParaRPr lang="en-US" dirty="0" smtClean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Spack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spack</a:t>
            </a:r>
            <a:r>
              <a:rPr lang="en-US" dirty="0" smtClean="0"/>
              <a:t> list</a:t>
            </a:r>
          </a:p>
          <a:p>
            <a:r>
              <a:rPr lang="en-US" dirty="0" err="1" smtClean="0"/>
              <a:t>spack</a:t>
            </a:r>
            <a:r>
              <a:rPr lang="en-US" dirty="0" smtClean="0"/>
              <a:t> find</a:t>
            </a:r>
          </a:p>
          <a:p>
            <a:r>
              <a:rPr lang="en-US" dirty="0" err="1" smtClean="0"/>
              <a:t>spack</a:t>
            </a:r>
            <a:r>
              <a:rPr lang="en-US" dirty="0" smtClean="0"/>
              <a:t> install </a:t>
            </a:r>
            <a:r>
              <a:rPr lang="en-US" dirty="0" err="1" smtClean="0"/>
              <a:t>zlib</a:t>
            </a:r>
            <a:endParaRPr lang="en-US" dirty="0" smtClean="0"/>
          </a:p>
          <a:p>
            <a:r>
              <a:rPr lang="en-US" dirty="0" err="1" smtClean="0"/>
              <a:t>spack</a:t>
            </a:r>
            <a:r>
              <a:rPr lang="en-US" dirty="0" smtClean="0"/>
              <a:t> find (after installing </a:t>
            </a:r>
            <a:r>
              <a:rPr lang="en-US" dirty="0" err="1" smtClean="0"/>
              <a:t>zlib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mkdir</a:t>
            </a:r>
            <a:r>
              <a:rPr lang="en-US" dirty="0" smtClean="0"/>
              <a:t> foo; cd foo; </a:t>
            </a:r>
            <a:r>
              <a:rPr lang="en-US" dirty="0" err="1" smtClean="0"/>
              <a:t>spackdev</a:t>
            </a:r>
            <a:r>
              <a:rPr lang="en-US" dirty="0" smtClean="0"/>
              <a:t> </a:t>
            </a: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no-deps </a:t>
            </a:r>
            <a:r>
              <a:rPr lang="en-US" dirty="0" err="1" smtClean="0"/>
              <a:t>garply</a:t>
            </a:r>
            <a:endParaRPr lang="en-US" dirty="0" smtClean="0"/>
          </a:p>
          <a:p>
            <a:r>
              <a:rPr lang="en-US" dirty="0" err="1" smtClean="0"/>
              <a:t>mkdir</a:t>
            </a:r>
            <a:r>
              <a:rPr lang="en-US" dirty="0" smtClean="0"/>
              <a:t> bar; cd bar; </a:t>
            </a:r>
            <a:r>
              <a:rPr lang="en-US" dirty="0" err="1" smtClean="0"/>
              <a:t>spackdev</a:t>
            </a:r>
            <a:r>
              <a:rPr lang="en-US" dirty="0" smtClean="0"/>
              <a:t> </a:t>
            </a: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no-deps </a:t>
            </a:r>
            <a:r>
              <a:rPr lang="mr-IN" dirty="0" smtClean="0"/>
              <a:t>–</a:t>
            </a:r>
            <a:r>
              <a:rPr lang="en-US" dirty="0" smtClean="0"/>
              <a:t>no-stage </a:t>
            </a:r>
            <a:r>
              <a:rPr lang="en-US" dirty="0" err="1" smtClean="0"/>
              <a:t>garply</a:t>
            </a:r>
            <a:r>
              <a:rPr lang="en-US" dirty="0" smtClean="0"/>
              <a:t> </a:t>
            </a:r>
            <a:r>
              <a:rPr lang="en-US" dirty="0" err="1" smtClean="0"/>
              <a:t>corge</a:t>
            </a:r>
            <a:endParaRPr lang="en-US" dirty="0" smtClean="0"/>
          </a:p>
          <a:p>
            <a:r>
              <a:rPr lang="en-US" dirty="0" err="1" smtClean="0"/>
              <a:t>spack</a:t>
            </a:r>
            <a:r>
              <a:rPr lang="en-US" dirty="0" smtClean="0"/>
              <a:t> install </a:t>
            </a:r>
            <a:r>
              <a:rPr lang="en-US" dirty="0" err="1" smtClean="0"/>
              <a:t>corge</a:t>
            </a:r>
            <a:endParaRPr lang="en-US" dirty="0" smtClean="0"/>
          </a:p>
          <a:p>
            <a:pPr lvl="1"/>
            <a:r>
              <a:rPr lang="en-US" dirty="0" smtClean="0"/>
              <a:t>Will build </a:t>
            </a:r>
            <a:r>
              <a:rPr lang="en-US" dirty="0" err="1" smtClean="0"/>
              <a:t>cmake</a:t>
            </a:r>
            <a:r>
              <a:rPr lang="en-US" dirty="0" smtClean="0"/>
              <a:t> and dependents </a:t>
            </a:r>
            <a:r>
              <a:rPr lang="mr-IN" dirty="0" smtClean="0"/>
              <a:t>–</a:t>
            </a:r>
            <a:r>
              <a:rPr lang="en-US" dirty="0" smtClean="0"/>
              <a:t> expect to wait over 10 minutes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5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set of toy packages with dependencies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>
                <a:solidFill>
                  <a:schemeClr val="accent2"/>
                </a:solidFill>
              </a:rPr>
              <a:t>corge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package </a:t>
            </a:r>
            <a:endParaRPr lang="en-US" dirty="0" smtClean="0"/>
          </a:p>
          <a:p>
            <a:pPr lvl="1"/>
            <a:r>
              <a:rPr lang="en-US" dirty="0" smtClean="0"/>
              <a:t>provides </a:t>
            </a:r>
            <a:r>
              <a:rPr lang="en-US" i="1" dirty="0" err="1">
                <a:solidFill>
                  <a:schemeClr val="tx1"/>
                </a:solidFill>
              </a:rPr>
              <a:t>corgegator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executable</a:t>
            </a:r>
          </a:p>
          <a:p>
            <a:pPr lvl="2"/>
            <a:r>
              <a:rPr lang="en-US" dirty="0" smtClean="0"/>
              <a:t>uses </a:t>
            </a:r>
            <a:r>
              <a:rPr lang="en-US" i="1" dirty="0" err="1">
                <a:solidFill>
                  <a:schemeClr val="tx1"/>
                </a:solidFill>
              </a:rPr>
              <a:t>libcorge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endParaRPr lang="en-US" i="1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/>
              <a:t>uses </a:t>
            </a:r>
            <a:r>
              <a:rPr lang="en-US" i="1" dirty="0" err="1" smtClean="0">
                <a:solidFill>
                  <a:schemeClr val="tx1"/>
                </a:solidFill>
              </a:rPr>
              <a:t>libquux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(from </a:t>
            </a:r>
            <a:r>
              <a:rPr lang="en-US" dirty="0" err="1">
                <a:solidFill>
                  <a:schemeClr val="accent2"/>
                </a:solidFill>
              </a:rPr>
              <a:t>quux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package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uses </a:t>
            </a:r>
            <a:r>
              <a:rPr lang="en-US" i="1" dirty="0" err="1">
                <a:solidFill>
                  <a:schemeClr val="tx1"/>
                </a:solidFill>
              </a:rPr>
              <a:t>libgarply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(from </a:t>
            </a:r>
            <a:r>
              <a:rPr lang="en-US" dirty="0" err="1">
                <a:solidFill>
                  <a:schemeClr val="accent2"/>
                </a:solidFill>
              </a:rPr>
              <a:t>garply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package)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from the world outside of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06" y="1395971"/>
            <a:ext cx="15367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1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as a system package (Scientific Linux [Ubuntu]) 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/>
              <a:t>tools: distribution specific: rpm [</a:t>
            </a:r>
            <a:r>
              <a:rPr lang="en-US" dirty="0" err="1"/>
              <a:t>dkpg</a:t>
            </a:r>
            <a:r>
              <a:rPr lang="en-US" dirty="0"/>
              <a:t>], yum [apt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packages</a:t>
            </a:r>
            <a:r>
              <a:rPr lang="en-US" dirty="0"/>
              <a:t>: </a:t>
            </a:r>
            <a:r>
              <a:rPr lang="en-US" dirty="0" err="1"/>
              <a:t>corge</a:t>
            </a:r>
            <a:r>
              <a:rPr lang="en-US" dirty="0"/>
              <a:t>, </a:t>
            </a:r>
            <a:r>
              <a:rPr lang="en-US" dirty="0" err="1"/>
              <a:t>quux</a:t>
            </a:r>
            <a:r>
              <a:rPr lang="en-US" dirty="0"/>
              <a:t> and </a:t>
            </a:r>
            <a:r>
              <a:rPr lang="en-US" dirty="0" err="1"/>
              <a:t>garply</a:t>
            </a:r>
            <a:r>
              <a:rPr lang="en-US" dirty="0"/>
              <a:t> (rpm, [</a:t>
            </a:r>
            <a:r>
              <a:rPr lang="en-US" dirty="0" err="1"/>
              <a:t>dpkg</a:t>
            </a:r>
            <a:r>
              <a:rPr lang="en-US" dirty="0" smtClean="0"/>
              <a:t>])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dependency </a:t>
            </a:r>
            <a:r>
              <a:rPr lang="en-US" dirty="0">
                <a:solidFill>
                  <a:schemeClr val="accent3"/>
                </a:solidFill>
              </a:rPr>
              <a:t>management + package retrieval</a:t>
            </a:r>
            <a:r>
              <a:rPr lang="en-US" dirty="0"/>
              <a:t>: yum [</a:t>
            </a:r>
            <a:r>
              <a:rPr lang="en-US" dirty="0" smtClean="0"/>
              <a:t>apt]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yum install </a:t>
            </a:r>
            <a:r>
              <a:rPr lang="en-US" i="1" dirty="0" err="1">
                <a:solidFill>
                  <a:schemeClr val="tx1"/>
                </a:solidFill>
              </a:rPr>
              <a:t>corge</a:t>
            </a:r>
            <a:r>
              <a:rPr lang="en-US" dirty="0"/>
              <a:t> (also installs </a:t>
            </a:r>
            <a:r>
              <a:rPr lang="en-US" dirty="0" err="1"/>
              <a:t>quux</a:t>
            </a:r>
            <a:r>
              <a:rPr lang="en-US" dirty="0"/>
              <a:t> and </a:t>
            </a:r>
            <a:r>
              <a:rPr lang="en-US" dirty="0" err="1"/>
              <a:t>garply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user </a:t>
            </a:r>
            <a:r>
              <a:rPr lang="en-US" dirty="0">
                <a:solidFill>
                  <a:schemeClr val="accent3"/>
                </a:solidFill>
              </a:rPr>
              <a:t>environment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i="1" dirty="0" err="1" smtClean="0">
                <a:solidFill>
                  <a:schemeClr val="tx1"/>
                </a:solidFill>
              </a:rPr>
              <a:t>corgegator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in /</a:t>
            </a:r>
            <a:r>
              <a:rPr lang="en-US" dirty="0" err="1"/>
              <a:t>usr</a:t>
            </a:r>
            <a:r>
              <a:rPr lang="en-US" dirty="0"/>
              <a:t>/bin (in default PATH) </a:t>
            </a:r>
            <a:endParaRPr lang="en-US" dirty="0" smtClean="0"/>
          </a:p>
          <a:p>
            <a:pPr lvl="1"/>
            <a:r>
              <a:rPr lang="en-US" dirty="0" smtClean="0"/>
              <a:t>libraries </a:t>
            </a:r>
            <a:r>
              <a:rPr lang="en-US" dirty="0"/>
              <a:t>in /</a:t>
            </a:r>
            <a:r>
              <a:rPr lang="en-US" dirty="0" err="1" smtClean="0"/>
              <a:t>usr</a:t>
            </a:r>
            <a:r>
              <a:rPr lang="en-US" dirty="0" smtClean="0"/>
              <a:t>/lib (</a:t>
            </a:r>
            <a:r>
              <a:rPr lang="en-US" dirty="0"/>
              <a:t>in default system library </a:t>
            </a:r>
            <a:r>
              <a:rPr lang="en-US" dirty="0" smtClean="0"/>
              <a:t>path)</a:t>
            </a:r>
          </a:p>
          <a:p>
            <a:pPr lvl="1"/>
            <a:r>
              <a:rPr lang="en-US" dirty="0" smtClean="0"/>
              <a:t>nothing more to do; just type </a:t>
            </a:r>
            <a:r>
              <a:rPr lang="en-US" i="1" dirty="0" err="1" smtClean="0">
                <a:solidFill>
                  <a:schemeClr val="tx1"/>
                </a:solidFill>
              </a:rPr>
              <a:t>corgegator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packages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4913134"/>
            <a:ext cx="3048000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50" y="4374747"/>
            <a:ext cx="2215979" cy="18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Linux </a:t>
            </a:r>
            <a:r>
              <a:rPr lang="en-US" dirty="0"/>
              <a:t>distributions do not have tools for this, in general 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/>
              <a:t>tools: trained </a:t>
            </a:r>
            <a:r>
              <a:rPr lang="en-US" dirty="0" smtClean="0"/>
              <a:t>monkeys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staging</a:t>
            </a:r>
            <a:r>
              <a:rPr lang="en-US" dirty="0"/>
              <a:t>: download </a:t>
            </a:r>
            <a:r>
              <a:rPr lang="en-US" i="1" dirty="0" err="1">
                <a:solidFill>
                  <a:schemeClr val="accent2"/>
                </a:solidFill>
              </a:rPr>
              <a:t>corge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source package (trained monkey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dependency </a:t>
            </a:r>
            <a:r>
              <a:rPr lang="en-US" dirty="0">
                <a:solidFill>
                  <a:schemeClr val="accent3"/>
                </a:solidFill>
              </a:rPr>
              <a:t>management</a:t>
            </a:r>
            <a:r>
              <a:rPr lang="en-US" dirty="0"/>
              <a:t>: determine dependencies and install (recursive trained monkey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configuration</a:t>
            </a:r>
            <a:r>
              <a:rPr lang="en-US" dirty="0"/>
              <a:t>: point </a:t>
            </a:r>
            <a:r>
              <a:rPr lang="en-US" i="1" dirty="0" err="1">
                <a:solidFill>
                  <a:schemeClr val="accent2"/>
                </a:solidFill>
              </a:rPr>
              <a:t>corge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at </a:t>
            </a:r>
            <a:r>
              <a:rPr lang="en-US" dirty="0" smtClean="0"/>
              <a:t>dependencies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</a:t>
            </a:r>
            <a:r>
              <a:rPr lang="en-US" i="1" dirty="0" err="1">
                <a:solidFill>
                  <a:schemeClr val="tx1"/>
                </a:solidFill>
              </a:rPr>
              <a:t>cmake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tx1"/>
                </a:solidFill>
              </a:rPr>
              <a:t>./</a:t>
            </a:r>
            <a:r>
              <a:rPr lang="en-US" i="1" dirty="0" smtClean="0">
                <a:solidFill>
                  <a:schemeClr val="tx1"/>
                </a:solidFill>
              </a:rPr>
              <a:t>configure </a:t>
            </a:r>
            <a:r>
              <a:rPr lang="en-US" dirty="0"/>
              <a:t>(trained monkey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compile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install</a:t>
            </a:r>
            <a:r>
              <a:rPr lang="en-US" dirty="0" smtClean="0"/>
              <a:t> </a:t>
            </a:r>
            <a:r>
              <a:rPr lang="en-US" dirty="0"/>
              <a:t>in non-system </a:t>
            </a:r>
            <a:r>
              <a:rPr lang="en-US" dirty="0" smtClean="0"/>
              <a:t>directory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user </a:t>
            </a:r>
            <a:r>
              <a:rPr lang="en-US" dirty="0">
                <a:solidFill>
                  <a:schemeClr val="accent3"/>
                </a:solidFill>
              </a:rPr>
              <a:t>environment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need </a:t>
            </a:r>
            <a:r>
              <a:rPr lang="en-US" dirty="0"/>
              <a:t>to add </a:t>
            </a:r>
            <a:r>
              <a:rPr lang="en-US" i="1" dirty="0" err="1">
                <a:solidFill>
                  <a:schemeClr val="accent2"/>
                </a:solidFill>
              </a:rPr>
              <a:t>corge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/>
              <a:t>executable directory </a:t>
            </a:r>
            <a:r>
              <a:rPr lang="en-US" dirty="0"/>
              <a:t>to </a:t>
            </a:r>
            <a:r>
              <a:rPr lang="en-US" dirty="0" smtClean="0">
                <a:solidFill>
                  <a:schemeClr val="tx1"/>
                </a:solidFill>
              </a:rPr>
              <a:t>PATH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to add </a:t>
            </a:r>
            <a:r>
              <a:rPr lang="en-US" i="1" dirty="0" err="1">
                <a:solidFill>
                  <a:schemeClr val="accent2"/>
                </a:solidFill>
              </a:rPr>
              <a:t>corge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/>
              <a:t>library </a:t>
            </a:r>
            <a:r>
              <a:rPr lang="en-US" dirty="0"/>
              <a:t>directory to </a:t>
            </a:r>
            <a:r>
              <a:rPr lang="en-US" dirty="0" smtClean="0">
                <a:solidFill>
                  <a:schemeClr val="tx1"/>
                </a:solidFill>
              </a:rPr>
              <a:t>LD_LIBRARY_PATH</a:t>
            </a:r>
          </a:p>
          <a:p>
            <a:pPr lvl="1"/>
            <a:r>
              <a:rPr lang="en-US" dirty="0" smtClean="0"/>
              <a:t>likewise </a:t>
            </a:r>
            <a:r>
              <a:rPr lang="en-US" dirty="0"/>
              <a:t>for </a:t>
            </a:r>
            <a:r>
              <a:rPr lang="en-US" dirty="0" smtClean="0"/>
              <a:t>dependencies </a:t>
            </a:r>
            <a:r>
              <a:rPr lang="en-US" dirty="0"/>
              <a:t>(trained </a:t>
            </a:r>
            <a:r>
              <a:rPr lang="en-US" dirty="0" smtClean="0"/>
              <a:t>monkey should get started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multiple versions, variants,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69" y="2693773"/>
            <a:ext cx="2290109" cy="12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2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case you haven’t figured it out, you are the monkey in this scenario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Monkey hate package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88" y="1385020"/>
            <a:ext cx="5572211" cy="47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pullProducts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+ </a:t>
            </a:r>
            <a:r>
              <a:rPr lang="en-US" dirty="0">
                <a:solidFill>
                  <a:schemeClr val="tx1"/>
                </a:solidFill>
              </a:rPr>
              <a:t>ups</a:t>
            </a:r>
            <a:r>
              <a:rPr lang="en-US" dirty="0"/>
              <a:t> + </a:t>
            </a:r>
            <a:r>
              <a:rPr lang="en-US" dirty="0">
                <a:solidFill>
                  <a:schemeClr val="tx1"/>
                </a:solidFill>
              </a:rPr>
              <a:t>cetbuildtools</a:t>
            </a:r>
            <a:r>
              <a:rPr lang="en-US" dirty="0"/>
              <a:t> + </a:t>
            </a:r>
            <a:r>
              <a:rPr lang="en-US" dirty="0" smtClean="0">
                <a:solidFill>
                  <a:schemeClr val="tx1"/>
                </a:solidFill>
              </a:rPr>
              <a:t>mrb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package retrieval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chemeClr val="tx1"/>
                </a:solidFill>
              </a:rPr>
              <a:t>pullProducts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packaging</a:t>
            </a:r>
            <a:r>
              <a:rPr lang="en-US" dirty="0" smtClean="0"/>
              <a:t> + </a:t>
            </a:r>
            <a:r>
              <a:rPr lang="en-US" dirty="0" smtClean="0">
                <a:solidFill>
                  <a:schemeClr val="accent3"/>
                </a:solidFill>
              </a:rPr>
              <a:t>dependency management</a:t>
            </a:r>
            <a:r>
              <a:rPr lang="en-US" dirty="0" smtClean="0"/>
              <a:t> + </a:t>
            </a:r>
            <a:r>
              <a:rPr lang="en-US" dirty="0" smtClean="0">
                <a:solidFill>
                  <a:schemeClr val="accent3"/>
                </a:solidFill>
              </a:rPr>
              <a:t>user environment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1"/>
                </a:solidFill>
              </a:rPr>
              <a:t>ups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configuration</a:t>
            </a:r>
            <a:r>
              <a:rPr lang="en-US" dirty="0" smtClean="0"/>
              <a:t> + </a:t>
            </a:r>
            <a:r>
              <a:rPr lang="en-US" dirty="0" smtClean="0">
                <a:solidFill>
                  <a:schemeClr val="accent3"/>
                </a:solidFill>
              </a:rPr>
              <a:t>build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1"/>
                </a:solidFill>
              </a:rPr>
              <a:t>cetbuildtools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cetbuildtools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depends on </a:t>
            </a:r>
            <a:r>
              <a:rPr lang="en-US" dirty="0" smtClean="0">
                <a:solidFill>
                  <a:schemeClr val="tx1"/>
                </a:solidFill>
              </a:rPr>
              <a:t>ups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staging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1"/>
                </a:solidFill>
              </a:rPr>
              <a:t>mrb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This is only a rough picture of the roles played by various tools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alternative to trained monkeys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6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2562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Many complaints about the build system</a:t>
            </a:r>
          </a:p>
          <a:p>
            <a:pPr lvl="1"/>
            <a:r>
              <a:rPr lang="en-US" dirty="0" smtClean="0"/>
              <a:t>We won’t get into that here</a:t>
            </a:r>
          </a:p>
          <a:p>
            <a:r>
              <a:rPr lang="en-US" dirty="0" smtClean="0"/>
              <a:t>Some other issues</a:t>
            </a:r>
          </a:p>
          <a:p>
            <a:pPr lvl="1"/>
            <a:r>
              <a:rPr lang="en-US" dirty="0" err="1" smtClean="0"/>
              <a:t>pullProducts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very </a:t>
            </a:r>
            <a:r>
              <a:rPr lang="en-US" dirty="0"/>
              <a:t>centralized (users cannot easily set up new </a:t>
            </a:r>
            <a:r>
              <a:rPr lang="en-US" dirty="0" smtClean="0"/>
              <a:t>distributions)</a:t>
            </a:r>
          </a:p>
          <a:p>
            <a:pPr lvl="1"/>
            <a:r>
              <a:rPr lang="en-US" dirty="0" smtClean="0"/>
              <a:t>ups</a:t>
            </a:r>
          </a:p>
          <a:p>
            <a:pPr lvl="2"/>
            <a:r>
              <a:rPr lang="en-US" dirty="0" smtClean="0"/>
              <a:t>Fermilab specific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ard </a:t>
            </a:r>
            <a:r>
              <a:rPr lang="en-US" dirty="0"/>
              <a:t>to google (curse you, United Parcel Service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Fermilab </a:t>
            </a:r>
            <a:r>
              <a:rPr lang="en-US" dirty="0"/>
              <a:t>has to maintain </a:t>
            </a:r>
            <a:r>
              <a:rPr lang="en-US" dirty="0" smtClean="0"/>
              <a:t>it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ew packages available</a:t>
            </a:r>
            <a:endParaRPr lang="en-US" dirty="0" smtClean="0"/>
          </a:p>
          <a:p>
            <a:pPr lvl="2"/>
            <a:r>
              <a:rPr lang="en-US" dirty="0"/>
              <a:t>N</a:t>
            </a:r>
            <a:r>
              <a:rPr lang="en-US" dirty="0" smtClean="0"/>
              <a:t>on-trivial </a:t>
            </a:r>
            <a:r>
              <a:rPr lang="en-US" dirty="0"/>
              <a:t>to create new </a:t>
            </a:r>
            <a:r>
              <a:rPr lang="en-US" dirty="0" smtClean="0"/>
              <a:t>packages</a:t>
            </a:r>
          </a:p>
          <a:p>
            <a:pPr lvl="2"/>
            <a:r>
              <a:rPr lang="en-US" dirty="0" smtClean="0"/>
              <a:t>Difficult </a:t>
            </a:r>
            <a:r>
              <a:rPr lang="en-US" dirty="0"/>
              <a:t>user </a:t>
            </a:r>
            <a:r>
              <a:rPr lang="en-US" dirty="0" smtClean="0"/>
              <a:t>interface</a:t>
            </a:r>
          </a:p>
          <a:p>
            <a:pPr lvl="3"/>
            <a:r>
              <a:rPr lang="en-US" dirty="0" smtClean="0"/>
              <a:t>familiar</a:t>
            </a:r>
            <a:r>
              <a:rPr lang="en-US" dirty="0"/>
              <a:t>, </a:t>
            </a:r>
            <a:r>
              <a:rPr lang="en-US" dirty="0" smtClean="0"/>
              <a:t>though</a:t>
            </a:r>
          </a:p>
          <a:p>
            <a:pPr lvl="4"/>
            <a:r>
              <a:rPr lang="en-US" dirty="0" smtClean="0"/>
              <a:t>Stockholm </a:t>
            </a:r>
            <a:r>
              <a:rPr lang="en-US" dirty="0"/>
              <a:t>syndrome? </a:t>
            </a:r>
            <a:endParaRPr lang="en-US" dirty="0" smtClean="0"/>
          </a:p>
          <a:p>
            <a:pPr lvl="2"/>
            <a:r>
              <a:rPr lang="en-US" dirty="0" smtClean="0"/>
              <a:t>Leads </a:t>
            </a:r>
            <a:r>
              <a:rPr lang="en-US" dirty="0"/>
              <a:t>to very complicated user </a:t>
            </a:r>
            <a:r>
              <a:rPr lang="en-US" dirty="0" smtClean="0"/>
              <a:t>environment</a:t>
            </a:r>
          </a:p>
          <a:p>
            <a:pPr lvl="2"/>
            <a:r>
              <a:rPr lang="en-US" dirty="0" smtClean="0"/>
              <a:t>OSX </a:t>
            </a:r>
            <a:r>
              <a:rPr lang="en-US" dirty="0"/>
              <a:t>no longer fully supports "LD_LIBRARY_PATH" (i.e., </a:t>
            </a:r>
            <a:r>
              <a:rPr lang="en-US" dirty="0" smtClean="0"/>
              <a:t>DYLD_LIBRARY_PATH)</a:t>
            </a:r>
          </a:p>
          <a:p>
            <a:pPr lvl="2"/>
            <a:r>
              <a:rPr lang="en-US" dirty="0" smtClean="0"/>
              <a:t>RPATH </a:t>
            </a:r>
            <a:r>
              <a:rPr lang="en-US" dirty="0"/>
              <a:t>is an alternative to "</a:t>
            </a:r>
            <a:r>
              <a:rPr lang="en-US" dirty="0" smtClean="0"/>
              <a:t>LD_LIBRARY_PATH”</a:t>
            </a:r>
          </a:p>
          <a:p>
            <a:pPr lvl="3"/>
            <a:r>
              <a:rPr lang="en-US" dirty="0" smtClean="0"/>
              <a:t>eliminates </a:t>
            </a:r>
            <a:r>
              <a:rPr lang="en-US" dirty="0"/>
              <a:t>dependency on user </a:t>
            </a:r>
            <a:r>
              <a:rPr lang="en-US" dirty="0" smtClean="0"/>
              <a:t>environment</a:t>
            </a:r>
          </a:p>
          <a:p>
            <a:pPr lvl="4"/>
            <a:r>
              <a:rPr lang="en-US" dirty="0" smtClean="0"/>
              <a:t>simplification </a:t>
            </a:r>
            <a:r>
              <a:rPr lang="en-US" dirty="0"/>
              <a:t>cannot be overestimated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change?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368" y="2575283"/>
            <a:ext cx="1927654" cy="18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Spack is a package manager designed to handle multiple versions and variants</a:t>
            </a:r>
          </a:p>
          <a:p>
            <a:pPr lvl="1"/>
            <a:r>
              <a:rPr lang="en-US" dirty="0">
                <a:hlinkClick r:id="rId2"/>
              </a:rPr>
              <a:t>https://spack.io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://github.com/LLNL/spack</a:t>
            </a:r>
            <a:r>
              <a:rPr lang="en-US" dirty="0"/>
              <a:t> </a:t>
            </a:r>
          </a:p>
          <a:p>
            <a:r>
              <a:rPr lang="en-US" dirty="0" smtClean="0"/>
              <a:t>Spack has an active community of mostly non-HEP, but mostly scientific, developers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21379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James Amundson | Spack and SpackDev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9086"/>
            <a:ext cx="9144000" cy="2195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486" y="1270327"/>
            <a:ext cx="1365420" cy="1365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9067" y="5467865"/>
            <a:ext cx="1262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now 154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919784" y="5016843"/>
            <a:ext cx="1841157" cy="432487"/>
          </a:xfrm>
          <a:prstGeom prst="ellipse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5438" y="5035378"/>
            <a:ext cx="1841157" cy="432487"/>
          </a:xfrm>
          <a:prstGeom prst="ellipse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7769" y="5520756"/>
            <a:ext cx="1495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now 6,403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84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484</TotalTime>
  <Words>1296</Words>
  <Application>Microsoft Macintosh PowerPoint</Application>
  <PresentationFormat>On-screen Show (4:3)</PresentationFormat>
  <Paragraphs>295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Comic Sans MS</vt:lpstr>
      <vt:lpstr>Geneva</vt:lpstr>
      <vt:lpstr>Helvetica</vt:lpstr>
      <vt:lpstr>ＭＳ Ｐゴシック</vt:lpstr>
      <vt:lpstr>Source Code Pro</vt:lpstr>
      <vt:lpstr>Arial</vt:lpstr>
      <vt:lpstr>Fermilab_PPT_090815</vt:lpstr>
      <vt:lpstr>PowerPoint Presentation</vt:lpstr>
      <vt:lpstr>What are you doing and why?</vt:lpstr>
      <vt:lpstr>Background from the world outside of Fermilab</vt:lpstr>
      <vt:lpstr>System packages</vt:lpstr>
      <vt:lpstr>Install multiple versions, variants, etc.</vt:lpstr>
      <vt:lpstr>Monkey hate package management</vt:lpstr>
      <vt:lpstr>Fermilab alternative to trained monkeys</vt:lpstr>
      <vt:lpstr>Why change?</vt:lpstr>
      <vt:lpstr>Spack</vt:lpstr>
      <vt:lpstr>Spack, cont.</vt:lpstr>
      <vt:lpstr>Spack features</vt:lpstr>
      <vt:lpstr>More Spack features</vt:lpstr>
      <vt:lpstr>Local Spack features </vt:lpstr>
      <vt:lpstr>Spack versions and configurations</vt:lpstr>
      <vt:lpstr>Spack dependencies</vt:lpstr>
      <vt:lpstr>Spack spec with dependencies </vt:lpstr>
      <vt:lpstr>SpackDev</vt:lpstr>
      <vt:lpstr>SpackDev, cont.</vt:lpstr>
      <vt:lpstr>SpackDev, still cont.</vt:lpstr>
      <vt:lpstr>Status</vt:lpstr>
      <vt:lpstr>What needs to be done</vt:lpstr>
      <vt:lpstr>Spackdev-bootstrap</vt:lpstr>
      <vt:lpstr>Exploring Spack</vt:lpstr>
      <vt:lpstr>Things to try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F Amundson</dc:creator>
  <cp:lastModifiedBy>James Amundson</cp:lastModifiedBy>
  <cp:revision>44</cp:revision>
  <cp:lastPrinted>2017-05-23T04:22:25Z</cp:lastPrinted>
  <dcterms:created xsi:type="dcterms:W3CDTF">2017-05-23T02:41:10Z</dcterms:created>
  <dcterms:modified xsi:type="dcterms:W3CDTF">2017-06-20T17:53:24Z</dcterms:modified>
</cp:coreProperties>
</file>