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1"/>
  </p:notesMasterIdLst>
  <p:sldIdLst>
    <p:sldId id="257" r:id="rId2"/>
    <p:sldId id="258" r:id="rId3"/>
    <p:sldId id="268" r:id="rId4"/>
    <p:sldId id="273" r:id="rId5"/>
    <p:sldId id="267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74" r:id="rId14"/>
    <p:sldId id="269" r:id="rId15"/>
    <p:sldId id="270" r:id="rId16"/>
    <p:sldId id="271" r:id="rId17"/>
    <p:sldId id="277" r:id="rId18"/>
    <p:sldId id="276" r:id="rId19"/>
    <p:sldId id="275" r:id="rId2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4282"/>
    <a:srgbClr val="0B387C"/>
    <a:srgbClr val="0055A0"/>
    <a:srgbClr val="0C37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 snapToObjects="1">
      <p:cViewPr varScale="1">
        <p:scale>
          <a:sx n="110" d="100"/>
          <a:sy n="110" d="100"/>
        </p:scale>
        <p:origin x="86" y="62"/>
      </p:cViewPr>
      <p:guideLst>
        <p:guide orient="horz" pos="1620"/>
        <p:guide pos="28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48751-2711-455D-82CA-979FD593ADEF}" type="datetimeFigureOut">
              <a:rPr lang="en-GB" smtClean="0"/>
              <a:t>22/03/2017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FA03B5-C0E1-42AD-9D05-B2208810BB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746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FA03B5-C0E1-42AD-9D05-B2208810BB8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08729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7852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2565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3081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37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850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57ADB-1F76-4F74-AC5A-2259D724703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9174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57ADB-1F76-4F74-AC5A-2259D724703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3304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57ADB-1F76-4F74-AC5A-2259D724703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15498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57ADB-1F76-4F74-AC5A-2259D724703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74672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57ADB-1F76-4F74-AC5A-2259D724703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5903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57ADB-1F76-4F74-AC5A-2259D724703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58169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57ADB-1F76-4F74-AC5A-2259D724703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121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355" y="1327799"/>
            <a:ext cx="2520000" cy="2494674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3/23/2017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889146"/>
            <a:ext cx="3200400" cy="547688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60818"/>
            <a:ext cx="2743200" cy="6858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485900"/>
            <a:ext cx="7086600" cy="2762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3/23/2017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279282"/>
            <a:ext cx="3053868" cy="940356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58797" y="601648"/>
            <a:ext cx="4759514" cy="356963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4" y="2249074"/>
            <a:ext cx="3053866" cy="199761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3/23/2017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OGOfin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67" y="183333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33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4458"/>
            <a:ext cx="8585200" cy="426951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165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23.03.17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928687"/>
            <a:ext cx="8585200" cy="3634979"/>
          </a:xfrm>
          <a:prstGeom prst="rect">
            <a:avLst/>
          </a:prstGeom>
        </p:spPr>
        <p:txBody>
          <a:bodyPr lIns="0" rIns="0"/>
          <a:lstStyle>
            <a:lvl1pPr marL="192024" indent="-198882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/>
              <a:buChar char="•"/>
              <a:defRPr sz="1650" b="0" i="0">
                <a:solidFill>
                  <a:srgbClr val="63666A"/>
                </a:solidFill>
                <a:latin typeface="Helvetica"/>
              </a:defRPr>
            </a:lvl1pPr>
            <a:lvl2pPr marL="390525" indent="-17145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ct val="90000"/>
              <a:buFont typeface="Lucida Grande"/>
              <a:buChar char="-"/>
              <a:defRPr sz="1500" b="0" i="0">
                <a:solidFill>
                  <a:srgbClr val="63666A"/>
                </a:solidFill>
                <a:latin typeface="Helvetica"/>
              </a:defRPr>
            </a:lvl2pPr>
            <a:lvl3pPr marL="514350" indent="-123825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ct val="88000"/>
              <a:buFont typeface="Arial"/>
              <a:buChar char="•"/>
              <a:defRPr sz="1350" b="0" i="0">
                <a:solidFill>
                  <a:srgbClr val="63666A"/>
                </a:solidFill>
                <a:latin typeface="Helvetica"/>
              </a:defRPr>
            </a:lvl3pPr>
            <a:lvl4pPr marL="685800" indent="171450">
              <a:lnSpc>
                <a:spcPct val="100000"/>
              </a:lnSpc>
              <a:spcBef>
                <a:spcPts val="774"/>
              </a:spcBef>
              <a:spcAft>
                <a:spcPts val="0"/>
              </a:spcAft>
              <a:buSzPct val="90000"/>
              <a:buFont typeface="Lucida Grande"/>
              <a:buChar char="-"/>
              <a:defRPr sz="1200" b="0" i="0">
                <a:solidFill>
                  <a:srgbClr val="63666A"/>
                </a:solidFill>
                <a:latin typeface="Helvetica"/>
              </a:defRPr>
            </a:lvl4pPr>
            <a:lvl5pPr marL="857250" indent="144018">
              <a:lnSpc>
                <a:spcPct val="100000"/>
              </a:lnSpc>
              <a:spcBef>
                <a:spcPts val="774"/>
              </a:spcBef>
              <a:spcAft>
                <a:spcPts val="0"/>
              </a:spcAft>
              <a:buSzPct val="88000"/>
              <a:buFont typeface="Arial"/>
              <a:buChar char="•"/>
              <a:defRPr sz="105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103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OGOfin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67" y="183333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61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1315400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18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BadgeWeb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440" y="1805119"/>
            <a:ext cx="1221946" cy="153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25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33611"/>
            <a:ext cx="8226854" cy="705332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3/23/2017</a:t>
            </a:r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2543343"/>
            <a:ext cx="2743200" cy="31474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0225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33611"/>
            <a:ext cx="8226854" cy="705332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2543343"/>
            <a:ext cx="2743200" cy="31474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7637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3/23/2017</a:t>
            </a:r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13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467600" cy="85725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3657600" cy="326278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200150"/>
            <a:ext cx="3657600" cy="3262789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3/23/2017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670483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55613" y="3826475"/>
            <a:ext cx="8231187" cy="447075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952333"/>
            <a:ext cx="4040188" cy="276499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952333"/>
            <a:ext cx="4041775" cy="276499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3/23/2017</a:t>
            </a:r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bande-01.eps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2648"/>
            <a:ext cx="9144000" cy="707202"/>
          </a:xfrm>
          <a:prstGeom prst="rect">
            <a:avLst/>
          </a:prstGeom>
        </p:spPr>
      </p:pic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175120"/>
            <a:ext cx="8226854" cy="705332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 smtClean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994205"/>
            <a:ext cx="8229600" cy="3203145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3/23/2017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Image 7" descr="bande-01.eps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77" r:id="rId3"/>
    <p:sldLayoutId id="2147483678" r:id="rId4"/>
    <p:sldLayoutId id="2147483681" r:id="rId5"/>
    <p:sldLayoutId id="2147483680" r:id="rId6"/>
    <p:sldLayoutId id="2147483679" r:id="rId7"/>
    <p:sldLayoutId id="2147483664" r:id="rId8"/>
    <p:sldLayoutId id="2147483665" r:id="rId9"/>
    <p:sldLayoutId id="2147483667" r:id="rId10"/>
    <p:sldLayoutId id="2147483668" r:id="rId11"/>
    <p:sldLayoutId id="2147483669" r:id="rId12"/>
    <p:sldLayoutId id="2147483674" r:id="rId13"/>
    <p:sldLayoutId id="2147483682" r:id="rId14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tx1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197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9760" y="131633"/>
            <a:ext cx="6170141" cy="342659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Installation Sequence: NP-02</a:t>
            </a:r>
            <a:endParaRPr lang="en-GB" sz="1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t>10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1181455" y="621705"/>
            <a:ext cx="6806726" cy="0"/>
          </a:xfrm>
          <a:prstGeom prst="line">
            <a:avLst/>
          </a:prstGeom>
          <a:ln>
            <a:solidFill>
              <a:srgbClr val="0070C0"/>
            </a:solidFill>
          </a:ln>
          <a:effectLst>
            <a:glow rad="63500">
              <a:schemeClr val="accent1">
                <a:tint val="30000"/>
                <a:shade val="95000"/>
                <a:satMod val="300000"/>
                <a:alpha val="5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385594" y="734244"/>
            <a:ext cx="6353003" cy="1755011"/>
          </a:xfrm>
        </p:spPr>
        <p:txBody>
          <a:bodyPr>
            <a:normAutofit/>
          </a:bodyPr>
          <a:lstStyle/>
          <a:p>
            <a:endParaRPr lang="en-GB" sz="1800" dirty="0"/>
          </a:p>
          <a:p>
            <a:endParaRPr lang="en-GB" sz="1800" dirty="0"/>
          </a:p>
          <a:p>
            <a:pPr marL="27432" indent="0">
              <a:buNone/>
            </a:pPr>
            <a:endParaRPr lang="en-GB" sz="1800" dirty="0"/>
          </a:p>
          <a:p>
            <a:pPr marL="27432" indent="0">
              <a:buNone/>
            </a:pPr>
            <a:endParaRPr lang="en-GB" sz="1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3001" y="660609"/>
            <a:ext cx="5314517" cy="37800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3139168" y="4035694"/>
            <a:ext cx="3165702" cy="42862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350" dirty="0" smtClean="0"/>
              <a:t>August-December </a:t>
            </a:r>
            <a:r>
              <a:rPr lang="en-GB" sz="1350" dirty="0"/>
              <a:t>2017- valve boxes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268667" y="910005"/>
            <a:ext cx="3646609" cy="701747"/>
            <a:chOff x="4167555" y="1213338"/>
            <a:chExt cx="4656877" cy="935662"/>
          </a:xfrm>
        </p:grpSpPr>
        <p:sp>
          <p:nvSpPr>
            <p:cNvPr id="15" name="TextBox 14"/>
            <p:cNvSpPr txBox="1"/>
            <p:nvPr/>
          </p:nvSpPr>
          <p:spPr>
            <a:xfrm>
              <a:off x="5085455" y="1213338"/>
              <a:ext cx="3738977" cy="677107"/>
            </a:xfrm>
            <a:prstGeom prst="rect">
              <a:avLst/>
            </a:prstGeom>
            <a:ln w="28575">
              <a:solidFill>
                <a:srgbClr val="00B05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1350" dirty="0">
                  <a:solidFill>
                    <a:schemeClr val="accent6">
                      <a:lumMod val="50000"/>
                    </a:schemeClr>
                  </a:solidFill>
                </a:rPr>
                <a:t>valve boxes are delivered </a:t>
              </a:r>
              <a:r>
                <a:rPr lang="en-GB" sz="1350" dirty="0" smtClean="0">
                  <a:solidFill>
                    <a:schemeClr val="accent6">
                      <a:lumMod val="50000"/>
                    </a:schemeClr>
                  </a:solidFill>
                </a:rPr>
                <a:t>and installed in a staggered schedule</a:t>
              </a:r>
              <a:endParaRPr lang="en-GB" sz="135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cxnSp>
          <p:nvCxnSpPr>
            <p:cNvPr id="16" name="Straight Arrow Connector 15"/>
            <p:cNvCxnSpPr>
              <a:stCxn id="15" idx="1"/>
            </p:cNvCxnSpPr>
            <p:nvPr/>
          </p:nvCxnSpPr>
          <p:spPr>
            <a:xfrm flipH="1">
              <a:off x="4167555" y="1551892"/>
              <a:ext cx="917900" cy="597108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014963" y="4700338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23/3</a:t>
            </a:r>
            <a:r>
              <a:rPr lang="en-US" sz="1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/2017</a:t>
            </a:r>
            <a:endParaRPr lang="en-US" sz="1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6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9760" y="131633"/>
            <a:ext cx="6170141" cy="342659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Installation Sequence: NP-02</a:t>
            </a:r>
            <a:endParaRPr lang="en-GB" sz="1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t>11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1181455" y="621705"/>
            <a:ext cx="6806726" cy="0"/>
          </a:xfrm>
          <a:prstGeom prst="line">
            <a:avLst/>
          </a:prstGeom>
          <a:ln>
            <a:solidFill>
              <a:srgbClr val="0070C0"/>
            </a:solidFill>
          </a:ln>
          <a:effectLst>
            <a:glow rad="63500">
              <a:schemeClr val="accent1">
                <a:tint val="30000"/>
                <a:shade val="95000"/>
                <a:satMod val="300000"/>
                <a:alpha val="5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408321" y="777487"/>
            <a:ext cx="6353003" cy="1755011"/>
          </a:xfrm>
        </p:spPr>
        <p:txBody>
          <a:bodyPr>
            <a:normAutofit/>
          </a:bodyPr>
          <a:lstStyle/>
          <a:p>
            <a:endParaRPr lang="en-GB" sz="1800" dirty="0"/>
          </a:p>
          <a:p>
            <a:endParaRPr lang="en-GB" sz="1800" dirty="0"/>
          </a:p>
          <a:p>
            <a:pPr marL="27432" indent="0">
              <a:buNone/>
            </a:pPr>
            <a:endParaRPr lang="en-GB" sz="1800" dirty="0"/>
          </a:p>
          <a:p>
            <a:pPr marL="27432" indent="0">
              <a:buNone/>
            </a:pPr>
            <a:endParaRPr lang="en-GB" sz="1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3001" y="660609"/>
            <a:ext cx="5314517" cy="37800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3139168" y="4035694"/>
            <a:ext cx="3165702" cy="42862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350" dirty="0" smtClean="0"/>
              <a:t>December 2017-January </a:t>
            </a:r>
            <a:r>
              <a:rPr lang="en-GB" sz="1350" dirty="0"/>
              <a:t>2018 - cold lines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610259" y="910005"/>
            <a:ext cx="3305017" cy="631256"/>
            <a:chOff x="4603783" y="1213338"/>
            <a:chExt cx="4220649" cy="841674"/>
          </a:xfrm>
        </p:grpSpPr>
        <p:sp>
          <p:nvSpPr>
            <p:cNvPr id="15" name="TextBox 14"/>
            <p:cNvSpPr txBox="1"/>
            <p:nvPr/>
          </p:nvSpPr>
          <p:spPr>
            <a:xfrm>
              <a:off x="5085456" y="1213338"/>
              <a:ext cx="3738976" cy="400109"/>
            </a:xfrm>
            <a:prstGeom prst="rect">
              <a:avLst/>
            </a:prstGeom>
            <a:ln w="28575">
              <a:solidFill>
                <a:srgbClr val="00B05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1350" dirty="0" smtClean="0">
                  <a:solidFill>
                    <a:schemeClr val="accent6">
                      <a:lumMod val="50000"/>
                    </a:schemeClr>
                  </a:solidFill>
                </a:rPr>
                <a:t>Cold lines</a:t>
              </a:r>
              <a:endParaRPr lang="en-GB" sz="135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>
              <a:off x="4603783" y="1588691"/>
              <a:ext cx="481673" cy="466321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014963" y="4700338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23/3</a:t>
            </a:r>
            <a:r>
              <a:rPr lang="en-US" sz="1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/2017</a:t>
            </a:r>
            <a:endParaRPr lang="en-US" sz="1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62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9760" y="131633"/>
            <a:ext cx="6170141" cy="342659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Installation Sequence: NP-02</a:t>
            </a:r>
            <a:endParaRPr lang="en-GB" sz="1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t>12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1181455" y="621705"/>
            <a:ext cx="6806726" cy="0"/>
          </a:xfrm>
          <a:prstGeom prst="line">
            <a:avLst/>
          </a:prstGeom>
          <a:ln>
            <a:solidFill>
              <a:srgbClr val="0070C0"/>
            </a:solidFill>
          </a:ln>
          <a:effectLst>
            <a:glow rad="63500">
              <a:schemeClr val="accent1">
                <a:tint val="30000"/>
                <a:shade val="95000"/>
                <a:satMod val="300000"/>
                <a:alpha val="5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538893" y="995448"/>
            <a:ext cx="6353003" cy="1755011"/>
          </a:xfrm>
        </p:spPr>
        <p:txBody>
          <a:bodyPr>
            <a:normAutofit/>
          </a:bodyPr>
          <a:lstStyle/>
          <a:p>
            <a:endParaRPr lang="en-GB" sz="1800" dirty="0"/>
          </a:p>
          <a:p>
            <a:endParaRPr lang="en-GB" sz="1800" dirty="0"/>
          </a:p>
          <a:p>
            <a:pPr marL="27432" indent="0">
              <a:buNone/>
            </a:pPr>
            <a:endParaRPr lang="en-GB" sz="1800" dirty="0"/>
          </a:p>
          <a:p>
            <a:pPr marL="27432" indent="0">
              <a:buNone/>
            </a:pPr>
            <a:endParaRPr lang="en-GB" sz="18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3001" y="810000"/>
            <a:ext cx="5314517" cy="37800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139168" y="4035694"/>
            <a:ext cx="3165702" cy="42862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350" dirty="0" smtClean="0"/>
              <a:t>January </a:t>
            </a:r>
            <a:r>
              <a:rPr lang="en-GB" sz="1350" dirty="0"/>
              <a:t>2018 - warm lines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568581" y="997980"/>
            <a:ext cx="4417003" cy="849522"/>
            <a:chOff x="3183729" y="1213338"/>
            <a:chExt cx="5640703" cy="1132695"/>
          </a:xfrm>
        </p:grpSpPr>
        <p:sp>
          <p:nvSpPr>
            <p:cNvPr id="15" name="TextBox 14"/>
            <p:cNvSpPr txBox="1"/>
            <p:nvPr/>
          </p:nvSpPr>
          <p:spPr>
            <a:xfrm>
              <a:off x="5085456" y="1213338"/>
              <a:ext cx="3738976" cy="400109"/>
            </a:xfrm>
            <a:prstGeom prst="rect">
              <a:avLst/>
            </a:prstGeom>
            <a:ln w="28575">
              <a:solidFill>
                <a:srgbClr val="00B05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1350" dirty="0" smtClean="0">
                  <a:solidFill>
                    <a:schemeClr val="accent6">
                      <a:lumMod val="50000"/>
                    </a:schemeClr>
                  </a:solidFill>
                </a:rPr>
                <a:t>Warm valve panel and warm piping</a:t>
              </a:r>
              <a:endParaRPr lang="en-GB" sz="135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cxnSp>
          <p:nvCxnSpPr>
            <p:cNvPr id="16" name="Straight Arrow Connector 15"/>
            <p:cNvCxnSpPr>
              <a:stCxn id="15" idx="1"/>
            </p:cNvCxnSpPr>
            <p:nvPr/>
          </p:nvCxnSpPr>
          <p:spPr>
            <a:xfrm flipH="1">
              <a:off x="3183729" y="1413392"/>
              <a:ext cx="1901727" cy="932641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014963" y="4700338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23/3</a:t>
            </a:r>
            <a:r>
              <a:rPr lang="en-US" sz="1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/2017</a:t>
            </a:r>
            <a:endParaRPr lang="en-US" sz="1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14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800" b="0" dirty="0" smtClean="0">
                <a:latin typeface="+mn-lt"/>
              </a:rPr>
              <a:t>CHIMNEYS manifold </a:t>
            </a:r>
            <a:r>
              <a:rPr lang="en-GB" sz="1800" b="0" dirty="0" smtClean="0">
                <a:latin typeface="+mn-lt"/>
              </a:rPr>
              <a:t>Interfaces (artistic view)</a:t>
            </a:r>
            <a:endParaRPr lang="en-GB" sz="1800" b="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3"/>
          </p:nvPr>
        </p:nvSpPr>
        <p:spPr>
          <a:xfrm>
            <a:off x="3881366" y="791743"/>
            <a:ext cx="2350210" cy="1175465"/>
          </a:xfrm>
        </p:spPr>
        <p:txBody>
          <a:bodyPr>
            <a:normAutofit/>
          </a:bodyPr>
          <a:lstStyle/>
          <a:p>
            <a:r>
              <a:rPr lang="en-GB" sz="1200" dirty="0" smtClean="0"/>
              <a:t>Manifold layout and interfaces are still under discussion with the collaboration</a:t>
            </a:r>
            <a:endParaRPr lang="en-GB" sz="1200" dirty="0"/>
          </a:p>
        </p:txBody>
      </p:sp>
      <p:pic>
        <p:nvPicPr>
          <p:cNvPr id="1026" name="Picture 2" descr="image00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1" y="872681"/>
            <a:ext cx="3680460" cy="357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image01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000" y="872681"/>
            <a:ext cx="2725424" cy="357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014963" y="4700338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23/3</a:t>
            </a:r>
            <a:r>
              <a:rPr lang="en-US" sz="1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/2017</a:t>
            </a:r>
            <a:endParaRPr lang="en-US" sz="1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74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Internal Cryogenics </a:t>
            </a:r>
            <a:r>
              <a:rPr lang="mr-IN" dirty="0" smtClean="0"/>
              <a:t>–</a:t>
            </a:r>
            <a:r>
              <a:rPr lang="en-US" dirty="0" smtClean="0"/>
              <a:t> Info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3"/>
          </p:nvPr>
        </p:nvSpPr>
        <p:spPr>
          <a:xfrm>
            <a:off x="1485900" y="928687"/>
            <a:ext cx="6180969" cy="3634979"/>
          </a:xfrm>
        </p:spPr>
        <p:txBody>
          <a:bodyPr>
            <a:normAutofit/>
          </a:bodyPr>
          <a:lstStyle/>
          <a:p>
            <a:r>
              <a:rPr lang="en-US" sz="1500" dirty="0">
                <a:cs typeface="Helvetica"/>
              </a:rPr>
              <a:t>The Internal Cryogenics is a set of pipes and manifolds located inside the cryostat.</a:t>
            </a:r>
          </a:p>
          <a:p>
            <a:r>
              <a:rPr lang="en-US" sz="1500" dirty="0">
                <a:cs typeface="Helvetica"/>
              </a:rPr>
              <a:t>Its goal is:</a:t>
            </a:r>
          </a:p>
          <a:p>
            <a:pPr lvl="1"/>
            <a:r>
              <a:rPr lang="en-US" sz="1350" dirty="0">
                <a:cs typeface="Helvetica"/>
              </a:rPr>
              <a:t>To distribute the LAr inside the cryostat during fill and </a:t>
            </a:r>
            <a:r>
              <a:rPr lang="en-US" sz="1350" dirty="0" err="1">
                <a:cs typeface="Helvetica"/>
              </a:rPr>
              <a:t>LAr</a:t>
            </a:r>
            <a:r>
              <a:rPr lang="en-US" sz="1350" dirty="0">
                <a:cs typeface="Helvetica"/>
              </a:rPr>
              <a:t> </a:t>
            </a:r>
            <a:r>
              <a:rPr lang="en-US" sz="1350" dirty="0" smtClean="0">
                <a:cs typeface="Helvetica"/>
              </a:rPr>
              <a:t>recirculation</a:t>
            </a:r>
            <a:endParaRPr lang="en-US" sz="1350" dirty="0">
              <a:cs typeface="Helvetica"/>
            </a:endParaRPr>
          </a:p>
          <a:p>
            <a:pPr lvl="1"/>
            <a:r>
              <a:rPr lang="en-US" sz="1350" dirty="0">
                <a:cs typeface="Helvetica"/>
              </a:rPr>
              <a:t>To cool down the cryostat and the detector </a:t>
            </a:r>
            <a:r>
              <a:rPr lang="en-US" sz="1350" dirty="0" smtClean="0">
                <a:cs typeface="Helvetica"/>
              </a:rPr>
              <a:t>(possible according </a:t>
            </a:r>
            <a:r>
              <a:rPr lang="en-US" sz="1350" dirty="0">
                <a:cs typeface="Helvetica"/>
              </a:rPr>
              <a:t>to the </a:t>
            </a:r>
            <a:r>
              <a:rPr lang="en-US" sz="1350" dirty="0" smtClean="0">
                <a:cs typeface="Helvetica"/>
              </a:rPr>
              <a:t>requirements?) </a:t>
            </a:r>
            <a:r>
              <a:rPr lang="en-US" sz="1350" dirty="0">
                <a:cs typeface="Helvetica"/>
              </a:rPr>
              <a:t>with two set of sprayers </a:t>
            </a:r>
            <a:r>
              <a:rPr lang="en-US" sz="1350" dirty="0">
                <a:cs typeface="Helvetica"/>
              </a:rPr>
              <a:t>(</a:t>
            </a:r>
            <a:r>
              <a:rPr lang="en-US" sz="1350" dirty="0" err="1" smtClean="0">
                <a:cs typeface="Helvetica"/>
              </a:rPr>
              <a:t>LAr</a:t>
            </a:r>
            <a:r>
              <a:rPr lang="en-US" sz="1350" dirty="0" smtClean="0">
                <a:cs typeface="Helvetica"/>
              </a:rPr>
              <a:t>/</a:t>
            </a:r>
            <a:r>
              <a:rPr lang="en-US" sz="1350" dirty="0" err="1" smtClean="0">
                <a:cs typeface="Helvetica"/>
              </a:rPr>
              <a:t>GAr</a:t>
            </a:r>
            <a:r>
              <a:rPr lang="en-US" sz="1350" dirty="0" smtClean="0">
                <a:cs typeface="Helvetica"/>
              </a:rPr>
              <a:t> mixture and </a:t>
            </a:r>
            <a:r>
              <a:rPr lang="en-US" sz="1350" dirty="0" err="1">
                <a:cs typeface="Helvetica"/>
              </a:rPr>
              <a:t>GAr</a:t>
            </a:r>
            <a:r>
              <a:rPr lang="en-US" sz="1350" dirty="0">
                <a:cs typeface="Helvetica"/>
              </a:rPr>
              <a:t> </a:t>
            </a:r>
            <a:r>
              <a:rPr lang="en-US" sz="1350" dirty="0" smtClean="0">
                <a:cs typeface="Helvetica"/>
              </a:rPr>
              <a:t>momentum)</a:t>
            </a:r>
            <a:endParaRPr lang="en-US" sz="1350" dirty="0">
              <a:cs typeface="Helvetica"/>
            </a:endParaRPr>
          </a:p>
          <a:p>
            <a:pPr lvl="1"/>
            <a:r>
              <a:rPr lang="en-US" sz="1350" dirty="0" smtClean="0">
                <a:cs typeface="Helvetica"/>
              </a:rPr>
              <a:t>To </a:t>
            </a:r>
            <a:r>
              <a:rPr lang="en-US" sz="1350" dirty="0">
                <a:cs typeface="Helvetica"/>
              </a:rPr>
              <a:t>remove air from the cryostat prior to the start of the cryogenics </a:t>
            </a:r>
            <a:r>
              <a:rPr lang="en-US" sz="1350" dirty="0" smtClean="0">
                <a:cs typeface="Helvetica"/>
              </a:rPr>
              <a:t>operations (argon purge)</a:t>
            </a:r>
            <a:endParaRPr lang="en-US" sz="1350" dirty="0">
              <a:cs typeface="Helvetica"/>
            </a:endParaRPr>
          </a:p>
          <a:p>
            <a:pPr lvl="1"/>
            <a:r>
              <a:rPr lang="en-US" sz="1350" dirty="0">
                <a:cs typeface="Helvetica"/>
              </a:rPr>
              <a:t>To send the boil-off GAr to the Proximity </a:t>
            </a:r>
            <a:r>
              <a:rPr lang="en-US" sz="1350" dirty="0" smtClean="0">
                <a:cs typeface="Helvetica"/>
              </a:rPr>
              <a:t>Cryogenics</a:t>
            </a:r>
            <a:endParaRPr lang="en-US" sz="1350" dirty="0">
              <a:cs typeface="Helvetica"/>
            </a:endParaRPr>
          </a:p>
          <a:p>
            <a:pPr lvl="1"/>
            <a:r>
              <a:rPr lang="en-US" sz="1350" dirty="0">
                <a:cs typeface="Helvetica"/>
              </a:rPr>
              <a:t>To send the GAr to the Pressure Safety Valve (PSV) in case of a release </a:t>
            </a:r>
            <a:r>
              <a:rPr lang="en-US" sz="1350" dirty="0" smtClean="0">
                <a:cs typeface="Helvetica"/>
              </a:rPr>
              <a:t>event</a:t>
            </a:r>
            <a:endParaRPr lang="en-US" sz="1350" dirty="0">
              <a:cs typeface="Helvetica"/>
            </a:endParaRPr>
          </a:p>
          <a:p>
            <a:pPr lvl="1"/>
            <a:endParaRPr lang="en-US" sz="1350" dirty="0">
              <a:cs typeface="Helvetica"/>
            </a:endParaRPr>
          </a:p>
          <a:p>
            <a:endParaRPr lang="en-US" sz="1500" dirty="0">
              <a:cs typeface="Helvetica"/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014963" y="4700338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23/3</a:t>
            </a:r>
            <a:r>
              <a:rPr lang="en-US" sz="1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/2017</a:t>
            </a:r>
            <a:endParaRPr lang="en-US" sz="1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24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08" y="179380"/>
            <a:ext cx="6197585" cy="4384286"/>
          </a:xfrm>
          <a:ln>
            <a:solidFill>
              <a:schemeClr val="accent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93" b="21599"/>
          <a:stretch/>
        </p:blipFill>
        <p:spPr>
          <a:xfrm>
            <a:off x="1143000" y="867104"/>
            <a:ext cx="6858000" cy="2932386"/>
          </a:xfrm>
          <a:prstGeom prst="rect">
            <a:avLst/>
          </a:prstGeom>
        </p:spPr>
      </p:pic>
      <p:sp>
        <p:nvSpPr>
          <p:cNvPr id="6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014963" y="4700338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23/3</a:t>
            </a:r>
            <a:r>
              <a:rPr lang="en-US" sz="1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/2017</a:t>
            </a:r>
            <a:endParaRPr lang="en-US" sz="1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25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664" y="652015"/>
            <a:ext cx="3520246" cy="309563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0891" y="181884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From yesterdays presentation from Adamo: 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2646218" y="3932320"/>
            <a:ext cx="6864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</a:t>
            </a:r>
            <a:r>
              <a:rPr lang="en-GB" dirty="0" smtClean="0"/>
              <a:t>o discuss how to make the cool-down within the limits given?</a:t>
            </a:r>
            <a:endParaRPr lang="en-GB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014963" y="4700338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23/3</a:t>
            </a:r>
            <a:r>
              <a:rPr lang="en-US" sz="1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/2017</a:t>
            </a:r>
            <a:endParaRPr lang="en-US" sz="1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55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Internal Cryogenics </a:t>
            </a:r>
            <a:r>
              <a:rPr lang="mr-IN" dirty="0" smtClean="0"/>
              <a:t>–</a:t>
            </a:r>
            <a:r>
              <a:rPr lang="en-US" dirty="0" smtClean="0"/>
              <a:t> Status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3"/>
          </p:nvPr>
        </p:nvSpPr>
        <p:spPr>
          <a:xfrm>
            <a:off x="1485900" y="928687"/>
            <a:ext cx="6180969" cy="3634979"/>
          </a:xfrm>
        </p:spPr>
        <p:txBody>
          <a:bodyPr>
            <a:normAutofit/>
          </a:bodyPr>
          <a:lstStyle/>
          <a:p>
            <a:r>
              <a:rPr lang="en-US" sz="1500" dirty="0">
                <a:cs typeface="Helvetica"/>
              </a:rPr>
              <a:t>Conceptual Design and location of pipes approved by NP-04. </a:t>
            </a:r>
            <a:r>
              <a:rPr lang="en-US" sz="1500" dirty="0">
                <a:solidFill>
                  <a:srgbClr val="00B050"/>
                </a:solidFill>
                <a:cs typeface="Helvetica"/>
              </a:rPr>
              <a:t>✓</a:t>
            </a:r>
          </a:p>
          <a:p>
            <a:r>
              <a:rPr lang="en-US" sz="1500" dirty="0">
                <a:cs typeface="Helvetica"/>
              </a:rPr>
              <a:t>Contract awarded to Kriosystem: Feb 17, 2017. </a:t>
            </a:r>
            <a:r>
              <a:rPr lang="en-US" sz="1500" dirty="0">
                <a:solidFill>
                  <a:srgbClr val="00B050"/>
                </a:solidFill>
                <a:cs typeface="Helvetica"/>
              </a:rPr>
              <a:t>✓</a:t>
            </a:r>
            <a:endParaRPr lang="en-US" sz="1500" dirty="0">
              <a:cs typeface="Helvetica"/>
            </a:endParaRPr>
          </a:p>
          <a:p>
            <a:r>
              <a:rPr lang="en-US" sz="1500" dirty="0">
                <a:cs typeface="Helvetica"/>
              </a:rPr>
              <a:t>Kick-off meeting: Feb 27, 2017. </a:t>
            </a:r>
            <a:r>
              <a:rPr lang="en-US" sz="1500" dirty="0">
                <a:solidFill>
                  <a:srgbClr val="00B050"/>
                </a:solidFill>
                <a:cs typeface="Helvetica"/>
              </a:rPr>
              <a:t>✓</a:t>
            </a:r>
            <a:endParaRPr lang="en-US" sz="1500" dirty="0">
              <a:cs typeface="Helvetica"/>
            </a:endParaRPr>
          </a:p>
          <a:p>
            <a:r>
              <a:rPr lang="en-US" sz="1500" dirty="0">
                <a:cs typeface="Helvetica"/>
              </a:rPr>
              <a:t>Preliminary Design in progress.</a:t>
            </a:r>
          </a:p>
          <a:p>
            <a:r>
              <a:rPr lang="en-US" sz="1500" dirty="0">
                <a:cs typeface="Helvetica"/>
              </a:rPr>
              <a:t>Current estimated delivery: Jun 16, 2017.</a:t>
            </a:r>
          </a:p>
          <a:p>
            <a:r>
              <a:rPr lang="en-US" sz="1500" dirty="0">
                <a:cs typeface="Helvetica"/>
              </a:rPr>
              <a:t>Current estimated duration of installation: 3 weeks.</a:t>
            </a:r>
          </a:p>
          <a:p>
            <a:endParaRPr lang="en-US" sz="1500" dirty="0">
              <a:cs typeface="Helvetica"/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014963" y="4700338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23/3</a:t>
            </a:r>
            <a:r>
              <a:rPr lang="en-US" sz="1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/2017</a:t>
            </a:r>
            <a:endParaRPr lang="en-US" sz="1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99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7138"/>
            <a:ext cx="8585200" cy="426951"/>
          </a:xfrm>
        </p:spPr>
        <p:txBody>
          <a:bodyPr/>
          <a:lstStyle/>
          <a:p>
            <a:r>
              <a:rPr lang="en-GB" dirty="0" smtClean="0"/>
              <a:t>Platforms for the NP02 boxes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110936" y="1015521"/>
            <a:ext cx="4854594" cy="3018623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6168" y="1028276"/>
            <a:ext cx="3761782" cy="28803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9120" y="679810"/>
            <a:ext cx="2582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For the CVB and PSVB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6370320" y="644217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For the filters boxes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3705735"/>
            <a:ext cx="5936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Design is </a:t>
            </a:r>
            <a:r>
              <a:rPr lang="en-GB" dirty="0" smtClean="0"/>
              <a:t>approved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Cable trays and cable laying is following the schedule</a:t>
            </a:r>
            <a:endParaRPr lang="en-GB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014963" y="4700338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23/3</a:t>
            </a:r>
            <a:r>
              <a:rPr lang="en-US" sz="1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/2017</a:t>
            </a:r>
            <a:endParaRPr lang="en-US" sz="1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35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330200"/>
            <a:ext cx="8597900" cy="421209"/>
          </a:xfrm>
        </p:spPr>
        <p:txBody>
          <a:bodyPr>
            <a:normAutofit/>
          </a:bodyPr>
          <a:lstStyle/>
          <a:p>
            <a:r>
              <a:rPr lang="en-GB" sz="1800" b="0" dirty="0" smtClean="0">
                <a:latin typeface="+mj-lt"/>
              </a:rPr>
              <a:t>Return of Experience of WA 3*1*1</a:t>
            </a:r>
            <a:endParaRPr lang="en-GB" sz="1800" b="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lvl="1"/>
            <a:r>
              <a:rPr lang="en-US" dirty="0" smtClean="0">
                <a:sym typeface="Wingdings"/>
              </a:rPr>
              <a:t>To go to welds and limit the quantity of gaskets (</a:t>
            </a:r>
            <a:r>
              <a:rPr lang="en-US" dirty="0" err="1" smtClean="0">
                <a:sym typeface="Wingdings"/>
              </a:rPr>
              <a:t>e.g</a:t>
            </a:r>
            <a:r>
              <a:rPr lang="en-US" dirty="0" smtClean="0">
                <a:sym typeface="Wingdings"/>
              </a:rPr>
              <a:t>: interfaces with the chimneys)</a:t>
            </a:r>
          </a:p>
          <a:p>
            <a:pPr lvl="1"/>
            <a:r>
              <a:rPr lang="en-US" dirty="0" smtClean="0">
                <a:sym typeface="Wingdings"/>
              </a:rPr>
              <a:t>For </a:t>
            </a:r>
            <a:r>
              <a:rPr lang="en-US" dirty="0">
                <a:sym typeface="Wingdings"/>
              </a:rPr>
              <a:t>convenience in EHN1 there are three </a:t>
            </a:r>
            <a:r>
              <a:rPr lang="en-US" dirty="0" err="1">
                <a:sym typeface="Wingdings"/>
              </a:rPr>
              <a:t>LAr</a:t>
            </a:r>
            <a:r>
              <a:rPr lang="en-US" dirty="0">
                <a:sym typeface="Wingdings"/>
              </a:rPr>
              <a:t> filtration vessels per cryostat (SP, DP), 1 filled with </a:t>
            </a:r>
            <a:r>
              <a:rPr lang="en-US" dirty="0" smtClean="0">
                <a:sym typeface="Wingdings"/>
              </a:rPr>
              <a:t>Mole </a:t>
            </a:r>
            <a:r>
              <a:rPr lang="en-US" dirty="0">
                <a:sym typeface="Wingdings"/>
              </a:rPr>
              <a:t>Sieve and 2 filled with Copper beds in series.</a:t>
            </a:r>
          </a:p>
          <a:p>
            <a:pPr lvl="1"/>
            <a:r>
              <a:rPr lang="en-US" dirty="0">
                <a:sym typeface="Wingdings"/>
              </a:rPr>
              <a:t>The initial plan was to regenerate them as a single unit, but it is now possible to regenerate them </a:t>
            </a:r>
            <a:r>
              <a:rPr lang="en-US" dirty="0" smtClean="0">
                <a:sym typeface="Wingdings"/>
              </a:rPr>
              <a:t>independently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and then place the EH outside the boxes (risk mitigation).</a:t>
            </a:r>
          </a:p>
          <a:p>
            <a:pPr lvl="1"/>
            <a:r>
              <a:rPr lang="en-US" dirty="0" smtClean="0">
                <a:sym typeface="Wingdings"/>
              </a:rPr>
              <a:t>Consolidate </a:t>
            </a:r>
            <a:r>
              <a:rPr lang="en-US" dirty="0" smtClean="0">
                <a:sym typeface="Wingdings"/>
              </a:rPr>
              <a:t>the </a:t>
            </a:r>
            <a:r>
              <a:rPr lang="en-US" dirty="0" smtClean="0">
                <a:sym typeface="Wingdings"/>
              </a:rPr>
              <a:t>choice to place a LN2 phase separator at the inlet of the HEX condenser.</a:t>
            </a:r>
          </a:p>
          <a:p>
            <a:pPr lvl="1"/>
            <a:r>
              <a:rPr lang="en-US" dirty="0" smtClean="0">
                <a:sym typeface="Wingdings"/>
              </a:rPr>
              <a:t>Consolidate </a:t>
            </a:r>
            <a:r>
              <a:rPr lang="en-US" dirty="0" smtClean="0">
                <a:sym typeface="Wingdings"/>
              </a:rPr>
              <a:t>the </a:t>
            </a:r>
            <a:r>
              <a:rPr lang="en-US" dirty="0" smtClean="0">
                <a:sym typeface="Wingdings"/>
              </a:rPr>
              <a:t>choice to place the cool-down nozzles at the top part of the cryostat.</a:t>
            </a:r>
          </a:p>
          <a:p>
            <a:pPr lvl="1"/>
            <a:r>
              <a:rPr lang="en-US" dirty="0">
                <a:sym typeface="Wingdings"/>
              </a:rPr>
              <a:t>C</a:t>
            </a:r>
            <a:r>
              <a:rPr lang="en-US" dirty="0" smtClean="0">
                <a:sym typeface="Wingdings"/>
              </a:rPr>
              <a:t>arefully check if there is any obstacle in front of the cool-down nozzles location.</a:t>
            </a:r>
            <a:endParaRPr lang="en-US" dirty="0">
              <a:sym typeface="Wingdings"/>
            </a:endParaRPr>
          </a:p>
          <a:p>
            <a:endParaRPr lang="en-GB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014963" y="4700338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23/3</a:t>
            </a:r>
            <a:r>
              <a:rPr lang="en-US" sz="1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/2017</a:t>
            </a:r>
            <a:endParaRPr lang="en-US" sz="1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59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946" y="1426205"/>
            <a:ext cx="8226854" cy="70533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NP02</a:t>
            </a:r>
            <a:br>
              <a:rPr lang="en-GB" dirty="0" smtClean="0"/>
            </a:br>
            <a:r>
              <a:rPr lang="en-GB" dirty="0" smtClean="0"/>
              <a:t>	-Proximity Cryogenics</a:t>
            </a:r>
            <a:br>
              <a:rPr lang="en-GB" dirty="0" smtClean="0"/>
            </a:br>
            <a:r>
              <a:rPr lang="en-GB" dirty="0" smtClean="0"/>
              <a:t>	-</a:t>
            </a:r>
            <a:r>
              <a:rPr lang="en-GB" dirty="0" smtClean="0"/>
              <a:t>Internal piping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0"/>
          </p:nvPr>
        </p:nvSpPr>
        <p:spPr>
          <a:xfrm>
            <a:off x="459946" y="3275295"/>
            <a:ext cx="2321560" cy="314740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Johan Bremer &amp; Michel Chalifour on behalf of Cryogenics team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014963" y="4700338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23/3</a:t>
            </a:r>
            <a:r>
              <a:rPr lang="en-US" sz="1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/2017</a:t>
            </a:r>
            <a:endParaRPr lang="en-US" sz="1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53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Proto DUNE-NP02 status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0"/>
          </p:nvPr>
        </p:nvSpPr>
        <p:spPr>
          <a:xfrm>
            <a:off x="457200" y="2543342"/>
            <a:ext cx="2743200" cy="182545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Schedule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Installation sequences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Chimneys interfaces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Internal piping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Return of experience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014963" y="4700338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23/3</a:t>
            </a:r>
            <a:r>
              <a:rPr lang="en-US" sz="1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/2017</a:t>
            </a:r>
            <a:endParaRPr lang="en-US" sz="1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0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1"/>
            <p:extLst>
              <p:ext uri="{D42A27DB-BD31-4B8C-83A1-F6EECF244321}">
                <p14:modId xmlns:p14="http://schemas.microsoft.com/office/powerpoint/2010/main" val="821107488"/>
              </p:ext>
            </p:extLst>
          </p:nvPr>
        </p:nvGraphicFramePr>
        <p:xfrm>
          <a:off x="1212667" y="769838"/>
          <a:ext cx="6550208" cy="3589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"/>
                <a:gridCol w="2564694"/>
                <a:gridCol w="780318"/>
                <a:gridCol w="3042636"/>
              </a:tblGrid>
              <a:tr h="278130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Calibri"/>
                          <a:cs typeface="Calibri"/>
                        </a:rPr>
                        <a:t>Parameter</a:t>
                      </a:r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Calibri"/>
                          <a:cs typeface="Calibri"/>
                        </a:rPr>
                        <a:t>Value</a:t>
                      </a:r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Calibri"/>
                          <a:cs typeface="Calibri"/>
                        </a:rPr>
                        <a:t>Notes</a:t>
                      </a:r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 marL="68580" marR="68580" marT="34290" marB="34290" anchor="ctr"/>
                </a:tc>
              </a:tr>
              <a:tr h="278130"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Calibri"/>
                          <a:cs typeface="Calibri"/>
                        </a:rPr>
                        <a:t>GAr purge flow rate</a:t>
                      </a:r>
                      <a:endParaRPr lang="en-US" sz="1100" dirty="0">
                        <a:latin typeface="Calibri"/>
                        <a:cs typeface="Calibri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Calibri"/>
                          <a:cs typeface="Calibri"/>
                        </a:rPr>
                        <a:t>88 m</a:t>
                      </a:r>
                      <a:r>
                        <a:rPr lang="en-US" sz="1100" baseline="30000" dirty="0" smtClean="0">
                          <a:latin typeface="Calibri"/>
                          <a:cs typeface="Calibri"/>
                        </a:rPr>
                        <a:t>3</a:t>
                      </a:r>
                      <a:r>
                        <a:rPr lang="en-US" sz="1100" dirty="0" smtClean="0">
                          <a:latin typeface="Calibri"/>
                          <a:cs typeface="Calibri"/>
                        </a:rPr>
                        <a:t>/hr</a:t>
                      </a:r>
                      <a:endParaRPr lang="en-US" sz="1100" dirty="0">
                        <a:latin typeface="Calibri"/>
                        <a:cs typeface="Calibri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Calibri"/>
                          <a:cs typeface="Calibri"/>
                        </a:rPr>
                        <a:t>From 1.2 m/hr</a:t>
                      </a:r>
                      <a:endParaRPr lang="en-US" sz="1100" dirty="0">
                        <a:latin typeface="Calibri"/>
                        <a:cs typeface="Calibri"/>
                      </a:endParaRPr>
                    </a:p>
                  </a:txBody>
                  <a:tcPr marL="68580" marR="68580" marT="34290" marB="34290" anchor="ctr"/>
                </a:tc>
              </a:tr>
              <a:tr h="388620"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Calibri"/>
                          <a:cs typeface="Calibri"/>
                        </a:rPr>
                        <a:t>Maximum cool-down</a:t>
                      </a:r>
                      <a:r>
                        <a:rPr lang="en-US" sz="1100" baseline="0" dirty="0" smtClean="0">
                          <a:latin typeface="Calibri"/>
                          <a:cs typeface="Calibri"/>
                        </a:rPr>
                        <a:t> rate TPC</a:t>
                      </a:r>
                      <a:endParaRPr lang="en-US" sz="1100" dirty="0">
                        <a:latin typeface="Calibri"/>
                        <a:cs typeface="Calibri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Calibri"/>
                          <a:cs typeface="Calibri"/>
                        </a:rPr>
                        <a:t>40 K/hr</a:t>
                      </a:r>
                    </a:p>
                    <a:p>
                      <a:r>
                        <a:rPr lang="en-US" sz="1100" dirty="0" smtClean="0">
                          <a:latin typeface="Calibri"/>
                          <a:cs typeface="Calibri"/>
                        </a:rPr>
                        <a:t>10 K/m</a:t>
                      </a:r>
                      <a:endParaRPr lang="en-US" sz="1100" dirty="0">
                        <a:latin typeface="Calibri"/>
                        <a:cs typeface="Calibri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Calibri"/>
                          <a:cs typeface="Calibri"/>
                        </a:rPr>
                        <a:t>T sensors</a:t>
                      </a:r>
                      <a:r>
                        <a:rPr lang="en-US" sz="1100" baseline="0" dirty="0" smtClean="0">
                          <a:latin typeface="Calibri"/>
                          <a:cs typeface="Calibri"/>
                        </a:rPr>
                        <a:t> to be defined and placed by Internal Cryogenics/Detector</a:t>
                      </a:r>
                      <a:endParaRPr lang="en-US" sz="1100" dirty="0">
                        <a:latin typeface="Calibri"/>
                        <a:cs typeface="Calibri"/>
                      </a:endParaRPr>
                    </a:p>
                  </a:txBody>
                  <a:tcPr marL="68580" marR="68580" marT="34290" marB="34290" anchor="ctr"/>
                </a:tc>
              </a:tr>
              <a:tr h="388620"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Calibri"/>
                          <a:cs typeface="Calibri"/>
                        </a:rPr>
                        <a:t>Maximum Delta</a:t>
                      </a:r>
                      <a:r>
                        <a:rPr lang="en-US" sz="1100" baseline="0" dirty="0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100" dirty="0" smtClean="0">
                          <a:latin typeface="Calibri"/>
                          <a:cs typeface="Calibri"/>
                        </a:rPr>
                        <a:t>T between any two points in the detector</a:t>
                      </a:r>
                      <a:endParaRPr lang="en-US" sz="1100" dirty="0">
                        <a:latin typeface="Calibri"/>
                        <a:cs typeface="Calibri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Calibri"/>
                          <a:cs typeface="Calibri"/>
                        </a:rPr>
                        <a:t>50</a:t>
                      </a:r>
                      <a:r>
                        <a:rPr lang="en-US" sz="1100" baseline="0" dirty="0" smtClean="0">
                          <a:latin typeface="Calibri"/>
                          <a:cs typeface="Calibri"/>
                        </a:rPr>
                        <a:t> K</a:t>
                      </a:r>
                      <a:endParaRPr lang="en-US" sz="1100" dirty="0">
                        <a:latin typeface="Calibri"/>
                        <a:cs typeface="Calibri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Calibri"/>
                          <a:cs typeface="Calibri"/>
                        </a:rPr>
                        <a:t>T sensors</a:t>
                      </a:r>
                      <a:r>
                        <a:rPr lang="en-US" sz="1100" baseline="0" dirty="0" smtClean="0">
                          <a:latin typeface="Calibri"/>
                          <a:cs typeface="Calibri"/>
                        </a:rPr>
                        <a:t> to be defined and placed by Internal Cryogenics/Detector</a:t>
                      </a:r>
                      <a:endParaRPr lang="en-US" sz="1100" dirty="0" smtClean="0">
                        <a:latin typeface="Calibri"/>
                        <a:cs typeface="Calibri"/>
                      </a:endParaRPr>
                    </a:p>
                  </a:txBody>
                  <a:tcPr marL="68580" marR="68580" marT="34290" marB="34290" anchor="ctr"/>
                </a:tc>
              </a:tr>
              <a:tr h="278130"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Design Pressure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1345 mbar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Design Pressure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68580" marR="68580" marT="34290" marB="34290" anchor="ctr"/>
                </a:tc>
              </a:tr>
              <a:tr h="278130"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Operating gas pressure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latin typeface="Helvetica"/>
                          <a:cs typeface="Helvetica"/>
                        </a:rPr>
                        <a:t>1000</a:t>
                      </a:r>
                      <a:r>
                        <a:rPr lang="en-US" sz="1000" b="0" baseline="0" dirty="0" smtClean="0">
                          <a:latin typeface="Helvetica"/>
                          <a:cs typeface="Helvetica"/>
                        </a:rPr>
                        <a:t> mbar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Operating gas pressure with a cold compressor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 marL="68580" marR="68580" marT="34290" marB="34290" anchor="ctr"/>
                </a:tc>
              </a:tr>
              <a:tr h="278130"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Calibri"/>
                          <a:cs typeface="Calibri"/>
                        </a:rPr>
                        <a:t>LAr filling flow</a:t>
                      </a:r>
                      <a:r>
                        <a:rPr lang="en-US" sz="1100" baseline="0" dirty="0" smtClean="0">
                          <a:latin typeface="Calibri"/>
                          <a:cs typeface="Calibri"/>
                        </a:rPr>
                        <a:t> rate</a:t>
                      </a:r>
                      <a:endParaRPr lang="en-US" sz="1100" dirty="0">
                        <a:latin typeface="Calibri"/>
                        <a:cs typeface="Calibri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Calibri"/>
                          <a:cs typeface="Calibri"/>
                        </a:rPr>
                        <a:t>18 l/min</a:t>
                      </a:r>
                      <a:endParaRPr lang="en-US" sz="1100" dirty="0">
                        <a:latin typeface="Calibri"/>
                        <a:cs typeface="Calibri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Calibri"/>
                          <a:cs typeface="Calibri"/>
                        </a:rPr>
                        <a:t>Assuming</a:t>
                      </a:r>
                      <a:r>
                        <a:rPr lang="en-US" sz="1100" baseline="0" dirty="0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100" dirty="0" smtClean="0">
                          <a:latin typeface="Calibri"/>
                          <a:cs typeface="Calibri"/>
                        </a:rPr>
                        <a:t>2 trucks/day</a:t>
                      </a:r>
                      <a:endParaRPr lang="en-US" sz="1100" dirty="0">
                        <a:latin typeface="Calibri"/>
                        <a:cs typeface="Calibri"/>
                      </a:endParaRPr>
                    </a:p>
                  </a:txBody>
                  <a:tcPr marL="68580" marR="68580" marT="34290" marB="34290" anchor="ctr"/>
                </a:tc>
              </a:tr>
              <a:tr h="278130"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baseline="0" dirty="0" smtClean="0">
                          <a:latin typeface="Calibri"/>
                          <a:cs typeface="Calibri"/>
                        </a:rPr>
                        <a:t>Cryostat static heat leak</a:t>
                      </a:r>
                      <a:endParaRPr lang="en-US" sz="1100" dirty="0">
                        <a:latin typeface="Calibri"/>
                        <a:cs typeface="Calibri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Calibri"/>
                          <a:cs typeface="Calibri"/>
                        </a:rPr>
                        <a:t>3.0 kW</a:t>
                      </a:r>
                      <a:endParaRPr lang="en-US" sz="1100" dirty="0">
                        <a:latin typeface="Calibri"/>
                        <a:cs typeface="Calibri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Calibri"/>
                          <a:cs typeface="Calibri"/>
                        </a:rPr>
                        <a:t>GAr boil-off (18 g/s)</a:t>
                      </a:r>
                      <a:endParaRPr lang="en-US" sz="1100" dirty="0">
                        <a:latin typeface="Calibri"/>
                        <a:cs typeface="Calibri"/>
                      </a:endParaRPr>
                    </a:p>
                  </a:txBody>
                  <a:tcPr marL="68580" marR="68580" marT="34290" marB="34290" anchor="ctr"/>
                </a:tc>
              </a:tr>
              <a:tr h="278130"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Calibri"/>
                          <a:cs typeface="Calibri"/>
                        </a:rPr>
                        <a:t>Other heat loads (estimate)</a:t>
                      </a:r>
                      <a:endParaRPr lang="en-US" sz="1100" dirty="0">
                        <a:latin typeface="Calibri"/>
                        <a:cs typeface="Calibri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Calibri"/>
                          <a:cs typeface="Calibri"/>
                        </a:rPr>
                        <a:t>5.0 kW </a:t>
                      </a:r>
                      <a:endParaRPr lang="en-US" sz="1100" dirty="0">
                        <a:latin typeface="Calibri"/>
                        <a:cs typeface="Calibri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Calibri"/>
                          <a:cs typeface="Calibri"/>
                        </a:rPr>
                        <a:t>Total estimate</a:t>
                      </a:r>
                      <a:r>
                        <a:rPr lang="en-US" sz="1100" baseline="0" dirty="0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100" dirty="0" smtClean="0">
                          <a:latin typeface="Calibri"/>
                          <a:cs typeface="Calibri"/>
                        </a:rPr>
                        <a:t>is ~ 8 kW (50g/s)</a:t>
                      </a:r>
                      <a:endParaRPr lang="en-US" sz="1100" dirty="0">
                        <a:latin typeface="Calibri"/>
                        <a:cs typeface="Calibri"/>
                      </a:endParaRPr>
                    </a:p>
                  </a:txBody>
                  <a:tcPr marL="68580" marR="68580" marT="34290" marB="34290" anchor="ctr"/>
                </a:tc>
              </a:tr>
              <a:tr h="278130"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Calibri"/>
                          <a:cs typeface="Calibri"/>
                        </a:rPr>
                        <a:t>LAr circulation</a:t>
                      </a:r>
                      <a:r>
                        <a:rPr lang="en-US" sz="1100" baseline="0" dirty="0" smtClean="0">
                          <a:latin typeface="Calibri"/>
                          <a:cs typeface="Calibri"/>
                        </a:rPr>
                        <a:t> (5 days turnover)</a:t>
                      </a:r>
                      <a:endParaRPr lang="en-US" sz="1100" dirty="0">
                        <a:latin typeface="Calibri"/>
                        <a:cs typeface="Calibri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Calibri"/>
                          <a:cs typeface="Calibri"/>
                        </a:rPr>
                        <a:t>1.63</a:t>
                      </a:r>
                      <a:r>
                        <a:rPr lang="en-US" sz="1100" baseline="0" dirty="0" smtClean="0">
                          <a:latin typeface="Calibri"/>
                          <a:cs typeface="Calibri"/>
                        </a:rPr>
                        <a:t> kg/s</a:t>
                      </a:r>
                      <a:endParaRPr lang="en-US" sz="1100" dirty="0">
                        <a:latin typeface="Calibri"/>
                        <a:cs typeface="Calibri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Calibri"/>
                          <a:cs typeface="Calibri"/>
                        </a:rPr>
                        <a:t>Nominal</a:t>
                      </a:r>
                      <a:r>
                        <a:rPr lang="en-US" sz="1100" baseline="0" dirty="0" smtClean="0">
                          <a:latin typeface="Calibri"/>
                          <a:cs typeface="Calibri"/>
                        </a:rPr>
                        <a:t> value (1 pump)</a:t>
                      </a:r>
                      <a:endParaRPr lang="en-US" sz="1100" dirty="0">
                        <a:latin typeface="Calibri"/>
                        <a:cs typeface="Calibri"/>
                      </a:endParaRPr>
                    </a:p>
                  </a:txBody>
                  <a:tcPr marL="68580" marR="68580" marT="34290" marB="34290" anchor="ctr"/>
                </a:tc>
              </a:tr>
              <a:tr h="278130"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Calibri"/>
                          <a:cs typeface="Calibri"/>
                        </a:rPr>
                        <a:t>Max emptying (w</a:t>
                      </a:r>
                      <a:r>
                        <a:rPr lang="en-US" sz="1100" baseline="0" dirty="0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100" dirty="0" smtClean="0">
                          <a:latin typeface="Calibri"/>
                          <a:cs typeface="Calibri"/>
                        </a:rPr>
                        <a:t>both LAr</a:t>
                      </a:r>
                      <a:r>
                        <a:rPr lang="en-US" sz="1100" baseline="0" dirty="0" smtClean="0">
                          <a:latin typeface="Calibri"/>
                          <a:cs typeface="Calibri"/>
                        </a:rPr>
                        <a:t> pumps)</a:t>
                      </a:r>
                      <a:endParaRPr lang="en-US" sz="1100" dirty="0">
                        <a:latin typeface="Calibri"/>
                        <a:cs typeface="Calibri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Calibri"/>
                          <a:cs typeface="Calibri"/>
                        </a:rPr>
                        <a:t>3.2</a:t>
                      </a:r>
                      <a:r>
                        <a:rPr lang="en-US" sz="1100" baseline="0" dirty="0" smtClean="0">
                          <a:latin typeface="Calibri"/>
                          <a:cs typeface="Calibri"/>
                        </a:rPr>
                        <a:t> kg/s</a:t>
                      </a:r>
                      <a:endParaRPr lang="en-US" sz="1100" dirty="0">
                        <a:latin typeface="Calibri"/>
                        <a:cs typeface="Calibri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Calibri"/>
                          <a:cs typeface="Calibri"/>
                        </a:rPr>
                        <a:t>Limited by size</a:t>
                      </a:r>
                      <a:r>
                        <a:rPr lang="en-US" sz="1100" baseline="0" dirty="0" smtClean="0">
                          <a:latin typeface="Calibri"/>
                          <a:cs typeface="Calibri"/>
                        </a:rPr>
                        <a:t> of tank/truck</a:t>
                      </a:r>
                      <a:endParaRPr lang="en-US" sz="1100" dirty="0">
                        <a:latin typeface="Calibri"/>
                        <a:cs typeface="Calibri"/>
                      </a:endParaRPr>
                    </a:p>
                  </a:txBody>
                  <a:tcPr marL="68580" marR="68580" marT="34290" marB="34290" anchor="ctr"/>
                </a:tc>
              </a:tr>
              <a:tr h="278130"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Calibri"/>
                          <a:cs typeface="Calibri"/>
                        </a:rPr>
                        <a:t>Condenser size</a:t>
                      </a:r>
                      <a:endParaRPr lang="en-US" sz="1100" dirty="0">
                        <a:latin typeface="Calibri"/>
                        <a:cs typeface="Calibri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Calibri"/>
                          <a:cs typeface="Calibri"/>
                        </a:rPr>
                        <a:t>16 kW</a:t>
                      </a:r>
                      <a:endParaRPr lang="en-US" sz="1100" dirty="0">
                        <a:latin typeface="Calibri"/>
                        <a:cs typeface="Calibri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Calibri"/>
                        <a:cs typeface="Calibri"/>
                      </a:endParaRPr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607015" y="105969"/>
            <a:ext cx="707489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+mn-lt"/>
              </a:rPr>
              <a:t>Requirements </a:t>
            </a:r>
            <a:r>
              <a:rPr lang="en-US" altLang="en-US" sz="2800" dirty="0" smtClean="0">
                <a:latin typeface="+mn-lt"/>
              </a:rPr>
              <a:t>for NP.02</a:t>
            </a:r>
            <a:endParaRPr lang="en-US" altLang="en-US" sz="1400" dirty="0">
              <a:latin typeface="+mn-lt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4294967295"/>
          </p:nvPr>
        </p:nvSpPr>
        <p:spPr>
          <a:xfrm>
            <a:off x="8386953" y="4591046"/>
            <a:ext cx="376068" cy="273844"/>
          </a:xfrm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z="120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4</a:t>
            </a:fld>
            <a:endParaRPr lang="en-US" sz="12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014963" y="4700338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23/3</a:t>
            </a:r>
            <a:r>
              <a:rPr lang="en-US" sz="1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/2017</a:t>
            </a:r>
            <a:endParaRPr lang="en-US" sz="1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35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NP02-Schedule </a:t>
            </a:r>
            <a:r>
              <a:rPr lang="en-GB" dirty="0" err="1" smtClean="0"/>
              <a:t>Demaco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019798"/>
            <a:ext cx="8229600" cy="1151529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014963" y="4700338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23/3</a:t>
            </a:r>
            <a:r>
              <a:rPr lang="en-US" sz="1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/2017</a:t>
            </a:r>
            <a:endParaRPr lang="en-US" sz="1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76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9760" y="131633"/>
            <a:ext cx="6170141" cy="342659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Installation Sequence: Overview</a:t>
            </a:r>
            <a:endParaRPr lang="en-GB" sz="1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t>6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1181455" y="621705"/>
            <a:ext cx="6806726" cy="0"/>
          </a:xfrm>
          <a:prstGeom prst="line">
            <a:avLst/>
          </a:prstGeom>
          <a:ln>
            <a:solidFill>
              <a:srgbClr val="0070C0"/>
            </a:solidFill>
          </a:ln>
          <a:effectLst>
            <a:glow rad="63500">
              <a:schemeClr val="accent1">
                <a:tint val="30000"/>
                <a:shade val="95000"/>
                <a:satMod val="300000"/>
                <a:alpha val="5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9263" y="714011"/>
            <a:ext cx="5531111" cy="350977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869938" y="2382199"/>
            <a:ext cx="624568" cy="20819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100" dirty="0"/>
              <a:t>NP-02</a:t>
            </a:r>
            <a:endParaRPr lang="en-GB" sz="1200" dirty="0"/>
          </a:p>
        </p:txBody>
      </p:sp>
      <p:sp>
        <p:nvSpPr>
          <p:cNvPr id="10" name="Rounded Rectangle 9"/>
          <p:cNvSpPr/>
          <p:nvPr/>
        </p:nvSpPr>
        <p:spPr>
          <a:xfrm>
            <a:off x="6058092" y="3175907"/>
            <a:ext cx="624568" cy="20819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100" dirty="0"/>
              <a:t>NP-04</a:t>
            </a:r>
            <a:endParaRPr lang="en-GB" sz="1200" dirty="0"/>
          </a:p>
        </p:txBody>
      </p:sp>
      <p:sp>
        <p:nvSpPr>
          <p:cNvPr id="12" name="Rounded Rectangle 11"/>
          <p:cNvSpPr/>
          <p:nvPr/>
        </p:nvSpPr>
        <p:spPr>
          <a:xfrm>
            <a:off x="1334372" y="2100846"/>
            <a:ext cx="797764" cy="208190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100" dirty="0">
                <a:solidFill>
                  <a:schemeClr val="accent6">
                    <a:lumMod val="50000"/>
                  </a:schemeClr>
                </a:solidFill>
              </a:rPr>
              <a:t>H2 beam</a:t>
            </a:r>
            <a:endParaRPr lang="en-GB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626394" y="3175392"/>
            <a:ext cx="826910" cy="208705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accent6">
                    <a:lumMod val="50000"/>
                  </a:schemeClr>
                </a:solidFill>
              </a:rPr>
              <a:t>H4 beam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014963" y="4700338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23/3</a:t>
            </a:r>
            <a:r>
              <a:rPr lang="en-US" sz="1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/2017</a:t>
            </a:r>
            <a:endParaRPr lang="en-US" sz="1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63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9760" y="131633"/>
            <a:ext cx="6170141" cy="342659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Installation Sequence: NP-02</a:t>
            </a:r>
            <a:endParaRPr lang="en-GB" sz="1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t>7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1181455" y="621705"/>
            <a:ext cx="6806726" cy="0"/>
          </a:xfrm>
          <a:prstGeom prst="line">
            <a:avLst/>
          </a:prstGeom>
          <a:ln>
            <a:solidFill>
              <a:srgbClr val="0070C0"/>
            </a:solidFill>
          </a:ln>
          <a:effectLst>
            <a:glow rad="63500">
              <a:schemeClr val="accent1">
                <a:tint val="30000"/>
                <a:shade val="95000"/>
                <a:satMod val="300000"/>
                <a:alpha val="5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408321" y="777487"/>
            <a:ext cx="6353003" cy="1755011"/>
          </a:xfrm>
        </p:spPr>
        <p:txBody>
          <a:bodyPr>
            <a:normAutofit/>
          </a:bodyPr>
          <a:lstStyle/>
          <a:p>
            <a:endParaRPr lang="en-GB" sz="1800" dirty="0"/>
          </a:p>
          <a:p>
            <a:endParaRPr lang="en-GB" sz="1800" dirty="0"/>
          </a:p>
          <a:p>
            <a:pPr marL="27432" indent="0">
              <a:buNone/>
            </a:pPr>
            <a:endParaRPr lang="en-GB" sz="1800" dirty="0"/>
          </a:p>
          <a:p>
            <a:pPr marL="27432" indent="0">
              <a:buNone/>
            </a:pPr>
            <a:endParaRPr lang="en-GB" sz="1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3001" y="810000"/>
            <a:ext cx="5314517" cy="37800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139168" y="4035694"/>
            <a:ext cx="3165702" cy="42862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350" dirty="0"/>
              <a:t>March 2017- installed cryostat 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014963" y="4700338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23/3</a:t>
            </a:r>
            <a:r>
              <a:rPr lang="en-US" sz="1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/2017</a:t>
            </a:r>
            <a:endParaRPr lang="en-US" sz="1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53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9760" y="131633"/>
            <a:ext cx="6170141" cy="342659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Installation Sequence: NP-02</a:t>
            </a:r>
            <a:endParaRPr lang="en-GB" sz="1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t>8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1181455" y="621705"/>
            <a:ext cx="6806726" cy="0"/>
          </a:xfrm>
          <a:prstGeom prst="line">
            <a:avLst/>
          </a:prstGeom>
          <a:ln>
            <a:solidFill>
              <a:srgbClr val="0070C0"/>
            </a:solidFill>
          </a:ln>
          <a:effectLst>
            <a:glow rad="63500">
              <a:schemeClr val="accent1">
                <a:tint val="30000"/>
                <a:shade val="95000"/>
                <a:satMod val="300000"/>
                <a:alpha val="5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408321" y="777487"/>
            <a:ext cx="6353003" cy="1755011"/>
          </a:xfrm>
        </p:spPr>
        <p:txBody>
          <a:bodyPr>
            <a:normAutofit/>
          </a:bodyPr>
          <a:lstStyle/>
          <a:p>
            <a:endParaRPr lang="en-GB" sz="1800" dirty="0"/>
          </a:p>
          <a:p>
            <a:endParaRPr lang="en-GB" sz="1800" dirty="0"/>
          </a:p>
          <a:p>
            <a:pPr marL="27432" indent="0">
              <a:buNone/>
            </a:pPr>
            <a:endParaRPr lang="en-GB" sz="1800" dirty="0"/>
          </a:p>
          <a:p>
            <a:pPr marL="27432" indent="0">
              <a:buNone/>
            </a:pPr>
            <a:endParaRPr lang="en-GB" sz="1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3001" y="810000"/>
            <a:ext cx="5314517" cy="37800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139168" y="4035694"/>
            <a:ext cx="3165702" cy="42862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350" dirty="0" smtClean="0"/>
              <a:t>July </a:t>
            </a:r>
            <a:r>
              <a:rPr lang="en-GB" sz="1350" dirty="0"/>
              <a:t>2017- platforms installed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070840" y="910004"/>
            <a:ext cx="3587260" cy="580293"/>
            <a:chOff x="3903786" y="1213338"/>
            <a:chExt cx="4783014" cy="773724"/>
          </a:xfrm>
        </p:grpSpPr>
        <p:sp>
          <p:nvSpPr>
            <p:cNvPr id="4" name="TextBox 3"/>
            <p:cNvSpPr txBox="1"/>
            <p:nvPr/>
          </p:nvSpPr>
          <p:spPr>
            <a:xfrm>
              <a:off x="5187461" y="1213338"/>
              <a:ext cx="3499339" cy="400109"/>
            </a:xfrm>
            <a:prstGeom prst="rect">
              <a:avLst/>
            </a:prstGeom>
            <a:ln w="28575">
              <a:solidFill>
                <a:srgbClr val="00B05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1350" dirty="0" smtClean="0">
                  <a:solidFill>
                    <a:schemeClr val="accent6">
                      <a:lumMod val="50000"/>
                    </a:schemeClr>
                  </a:solidFill>
                </a:rPr>
                <a:t>platforms</a:t>
              </a:r>
              <a:endParaRPr lang="en-GB" sz="135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cxnSp>
          <p:nvCxnSpPr>
            <p:cNvPr id="6" name="Straight Arrow Connector 5"/>
            <p:cNvCxnSpPr>
              <a:stCxn id="4" idx="1"/>
            </p:cNvCxnSpPr>
            <p:nvPr/>
          </p:nvCxnSpPr>
          <p:spPr>
            <a:xfrm flipH="1">
              <a:off x="3903786" y="1413393"/>
              <a:ext cx="1283675" cy="573669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4" name="Straight Arrow Connector 13"/>
          <p:cNvCxnSpPr/>
          <p:nvPr/>
        </p:nvCxnSpPr>
        <p:spPr>
          <a:xfrm flipH="1">
            <a:off x="3733800" y="1212445"/>
            <a:ext cx="1452196" cy="955791"/>
          </a:xfrm>
          <a:prstGeom prst="straightConnector1">
            <a:avLst/>
          </a:prstGeom>
          <a:ln w="28575">
            <a:solidFill>
              <a:srgbClr val="00B050"/>
            </a:solidFill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014963" y="4700338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23/3</a:t>
            </a:r>
            <a:r>
              <a:rPr lang="en-US" sz="1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/2017</a:t>
            </a:r>
            <a:endParaRPr lang="en-US" sz="1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58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9760" y="131633"/>
            <a:ext cx="6170141" cy="342659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Installation Sequence: NP-02</a:t>
            </a:r>
            <a:endParaRPr lang="en-GB" sz="1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t>9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1181455" y="621705"/>
            <a:ext cx="6806726" cy="0"/>
          </a:xfrm>
          <a:prstGeom prst="line">
            <a:avLst/>
          </a:prstGeom>
          <a:ln>
            <a:solidFill>
              <a:srgbClr val="0070C0"/>
            </a:solidFill>
          </a:ln>
          <a:effectLst>
            <a:glow rad="63500">
              <a:schemeClr val="accent1">
                <a:tint val="30000"/>
                <a:shade val="95000"/>
                <a:satMod val="300000"/>
                <a:alpha val="5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408321" y="777487"/>
            <a:ext cx="6353003" cy="1755011"/>
          </a:xfrm>
        </p:spPr>
        <p:txBody>
          <a:bodyPr>
            <a:normAutofit/>
          </a:bodyPr>
          <a:lstStyle/>
          <a:p>
            <a:endParaRPr lang="en-GB" sz="1800" dirty="0"/>
          </a:p>
          <a:p>
            <a:endParaRPr lang="en-GB" sz="1800" dirty="0"/>
          </a:p>
          <a:p>
            <a:pPr marL="27432" indent="0">
              <a:buNone/>
            </a:pPr>
            <a:endParaRPr lang="en-GB" sz="1800" dirty="0"/>
          </a:p>
          <a:p>
            <a:pPr marL="27432" indent="0">
              <a:buNone/>
            </a:pPr>
            <a:endParaRPr lang="en-GB" sz="1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3001" y="810000"/>
            <a:ext cx="5314517" cy="37800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3139168" y="4035694"/>
            <a:ext cx="3292406" cy="42862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350" dirty="0"/>
              <a:t>S</a:t>
            </a:r>
            <a:r>
              <a:rPr lang="en-GB" sz="1350" dirty="0" smtClean="0"/>
              <a:t>eptember </a:t>
            </a:r>
            <a:r>
              <a:rPr lang="en-GB" sz="1350" dirty="0"/>
              <a:t>2017- racks &amp; cable trays</a:t>
            </a:r>
          </a:p>
          <a:p>
            <a:r>
              <a:rPr lang="en-GB" sz="1350" dirty="0"/>
              <a:t>O</a:t>
            </a:r>
            <a:r>
              <a:rPr lang="en-GB" sz="1350" dirty="0" smtClean="0"/>
              <a:t>ctober </a:t>
            </a:r>
            <a:r>
              <a:rPr lang="en-GB" sz="1350" dirty="0"/>
              <a:t>2017 – cabling to field boxes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4321420" y="910005"/>
            <a:ext cx="3336680" cy="527540"/>
            <a:chOff x="4237893" y="1213338"/>
            <a:chExt cx="4448907" cy="703386"/>
          </a:xfrm>
        </p:grpSpPr>
        <p:sp>
          <p:nvSpPr>
            <p:cNvPr id="19" name="TextBox 18"/>
            <p:cNvSpPr txBox="1"/>
            <p:nvPr/>
          </p:nvSpPr>
          <p:spPr>
            <a:xfrm>
              <a:off x="5187461" y="1213338"/>
              <a:ext cx="3499339" cy="400109"/>
            </a:xfrm>
            <a:prstGeom prst="rect">
              <a:avLst/>
            </a:prstGeom>
            <a:ln w="28575">
              <a:solidFill>
                <a:srgbClr val="00B05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1350" dirty="0">
                  <a:solidFill>
                    <a:schemeClr val="accent6">
                      <a:lumMod val="50000"/>
                    </a:schemeClr>
                  </a:solidFill>
                </a:rPr>
                <a:t>cable trays and field </a:t>
              </a:r>
              <a:r>
                <a:rPr lang="en-GB" sz="1350" dirty="0" smtClean="0">
                  <a:solidFill>
                    <a:schemeClr val="accent6">
                      <a:lumMod val="50000"/>
                    </a:schemeClr>
                  </a:solidFill>
                </a:rPr>
                <a:t>boxes</a:t>
              </a:r>
              <a:endParaRPr lang="en-GB" sz="135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cxnSp>
          <p:nvCxnSpPr>
            <p:cNvPr id="20" name="Straight Arrow Connector 19"/>
            <p:cNvCxnSpPr>
              <a:stCxn id="19" idx="1"/>
            </p:cNvCxnSpPr>
            <p:nvPr/>
          </p:nvCxnSpPr>
          <p:spPr>
            <a:xfrm flipH="1">
              <a:off x="4237893" y="1413392"/>
              <a:ext cx="949568" cy="503332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014963" y="4700338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23/3</a:t>
            </a:r>
            <a:r>
              <a:rPr lang="en-US" sz="1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/2017</a:t>
            </a:r>
            <a:endParaRPr lang="en-US" sz="1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83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ERNCorporate16-9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CERNCorporate16-9</Template>
  <TotalTime>1288</TotalTime>
  <Words>678</Words>
  <Application>Microsoft Office PowerPoint</Application>
  <PresentationFormat>On-screen Show (16:9)</PresentationFormat>
  <Paragraphs>162</Paragraphs>
  <Slides>19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Helvetica</vt:lpstr>
      <vt:lpstr>Lucida Grande</vt:lpstr>
      <vt:lpstr>Mangal</vt:lpstr>
      <vt:lpstr>Wingdings</vt:lpstr>
      <vt:lpstr>CERNCorporate16-9</vt:lpstr>
      <vt:lpstr>PowerPoint Presentation</vt:lpstr>
      <vt:lpstr>NP02  -Proximity Cryogenics  -Internal piping</vt:lpstr>
      <vt:lpstr>Proto DUNE-NP02 status</vt:lpstr>
      <vt:lpstr>PowerPoint Presentation</vt:lpstr>
      <vt:lpstr>NP02-Schedule Demaco</vt:lpstr>
      <vt:lpstr>Installation Sequence: Overview</vt:lpstr>
      <vt:lpstr>Installation Sequence: NP-02</vt:lpstr>
      <vt:lpstr>Installation Sequence: NP-02</vt:lpstr>
      <vt:lpstr>Installation Sequence: NP-02</vt:lpstr>
      <vt:lpstr>Installation Sequence: NP-02</vt:lpstr>
      <vt:lpstr>Installation Sequence: NP-02</vt:lpstr>
      <vt:lpstr>Installation Sequence: NP-02</vt:lpstr>
      <vt:lpstr>CHIMNEYS manifold Interfaces (artistic view)</vt:lpstr>
      <vt:lpstr>Internal Cryogenics – Info </vt:lpstr>
      <vt:lpstr>PowerPoint Presentation</vt:lpstr>
      <vt:lpstr>PowerPoint Presentation</vt:lpstr>
      <vt:lpstr>Internal Cryogenics – Status </vt:lpstr>
      <vt:lpstr>Platforms for the NP02 boxes</vt:lpstr>
      <vt:lpstr>Return of Experience of WA 3*1*1</vt:lpstr>
    </vt:vector>
  </TitlesOfParts>
  <Company>CERN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 Chalifour</dc:creator>
  <cp:lastModifiedBy>Johan Bremer</cp:lastModifiedBy>
  <cp:revision>46</cp:revision>
  <dcterms:created xsi:type="dcterms:W3CDTF">2017-03-20T09:48:41Z</dcterms:created>
  <dcterms:modified xsi:type="dcterms:W3CDTF">2017-03-22T13:44:35Z</dcterms:modified>
</cp:coreProperties>
</file>