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5" r:id="rId4"/>
  </p:sldMasterIdLst>
  <p:notesMasterIdLst>
    <p:notesMasterId r:id="rId29"/>
  </p:notesMasterIdLst>
  <p:sldIdLst>
    <p:sldId id="337" r:id="rId5"/>
    <p:sldId id="470" r:id="rId6"/>
    <p:sldId id="475" r:id="rId7"/>
    <p:sldId id="476" r:id="rId8"/>
    <p:sldId id="477" r:id="rId9"/>
    <p:sldId id="480" r:id="rId10"/>
    <p:sldId id="478" r:id="rId11"/>
    <p:sldId id="479" r:id="rId12"/>
    <p:sldId id="473" r:id="rId13"/>
    <p:sldId id="481" r:id="rId14"/>
    <p:sldId id="482" r:id="rId15"/>
    <p:sldId id="483" r:id="rId16"/>
    <p:sldId id="484" r:id="rId17"/>
    <p:sldId id="485" r:id="rId18"/>
    <p:sldId id="486" r:id="rId19"/>
    <p:sldId id="472" r:id="rId20"/>
    <p:sldId id="474" r:id="rId21"/>
    <p:sldId id="491" r:id="rId22"/>
    <p:sldId id="492" r:id="rId23"/>
    <p:sldId id="490" r:id="rId24"/>
    <p:sldId id="471" r:id="rId25"/>
    <p:sldId id="487" r:id="rId26"/>
    <p:sldId id="488" r:id="rId27"/>
    <p:sldId id="489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60"/>
  </p:normalViewPr>
  <p:slideViewPr>
    <p:cSldViewPr>
      <p:cViewPr>
        <p:scale>
          <a:sx n="90" d="100"/>
          <a:sy n="90" d="100"/>
        </p:scale>
        <p:origin x="-86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5E823-E656-2541-A85E-6BDC47243EF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4B09757E-544C-1643-BD13-ABB0F8AAAD72}">
      <dgm:prSet/>
      <dgm:spPr>
        <a:solidFill>
          <a:schemeClr val="accent3">
            <a:lumMod val="20000"/>
            <a:lumOff val="80000"/>
          </a:schemeClr>
        </a:solidFill>
        <a:ln w="19050"/>
      </dgm:spPr>
      <dgm:t>
        <a:bodyPr/>
        <a:lstStyle/>
        <a:p>
          <a:r>
            <a:rPr lang="en-GB" dirty="0"/>
            <a:t>Technical Coordinator</a:t>
          </a:r>
        </a:p>
      </dgm:t>
    </dgm:pt>
    <dgm:pt modelId="{4D7BBC73-1235-1449-86AC-17446B293E8B}" type="parTrans" cxnId="{2E0B20E2-4E94-AF4C-B03E-366BE9A58BAB}">
      <dgm:prSet/>
      <dgm:spPr/>
      <dgm:t>
        <a:bodyPr/>
        <a:lstStyle/>
        <a:p>
          <a:endParaRPr lang="en-GB"/>
        </a:p>
      </dgm:t>
    </dgm:pt>
    <dgm:pt modelId="{3FF5F711-E64A-1B4A-ACB7-3FC7C75FE19A}" type="sibTrans" cxnId="{2E0B20E2-4E94-AF4C-B03E-366BE9A58BAB}">
      <dgm:prSet/>
      <dgm:spPr/>
      <dgm:t>
        <a:bodyPr/>
        <a:lstStyle/>
        <a:p>
          <a:endParaRPr lang="en-GB"/>
        </a:p>
      </dgm:t>
    </dgm:pt>
    <dgm:pt modelId="{F8360D96-4C41-1545-8806-10A6FAAB383C}">
      <dgm:prSet/>
      <dgm:spPr>
        <a:ln w="19050"/>
      </dgm:spPr>
      <dgm:t>
        <a:bodyPr/>
        <a:lstStyle/>
        <a:p>
          <a:r>
            <a:rPr lang="en-GB" dirty="0"/>
            <a:t>FD-SP Technical Board</a:t>
          </a:r>
        </a:p>
      </dgm:t>
    </dgm:pt>
    <dgm:pt modelId="{F0F31781-B6C1-8644-AEBB-40ACB1066A6B}" type="parTrans" cxnId="{549DE349-D6F3-3848-BF7C-E09051DA903F}">
      <dgm:prSet/>
      <dgm:spPr>
        <a:ln w="19050"/>
      </dgm:spPr>
      <dgm:t>
        <a:bodyPr/>
        <a:lstStyle/>
        <a:p>
          <a:endParaRPr lang="en-GB"/>
        </a:p>
      </dgm:t>
    </dgm:pt>
    <dgm:pt modelId="{999EAE53-FB47-764D-BE39-2B568E4EC534}" type="sibTrans" cxnId="{549DE349-D6F3-3848-BF7C-E09051DA903F}">
      <dgm:prSet/>
      <dgm:spPr/>
      <dgm:t>
        <a:bodyPr/>
        <a:lstStyle/>
        <a:p>
          <a:endParaRPr lang="en-GB"/>
        </a:p>
      </dgm:t>
    </dgm:pt>
    <dgm:pt modelId="{7B260DB1-4A0A-E24C-BF3C-35D22B250D59}">
      <dgm:prSet/>
      <dgm:spPr>
        <a:ln w="19050"/>
      </dgm:spPr>
      <dgm:t>
        <a:bodyPr/>
        <a:lstStyle/>
        <a:p>
          <a:r>
            <a:rPr lang="en-GB"/>
            <a:t>APA Consortium</a:t>
          </a:r>
        </a:p>
      </dgm:t>
    </dgm:pt>
    <dgm:pt modelId="{E219D758-E3D1-184E-8036-B6200340923F}" type="parTrans" cxnId="{78120D93-A71B-8A4F-AD2D-1D7118B84ECE}">
      <dgm:prSet/>
      <dgm:spPr>
        <a:ln w="19050"/>
      </dgm:spPr>
      <dgm:t>
        <a:bodyPr/>
        <a:lstStyle/>
        <a:p>
          <a:endParaRPr lang="en-GB"/>
        </a:p>
      </dgm:t>
    </dgm:pt>
    <dgm:pt modelId="{06115B11-98AE-BB4C-A42E-B3AE9A232B32}" type="sibTrans" cxnId="{78120D93-A71B-8A4F-AD2D-1D7118B84ECE}">
      <dgm:prSet/>
      <dgm:spPr/>
      <dgm:t>
        <a:bodyPr/>
        <a:lstStyle/>
        <a:p>
          <a:endParaRPr lang="en-GB"/>
        </a:p>
      </dgm:t>
    </dgm:pt>
    <dgm:pt modelId="{623F46AE-D7FB-3643-BD35-D70B83F602FB}">
      <dgm:prSet/>
      <dgm:spPr>
        <a:ln w="19050"/>
      </dgm:spPr>
      <dgm:t>
        <a:bodyPr/>
        <a:lstStyle/>
        <a:p>
          <a:r>
            <a:rPr lang="en-GB"/>
            <a:t>FC/HV/CPA Consortium</a:t>
          </a:r>
        </a:p>
      </dgm:t>
    </dgm:pt>
    <dgm:pt modelId="{446DAF60-6C29-954D-AF74-C10EEA1AF812}" type="parTrans" cxnId="{6F6C6A3B-47D8-B24D-8E8C-9BBFCE53536F}">
      <dgm:prSet/>
      <dgm:spPr>
        <a:ln w="19050"/>
      </dgm:spPr>
      <dgm:t>
        <a:bodyPr/>
        <a:lstStyle/>
        <a:p>
          <a:endParaRPr lang="en-GB"/>
        </a:p>
      </dgm:t>
    </dgm:pt>
    <dgm:pt modelId="{89CD2F32-9E40-B145-9422-F8012029A57F}" type="sibTrans" cxnId="{6F6C6A3B-47D8-B24D-8E8C-9BBFCE53536F}">
      <dgm:prSet/>
      <dgm:spPr/>
      <dgm:t>
        <a:bodyPr/>
        <a:lstStyle/>
        <a:p>
          <a:endParaRPr lang="en-GB"/>
        </a:p>
      </dgm:t>
    </dgm:pt>
    <dgm:pt modelId="{768A9E09-2493-6F44-8E1A-5A16AD2EABA1}">
      <dgm:prSet/>
      <dgm:spPr>
        <a:ln w="19050"/>
      </dgm:spPr>
      <dgm:t>
        <a:bodyPr/>
        <a:lstStyle/>
        <a:p>
          <a:r>
            <a:rPr lang="en-GB"/>
            <a:t>Electronics Consortium</a:t>
          </a:r>
        </a:p>
      </dgm:t>
    </dgm:pt>
    <dgm:pt modelId="{6C5FD0ED-1590-0B41-A16D-D864C2307B94}" type="parTrans" cxnId="{BC1841D8-144D-B349-AE86-1CEB799CD5F0}">
      <dgm:prSet/>
      <dgm:spPr>
        <a:ln w="19050"/>
      </dgm:spPr>
      <dgm:t>
        <a:bodyPr/>
        <a:lstStyle/>
        <a:p>
          <a:endParaRPr lang="en-GB"/>
        </a:p>
      </dgm:t>
    </dgm:pt>
    <dgm:pt modelId="{16792CAE-3BE7-B34A-9A65-DF557C973AD4}" type="sibTrans" cxnId="{BC1841D8-144D-B349-AE86-1CEB799CD5F0}">
      <dgm:prSet/>
      <dgm:spPr/>
      <dgm:t>
        <a:bodyPr/>
        <a:lstStyle/>
        <a:p>
          <a:endParaRPr lang="en-GB"/>
        </a:p>
      </dgm:t>
    </dgm:pt>
    <dgm:pt modelId="{DCED38B7-5C1C-2643-AC3D-7F4B9D0A7D6D}">
      <dgm:prSet/>
      <dgm:spPr>
        <a:ln w="19050"/>
      </dgm:spPr>
      <dgm:t>
        <a:bodyPr/>
        <a:lstStyle/>
        <a:p>
          <a:r>
            <a:rPr lang="en-GB"/>
            <a:t>DAQ Consortium</a:t>
          </a:r>
        </a:p>
      </dgm:t>
    </dgm:pt>
    <dgm:pt modelId="{08E2D5CD-55A8-4943-887A-8FC831B52874}" type="parTrans" cxnId="{05F50ACE-7740-A74F-9BF3-92D37DEC5618}">
      <dgm:prSet/>
      <dgm:spPr>
        <a:ln w="19050"/>
      </dgm:spPr>
      <dgm:t>
        <a:bodyPr/>
        <a:lstStyle/>
        <a:p>
          <a:endParaRPr lang="en-GB"/>
        </a:p>
      </dgm:t>
    </dgm:pt>
    <dgm:pt modelId="{E8B3EBA6-7975-C74B-A2B9-2340F65D7258}" type="sibTrans" cxnId="{05F50ACE-7740-A74F-9BF3-92D37DEC5618}">
      <dgm:prSet/>
      <dgm:spPr/>
      <dgm:t>
        <a:bodyPr/>
        <a:lstStyle/>
        <a:p>
          <a:endParaRPr lang="en-GB"/>
        </a:p>
      </dgm:t>
    </dgm:pt>
    <dgm:pt modelId="{F7FC2606-2778-CB40-8C6F-6CDD0B8A69B6}">
      <dgm:prSet/>
      <dgm:spPr>
        <a:ln w="19050"/>
      </dgm:spPr>
      <dgm:t>
        <a:bodyPr/>
        <a:lstStyle/>
        <a:p>
          <a:r>
            <a:rPr lang="en-GB"/>
            <a:t>Photon System Consortium</a:t>
          </a:r>
        </a:p>
      </dgm:t>
    </dgm:pt>
    <dgm:pt modelId="{EFB2599C-CD3B-2345-897C-42416B68A666}" type="parTrans" cxnId="{91B99030-72D8-DD4C-94C9-538B266E5A70}">
      <dgm:prSet/>
      <dgm:spPr>
        <a:ln w="19050"/>
      </dgm:spPr>
      <dgm:t>
        <a:bodyPr/>
        <a:lstStyle/>
        <a:p>
          <a:endParaRPr lang="en-GB"/>
        </a:p>
      </dgm:t>
    </dgm:pt>
    <dgm:pt modelId="{BB319CB8-C957-DA47-86C2-C219B3731EB7}" type="sibTrans" cxnId="{91B99030-72D8-DD4C-94C9-538B266E5A70}">
      <dgm:prSet/>
      <dgm:spPr/>
      <dgm:t>
        <a:bodyPr/>
        <a:lstStyle/>
        <a:p>
          <a:endParaRPr lang="en-GB"/>
        </a:p>
      </dgm:t>
    </dgm:pt>
    <dgm:pt modelId="{683B0204-BD53-6847-BB83-6605180B95C5}">
      <dgm:prSet/>
      <dgm:spPr>
        <a:solidFill>
          <a:schemeClr val="accent5">
            <a:lumMod val="20000"/>
            <a:lumOff val="80000"/>
          </a:schemeClr>
        </a:solidFill>
        <a:ln w="19050"/>
      </dgm:spPr>
      <dgm:t>
        <a:bodyPr/>
        <a:lstStyle/>
        <a:p>
          <a:r>
            <a:rPr lang="en-GB"/>
            <a:t>IPO</a:t>
          </a:r>
        </a:p>
      </dgm:t>
    </dgm:pt>
    <dgm:pt modelId="{EEE35D0B-B9EE-2747-AA14-C5C4E5DB7AB4}" type="parTrans" cxnId="{6F4D1726-DAE0-EA4F-A331-76B1D7938B91}">
      <dgm:prSet/>
      <dgm:spPr>
        <a:ln w="19050"/>
      </dgm:spPr>
      <dgm:t>
        <a:bodyPr/>
        <a:lstStyle/>
        <a:p>
          <a:endParaRPr lang="en-GB"/>
        </a:p>
      </dgm:t>
    </dgm:pt>
    <dgm:pt modelId="{5D6B9C9F-36AF-D44B-8E9B-F94A58F800BD}" type="sibTrans" cxnId="{6F4D1726-DAE0-EA4F-A331-76B1D7938B91}">
      <dgm:prSet/>
      <dgm:spPr/>
      <dgm:t>
        <a:bodyPr/>
        <a:lstStyle/>
        <a:p>
          <a:endParaRPr lang="en-GB"/>
        </a:p>
      </dgm:t>
    </dgm:pt>
    <dgm:pt modelId="{BBC8E8EE-EA4C-0242-A9A9-7EA9E6D2675F}" type="pres">
      <dgm:prSet presAssocID="{1F45E823-E656-2541-A85E-6BDC47243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E8B62F1E-FC56-034F-BCC5-D6343F65E09C}" type="pres">
      <dgm:prSet presAssocID="{4B09757E-544C-1643-BD13-ABB0F8AAAD72}" presName="hierRoot1" presStyleCnt="0">
        <dgm:presLayoutVars>
          <dgm:hierBranch val="init"/>
        </dgm:presLayoutVars>
      </dgm:prSet>
      <dgm:spPr/>
    </dgm:pt>
    <dgm:pt modelId="{5F558305-2398-6A46-A81F-F3F21D9FA223}" type="pres">
      <dgm:prSet presAssocID="{4B09757E-544C-1643-BD13-ABB0F8AAAD72}" presName="rootComposite1" presStyleCnt="0"/>
      <dgm:spPr/>
    </dgm:pt>
    <dgm:pt modelId="{431999EA-AAC3-264A-A8E3-0395570F13A5}" type="pres">
      <dgm:prSet presAssocID="{4B09757E-544C-1643-BD13-ABB0F8AAAD72}" presName="rootText1" presStyleLbl="node0" presStyleIdx="0" presStyleCnt="1" custLinFactNeighborY="721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25EA65D-CCF1-304A-AF47-2D8E3D8044C2}" type="pres">
      <dgm:prSet presAssocID="{4B09757E-544C-1643-BD13-ABB0F8AAAD72}" presName="rootConnector1" presStyleLbl="node1" presStyleIdx="0" presStyleCnt="0"/>
      <dgm:spPr/>
      <dgm:t>
        <a:bodyPr/>
        <a:lstStyle/>
        <a:p>
          <a:endParaRPr lang="en-GB"/>
        </a:p>
      </dgm:t>
    </dgm:pt>
    <dgm:pt modelId="{B8CED12A-A6C9-BC4F-8115-1BA2D49B13F1}" type="pres">
      <dgm:prSet presAssocID="{4B09757E-544C-1643-BD13-ABB0F8AAAD72}" presName="hierChild2" presStyleCnt="0"/>
      <dgm:spPr/>
    </dgm:pt>
    <dgm:pt modelId="{BF3EAA89-E8B5-2649-9F42-49468B96BC2F}" type="pres">
      <dgm:prSet presAssocID="{F0F31781-B6C1-8644-AEBB-40ACB1066A6B}" presName="Name37" presStyleLbl="parChTrans1D2" presStyleIdx="0" presStyleCnt="2"/>
      <dgm:spPr/>
      <dgm:t>
        <a:bodyPr/>
        <a:lstStyle/>
        <a:p>
          <a:endParaRPr lang="en-GB"/>
        </a:p>
      </dgm:t>
    </dgm:pt>
    <dgm:pt modelId="{989E212D-698E-804F-B2C3-56B5CB03DFB2}" type="pres">
      <dgm:prSet presAssocID="{F8360D96-4C41-1545-8806-10A6FAAB383C}" presName="hierRoot2" presStyleCnt="0">
        <dgm:presLayoutVars>
          <dgm:hierBranch/>
        </dgm:presLayoutVars>
      </dgm:prSet>
      <dgm:spPr/>
    </dgm:pt>
    <dgm:pt modelId="{574C3FB3-6159-B543-9266-042FADDFFCE6}" type="pres">
      <dgm:prSet presAssocID="{F8360D96-4C41-1545-8806-10A6FAAB383C}" presName="rootComposite" presStyleCnt="0"/>
      <dgm:spPr/>
    </dgm:pt>
    <dgm:pt modelId="{CB4A998A-34AE-F44E-81FC-A243B0E815D8}" type="pres">
      <dgm:prSet presAssocID="{F8360D96-4C41-1545-8806-10A6FAAB383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15DF5F6-50C6-6449-94AE-D6D4EE5E9CB7}" type="pres">
      <dgm:prSet presAssocID="{F8360D96-4C41-1545-8806-10A6FAAB383C}" presName="rootConnector" presStyleLbl="node2" presStyleIdx="0" presStyleCnt="2"/>
      <dgm:spPr/>
      <dgm:t>
        <a:bodyPr/>
        <a:lstStyle/>
        <a:p>
          <a:endParaRPr lang="en-GB"/>
        </a:p>
      </dgm:t>
    </dgm:pt>
    <dgm:pt modelId="{FB1B1C5A-0253-8847-A9AB-B506AAB6C0C3}" type="pres">
      <dgm:prSet presAssocID="{F8360D96-4C41-1545-8806-10A6FAAB383C}" presName="hierChild4" presStyleCnt="0"/>
      <dgm:spPr/>
    </dgm:pt>
    <dgm:pt modelId="{2867EF51-FE58-8742-80EF-8666E2B072BF}" type="pres">
      <dgm:prSet presAssocID="{E219D758-E3D1-184E-8036-B6200340923F}" presName="Name35" presStyleLbl="parChTrans1D3" presStyleIdx="0" presStyleCnt="5"/>
      <dgm:spPr/>
      <dgm:t>
        <a:bodyPr/>
        <a:lstStyle/>
        <a:p>
          <a:endParaRPr lang="en-GB"/>
        </a:p>
      </dgm:t>
    </dgm:pt>
    <dgm:pt modelId="{E07483CC-DEC1-484C-AA6D-06D369E385E4}" type="pres">
      <dgm:prSet presAssocID="{7B260DB1-4A0A-E24C-BF3C-35D22B250D59}" presName="hierRoot2" presStyleCnt="0">
        <dgm:presLayoutVars>
          <dgm:hierBranch/>
        </dgm:presLayoutVars>
      </dgm:prSet>
      <dgm:spPr/>
    </dgm:pt>
    <dgm:pt modelId="{24251519-06F2-F442-AD72-2ECF3F04CAD8}" type="pres">
      <dgm:prSet presAssocID="{7B260DB1-4A0A-E24C-BF3C-35D22B250D59}" presName="rootComposite" presStyleCnt="0"/>
      <dgm:spPr/>
    </dgm:pt>
    <dgm:pt modelId="{B23A5A9D-B544-5649-9AEA-C55BFE3B7E28}" type="pres">
      <dgm:prSet presAssocID="{7B260DB1-4A0A-E24C-BF3C-35D22B250D59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6178264-91A5-D34D-8B2A-A32C2BFA858A}" type="pres">
      <dgm:prSet presAssocID="{7B260DB1-4A0A-E24C-BF3C-35D22B250D59}" presName="rootConnector" presStyleLbl="node3" presStyleIdx="0" presStyleCnt="5"/>
      <dgm:spPr/>
      <dgm:t>
        <a:bodyPr/>
        <a:lstStyle/>
        <a:p>
          <a:endParaRPr lang="en-GB"/>
        </a:p>
      </dgm:t>
    </dgm:pt>
    <dgm:pt modelId="{0859585D-9FCF-7142-84E0-8100BB15F418}" type="pres">
      <dgm:prSet presAssocID="{7B260DB1-4A0A-E24C-BF3C-35D22B250D59}" presName="hierChild4" presStyleCnt="0"/>
      <dgm:spPr/>
    </dgm:pt>
    <dgm:pt modelId="{F164BA18-5C23-4645-9E1B-4BE6515E609A}" type="pres">
      <dgm:prSet presAssocID="{7B260DB1-4A0A-E24C-BF3C-35D22B250D59}" presName="hierChild5" presStyleCnt="0"/>
      <dgm:spPr/>
    </dgm:pt>
    <dgm:pt modelId="{B0B0DF8E-D604-0F4D-A368-E46ACBBCD8FB}" type="pres">
      <dgm:prSet presAssocID="{446DAF60-6C29-954D-AF74-C10EEA1AF812}" presName="Name35" presStyleLbl="parChTrans1D3" presStyleIdx="1" presStyleCnt="5"/>
      <dgm:spPr/>
      <dgm:t>
        <a:bodyPr/>
        <a:lstStyle/>
        <a:p>
          <a:endParaRPr lang="en-GB"/>
        </a:p>
      </dgm:t>
    </dgm:pt>
    <dgm:pt modelId="{9F94174D-E974-8044-8E2A-E1DEBC3C2726}" type="pres">
      <dgm:prSet presAssocID="{623F46AE-D7FB-3643-BD35-D70B83F602FB}" presName="hierRoot2" presStyleCnt="0">
        <dgm:presLayoutVars>
          <dgm:hierBranch val="init"/>
        </dgm:presLayoutVars>
      </dgm:prSet>
      <dgm:spPr/>
    </dgm:pt>
    <dgm:pt modelId="{B8AE2361-2E38-784C-8116-57F12063D8C2}" type="pres">
      <dgm:prSet presAssocID="{623F46AE-D7FB-3643-BD35-D70B83F602FB}" presName="rootComposite" presStyleCnt="0"/>
      <dgm:spPr/>
    </dgm:pt>
    <dgm:pt modelId="{6F298B12-C3F9-E34E-A953-019FBA32C18E}" type="pres">
      <dgm:prSet presAssocID="{623F46AE-D7FB-3643-BD35-D70B83F602FB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0CA8FDF-00A6-4041-A56F-60CD4D489158}" type="pres">
      <dgm:prSet presAssocID="{623F46AE-D7FB-3643-BD35-D70B83F602FB}" presName="rootConnector" presStyleLbl="node3" presStyleIdx="1" presStyleCnt="5"/>
      <dgm:spPr/>
      <dgm:t>
        <a:bodyPr/>
        <a:lstStyle/>
        <a:p>
          <a:endParaRPr lang="en-GB"/>
        </a:p>
      </dgm:t>
    </dgm:pt>
    <dgm:pt modelId="{22E2BAB1-5A39-724B-BCFD-497F52BA8C7A}" type="pres">
      <dgm:prSet presAssocID="{623F46AE-D7FB-3643-BD35-D70B83F602FB}" presName="hierChild4" presStyleCnt="0"/>
      <dgm:spPr/>
    </dgm:pt>
    <dgm:pt modelId="{826921AC-CD13-9946-A515-AE9F7D5237EB}" type="pres">
      <dgm:prSet presAssocID="{623F46AE-D7FB-3643-BD35-D70B83F602FB}" presName="hierChild5" presStyleCnt="0"/>
      <dgm:spPr/>
    </dgm:pt>
    <dgm:pt modelId="{0CDB7BDC-8CF3-CE4E-9C2C-E7348139AEA5}" type="pres">
      <dgm:prSet presAssocID="{6C5FD0ED-1590-0B41-A16D-D864C2307B94}" presName="Name35" presStyleLbl="parChTrans1D3" presStyleIdx="2" presStyleCnt="5"/>
      <dgm:spPr/>
      <dgm:t>
        <a:bodyPr/>
        <a:lstStyle/>
        <a:p>
          <a:endParaRPr lang="en-GB"/>
        </a:p>
      </dgm:t>
    </dgm:pt>
    <dgm:pt modelId="{64253D31-BE1D-EB47-BBDC-CBE23EF11EB0}" type="pres">
      <dgm:prSet presAssocID="{768A9E09-2493-6F44-8E1A-5A16AD2EABA1}" presName="hierRoot2" presStyleCnt="0">
        <dgm:presLayoutVars>
          <dgm:hierBranch val="init"/>
        </dgm:presLayoutVars>
      </dgm:prSet>
      <dgm:spPr/>
    </dgm:pt>
    <dgm:pt modelId="{9C2569B2-35B4-D44B-A9E0-ADC9FFFFDC5C}" type="pres">
      <dgm:prSet presAssocID="{768A9E09-2493-6F44-8E1A-5A16AD2EABA1}" presName="rootComposite" presStyleCnt="0"/>
      <dgm:spPr/>
    </dgm:pt>
    <dgm:pt modelId="{42FF1354-FBCF-0B47-97D3-AD88E1E6F390}" type="pres">
      <dgm:prSet presAssocID="{768A9E09-2493-6F44-8E1A-5A16AD2EABA1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5F0C310-4F52-D94A-BCC3-9982320ED1C4}" type="pres">
      <dgm:prSet presAssocID="{768A9E09-2493-6F44-8E1A-5A16AD2EABA1}" presName="rootConnector" presStyleLbl="node3" presStyleIdx="2" presStyleCnt="5"/>
      <dgm:spPr/>
      <dgm:t>
        <a:bodyPr/>
        <a:lstStyle/>
        <a:p>
          <a:endParaRPr lang="en-GB"/>
        </a:p>
      </dgm:t>
    </dgm:pt>
    <dgm:pt modelId="{8F664C79-C214-F243-B0EE-667F1D07E7FB}" type="pres">
      <dgm:prSet presAssocID="{768A9E09-2493-6F44-8E1A-5A16AD2EABA1}" presName="hierChild4" presStyleCnt="0"/>
      <dgm:spPr/>
    </dgm:pt>
    <dgm:pt modelId="{E3799E7F-6EE3-6D49-A217-A2DE68633D87}" type="pres">
      <dgm:prSet presAssocID="{768A9E09-2493-6F44-8E1A-5A16AD2EABA1}" presName="hierChild5" presStyleCnt="0"/>
      <dgm:spPr/>
    </dgm:pt>
    <dgm:pt modelId="{BC501E32-EE46-5142-8CA0-832459682D3D}" type="pres">
      <dgm:prSet presAssocID="{08E2D5CD-55A8-4943-887A-8FC831B52874}" presName="Name35" presStyleLbl="parChTrans1D3" presStyleIdx="3" presStyleCnt="5"/>
      <dgm:spPr/>
      <dgm:t>
        <a:bodyPr/>
        <a:lstStyle/>
        <a:p>
          <a:endParaRPr lang="en-GB"/>
        </a:p>
      </dgm:t>
    </dgm:pt>
    <dgm:pt modelId="{F81D3105-5037-3745-8F36-EA041B808319}" type="pres">
      <dgm:prSet presAssocID="{DCED38B7-5C1C-2643-AC3D-7F4B9D0A7D6D}" presName="hierRoot2" presStyleCnt="0">
        <dgm:presLayoutVars>
          <dgm:hierBranch val="init"/>
        </dgm:presLayoutVars>
      </dgm:prSet>
      <dgm:spPr/>
    </dgm:pt>
    <dgm:pt modelId="{8EE67C39-0B22-FA4F-9DC0-DF24F3C2A4FE}" type="pres">
      <dgm:prSet presAssocID="{DCED38B7-5C1C-2643-AC3D-7F4B9D0A7D6D}" presName="rootComposite" presStyleCnt="0"/>
      <dgm:spPr/>
    </dgm:pt>
    <dgm:pt modelId="{8B5C078B-5738-4F49-B962-42632E1DCF89}" type="pres">
      <dgm:prSet presAssocID="{DCED38B7-5C1C-2643-AC3D-7F4B9D0A7D6D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BE91907-A145-794F-B7DF-4670D8CBB6D6}" type="pres">
      <dgm:prSet presAssocID="{DCED38B7-5C1C-2643-AC3D-7F4B9D0A7D6D}" presName="rootConnector" presStyleLbl="node3" presStyleIdx="3" presStyleCnt="5"/>
      <dgm:spPr/>
      <dgm:t>
        <a:bodyPr/>
        <a:lstStyle/>
        <a:p>
          <a:endParaRPr lang="en-GB"/>
        </a:p>
      </dgm:t>
    </dgm:pt>
    <dgm:pt modelId="{CC7F6009-CE6B-6D4B-B58C-A057CA144446}" type="pres">
      <dgm:prSet presAssocID="{DCED38B7-5C1C-2643-AC3D-7F4B9D0A7D6D}" presName="hierChild4" presStyleCnt="0"/>
      <dgm:spPr/>
    </dgm:pt>
    <dgm:pt modelId="{A7B0A324-7D76-DE41-8D15-D299D4F2DE9B}" type="pres">
      <dgm:prSet presAssocID="{DCED38B7-5C1C-2643-AC3D-7F4B9D0A7D6D}" presName="hierChild5" presStyleCnt="0"/>
      <dgm:spPr/>
    </dgm:pt>
    <dgm:pt modelId="{B77E0B97-77C9-F44E-AA80-D6081E233AF2}" type="pres">
      <dgm:prSet presAssocID="{EFB2599C-CD3B-2345-897C-42416B68A666}" presName="Name35" presStyleLbl="parChTrans1D3" presStyleIdx="4" presStyleCnt="5"/>
      <dgm:spPr/>
      <dgm:t>
        <a:bodyPr/>
        <a:lstStyle/>
        <a:p>
          <a:endParaRPr lang="en-GB"/>
        </a:p>
      </dgm:t>
    </dgm:pt>
    <dgm:pt modelId="{47574314-949B-3444-89CB-83E9CC34F15C}" type="pres">
      <dgm:prSet presAssocID="{F7FC2606-2778-CB40-8C6F-6CDD0B8A69B6}" presName="hierRoot2" presStyleCnt="0">
        <dgm:presLayoutVars>
          <dgm:hierBranch val="init"/>
        </dgm:presLayoutVars>
      </dgm:prSet>
      <dgm:spPr/>
    </dgm:pt>
    <dgm:pt modelId="{EE6ACC8F-16DF-4241-968A-4726DA2A5D8C}" type="pres">
      <dgm:prSet presAssocID="{F7FC2606-2778-CB40-8C6F-6CDD0B8A69B6}" presName="rootComposite" presStyleCnt="0"/>
      <dgm:spPr/>
    </dgm:pt>
    <dgm:pt modelId="{D7C489C5-A4EB-6A44-8815-7D69A1A9A7D3}" type="pres">
      <dgm:prSet presAssocID="{F7FC2606-2778-CB40-8C6F-6CDD0B8A69B6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516D10E-53CE-3849-BCB3-E9D8EAD26107}" type="pres">
      <dgm:prSet presAssocID="{F7FC2606-2778-CB40-8C6F-6CDD0B8A69B6}" presName="rootConnector" presStyleLbl="node3" presStyleIdx="4" presStyleCnt="5"/>
      <dgm:spPr/>
      <dgm:t>
        <a:bodyPr/>
        <a:lstStyle/>
        <a:p>
          <a:endParaRPr lang="en-GB"/>
        </a:p>
      </dgm:t>
    </dgm:pt>
    <dgm:pt modelId="{C9EE19C2-80AF-4846-9816-F1EB9978EAD8}" type="pres">
      <dgm:prSet presAssocID="{F7FC2606-2778-CB40-8C6F-6CDD0B8A69B6}" presName="hierChild4" presStyleCnt="0"/>
      <dgm:spPr/>
    </dgm:pt>
    <dgm:pt modelId="{605C75BC-6D9E-0D4F-A3CF-2D65BA82B54C}" type="pres">
      <dgm:prSet presAssocID="{F7FC2606-2778-CB40-8C6F-6CDD0B8A69B6}" presName="hierChild5" presStyleCnt="0"/>
      <dgm:spPr/>
    </dgm:pt>
    <dgm:pt modelId="{C9B7A3EC-3767-4F4B-8720-60F16946C628}" type="pres">
      <dgm:prSet presAssocID="{F8360D96-4C41-1545-8806-10A6FAAB383C}" presName="hierChild5" presStyleCnt="0"/>
      <dgm:spPr/>
    </dgm:pt>
    <dgm:pt modelId="{09C4294F-51B2-B844-89C7-54076C9FE047}" type="pres">
      <dgm:prSet presAssocID="{EEE35D0B-B9EE-2747-AA14-C5C4E5DB7AB4}" presName="Name37" presStyleLbl="parChTrans1D2" presStyleIdx="1" presStyleCnt="2"/>
      <dgm:spPr/>
      <dgm:t>
        <a:bodyPr/>
        <a:lstStyle/>
        <a:p>
          <a:endParaRPr lang="en-GB"/>
        </a:p>
      </dgm:t>
    </dgm:pt>
    <dgm:pt modelId="{5DD7EB7B-4FD1-6F43-937F-D045B0DF855F}" type="pres">
      <dgm:prSet presAssocID="{683B0204-BD53-6847-BB83-6605180B95C5}" presName="hierRoot2" presStyleCnt="0">
        <dgm:presLayoutVars>
          <dgm:hierBranch val="init"/>
        </dgm:presLayoutVars>
      </dgm:prSet>
      <dgm:spPr/>
    </dgm:pt>
    <dgm:pt modelId="{67105AFE-E518-3245-81A0-04E651964CCC}" type="pres">
      <dgm:prSet presAssocID="{683B0204-BD53-6847-BB83-6605180B95C5}" presName="rootComposite" presStyleCnt="0"/>
      <dgm:spPr/>
    </dgm:pt>
    <dgm:pt modelId="{1C5DCBD6-86F5-3C47-85E6-4FCDE4744507}" type="pres">
      <dgm:prSet presAssocID="{683B0204-BD53-6847-BB83-6605180B95C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CD62828-736F-B145-A637-75F4447E27AE}" type="pres">
      <dgm:prSet presAssocID="{683B0204-BD53-6847-BB83-6605180B95C5}" presName="rootConnector" presStyleLbl="node2" presStyleIdx="1" presStyleCnt="2"/>
      <dgm:spPr/>
      <dgm:t>
        <a:bodyPr/>
        <a:lstStyle/>
        <a:p>
          <a:endParaRPr lang="en-GB"/>
        </a:p>
      </dgm:t>
    </dgm:pt>
    <dgm:pt modelId="{6E2C6C23-3E43-0F44-8B82-D95945F507A7}" type="pres">
      <dgm:prSet presAssocID="{683B0204-BD53-6847-BB83-6605180B95C5}" presName="hierChild4" presStyleCnt="0"/>
      <dgm:spPr/>
    </dgm:pt>
    <dgm:pt modelId="{84DCA0A4-172A-1343-9085-F4EDE5F78421}" type="pres">
      <dgm:prSet presAssocID="{683B0204-BD53-6847-BB83-6605180B95C5}" presName="hierChild5" presStyleCnt="0"/>
      <dgm:spPr/>
    </dgm:pt>
    <dgm:pt modelId="{301DFAC0-928E-A540-849D-6691B1A9F266}" type="pres">
      <dgm:prSet presAssocID="{4B09757E-544C-1643-BD13-ABB0F8AAAD72}" presName="hierChild3" presStyleCnt="0"/>
      <dgm:spPr/>
    </dgm:pt>
  </dgm:ptLst>
  <dgm:cxnLst>
    <dgm:cxn modelId="{B3EAB115-C2D9-4347-AD8F-56338EF9A78E}" type="presOf" srcId="{F7FC2606-2778-CB40-8C6F-6CDD0B8A69B6}" destId="{D7C489C5-A4EB-6A44-8815-7D69A1A9A7D3}" srcOrd="0" destOrd="0" presId="urn:microsoft.com/office/officeart/2005/8/layout/orgChart1"/>
    <dgm:cxn modelId="{39427FB7-173C-4E73-BE96-AF75AC72B788}" type="presOf" srcId="{DCED38B7-5C1C-2643-AC3D-7F4B9D0A7D6D}" destId="{3BE91907-A145-794F-B7DF-4670D8CBB6D6}" srcOrd="1" destOrd="0" presId="urn:microsoft.com/office/officeart/2005/8/layout/orgChart1"/>
    <dgm:cxn modelId="{175BACCF-D0C2-4A69-8327-3961532FA85B}" type="presOf" srcId="{EFB2599C-CD3B-2345-897C-42416B68A666}" destId="{B77E0B97-77C9-F44E-AA80-D6081E233AF2}" srcOrd="0" destOrd="0" presId="urn:microsoft.com/office/officeart/2005/8/layout/orgChart1"/>
    <dgm:cxn modelId="{AE1A7A08-864F-4766-BD9D-48EEF3057258}" type="presOf" srcId="{7B260DB1-4A0A-E24C-BF3C-35D22B250D59}" destId="{36178264-91A5-D34D-8B2A-A32C2BFA858A}" srcOrd="1" destOrd="0" presId="urn:microsoft.com/office/officeart/2005/8/layout/orgChart1"/>
    <dgm:cxn modelId="{BCAF9956-E6E0-4952-A82E-50CAA9F65A8F}" type="presOf" srcId="{08E2D5CD-55A8-4943-887A-8FC831B52874}" destId="{BC501E32-EE46-5142-8CA0-832459682D3D}" srcOrd="0" destOrd="0" presId="urn:microsoft.com/office/officeart/2005/8/layout/orgChart1"/>
    <dgm:cxn modelId="{E0008AD1-6131-440A-B330-E9DD9F9E4A93}" type="presOf" srcId="{768A9E09-2493-6F44-8E1A-5A16AD2EABA1}" destId="{B5F0C310-4F52-D94A-BCC3-9982320ED1C4}" srcOrd="1" destOrd="0" presId="urn:microsoft.com/office/officeart/2005/8/layout/orgChart1"/>
    <dgm:cxn modelId="{428AF773-4688-4506-900E-11C90FB19526}" type="presOf" srcId="{F0F31781-B6C1-8644-AEBB-40ACB1066A6B}" destId="{BF3EAA89-E8B5-2649-9F42-49468B96BC2F}" srcOrd="0" destOrd="0" presId="urn:microsoft.com/office/officeart/2005/8/layout/orgChart1"/>
    <dgm:cxn modelId="{987035A1-7542-4305-A52B-F6E4B5644291}" type="presOf" srcId="{623F46AE-D7FB-3643-BD35-D70B83F602FB}" destId="{60CA8FDF-00A6-4041-A56F-60CD4D489158}" srcOrd="1" destOrd="0" presId="urn:microsoft.com/office/officeart/2005/8/layout/orgChart1"/>
    <dgm:cxn modelId="{D70A4C7A-52A0-4346-9CC4-2C131F278778}" type="presOf" srcId="{768A9E09-2493-6F44-8E1A-5A16AD2EABA1}" destId="{42FF1354-FBCF-0B47-97D3-AD88E1E6F390}" srcOrd="0" destOrd="0" presId="urn:microsoft.com/office/officeart/2005/8/layout/orgChart1"/>
    <dgm:cxn modelId="{B5A14821-A366-4C01-8D0F-A1DFDB2D807C}" type="presOf" srcId="{F7FC2606-2778-CB40-8C6F-6CDD0B8A69B6}" destId="{0516D10E-53CE-3849-BCB3-E9D8EAD26107}" srcOrd="1" destOrd="0" presId="urn:microsoft.com/office/officeart/2005/8/layout/orgChart1"/>
    <dgm:cxn modelId="{6F6C6A3B-47D8-B24D-8E8C-9BBFCE53536F}" srcId="{F8360D96-4C41-1545-8806-10A6FAAB383C}" destId="{623F46AE-D7FB-3643-BD35-D70B83F602FB}" srcOrd="1" destOrd="0" parTransId="{446DAF60-6C29-954D-AF74-C10EEA1AF812}" sibTransId="{89CD2F32-9E40-B145-9422-F8012029A57F}"/>
    <dgm:cxn modelId="{658DD9E1-9490-4293-B27A-51A845E0958F}" type="presOf" srcId="{F8360D96-4C41-1545-8806-10A6FAAB383C}" destId="{615DF5F6-50C6-6449-94AE-D6D4EE5E9CB7}" srcOrd="1" destOrd="0" presId="urn:microsoft.com/office/officeart/2005/8/layout/orgChart1"/>
    <dgm:cxn modelId="{7679307F-0616-4AC4-8FF5-370CCD55F30F}" type="presOf" srcId="{446DAF60-6C29-954D-AF74-C10EEA1AF812}" destId="{B0B0DF8E-D604-0F4D-A368-E46ACBBCD8FB}" srcOrd="0" destOrd="0" presId="urn:microsoft.com/office/officeart/2005/8/layout/orgChart1"/>
    <dgm:cxn modelId="{85D04E68-B2B8-4D5F-A82C-B1617D247683}" type="presOf" srcId="{E219D758-E3D1-184E-8036-B6200340923F}" destId="{2867EF51-FE58-8742-80EF-8666E2B072BF}" srcOrd="0" destOrd="0" presId="urn:microsoft.com/office/officeart/2005/8/layout/orgChart1"/>
    <dgm:cxn modelId="{27C69CC8-E1B9-47F5-880F-6FC15C3E0D10}" type="presOf" srcId="{1F45E823-E656-2541-A85E-6BDC47243EFA}" destId="{BBC8E8EE-EA4C-0242-A9A9-7EA9E6D2675F}" srcOrd="0" destOrd="0" presId="urn:microsoft.com/office/officeart/2005/8/layout/orgChart1"/>
    <dgm:cxn modelId="{F92FF214-7674-48B0-8FE9-0E2727CF5933}" type="presOf" srcId="{EEE35D0B-B9EE-2747-AA14-C5C4E5DB7AB4}" destId="{09C4294F-51B2-B844-89C7-54076C9FE047}" srcOrd="0" destOrd="0" presId="urn:microsoft.com/office/officeart/2005/8/layout/orgChart1"/>
    <dgm:cxn modelId="{7B1B34F7-175B-4419-BEA3-04DEA5C6B874}" type="presOf" srcId="{623F46AE-D7FB-3643-BD35-D70B83F602FB}" destId="{6F298B12-C3F9-E34E-A953-019FBA32C18E}" srcOrd="0" destOrd="0" presId="urn:microsoft.com/office/officeart/2005/8/layout/orgChart1"/>
    <dgm:cxn modelId="{E90DFC29-BD23-48DA-85AF-AC9BDBAABF32}" type="presOf" srcId="{7B260DB1-4A0A-E24C-BF3C-35D22B250D59}" destId="{B23A5A9D-B544-5649-9AEA-C55BFE3B7E28}" srcOrd="0" destOrd="0" presId="urn:microsoft.com/office/officeart/2005/8/layout/orgChart1"/>
    <dgm:cxn modelId="{6F4D1726-DAE0-EA4F-A331-76B1D7938B91}" srcId="{4B09757E-544C-1643-BD13-ABB0F8AAAD72}" destId="{683B0204-BD53-6847-BB83-6605180B95C5}" srcOrd="1" destOrd="0" parTransId="{EEE35D0B-B9EE-2747-AA14-C5C4E5DB7AB4}" sibTransId="{5D6B9C9F-36AF-D44B-8E9B-F94A58F800BD}"/>
    <dgm:cxn modelId="{01AF07F2-A2FC-4AC7-969F-0ED53C7550D7}" type="presOf" srcId="{683B0204-BD53-6847-BB83-6605180B95C5}" destId="{ACD62828-736F-B145-A637-75F4447E27AE}" srcOrd="1" destOrd="0" presId="urn:microsoft.com/office/officeart/2005/8/layout/orgChart1"/>
    <dgm:cxn modelId="{BC1841D8-144D-B349-AE86-1CEB799CD5F0}" srcId="{F8360D96-4C41-1545-8806-10A6FAAB383C}" destId="{768A9E09-2493-6F44-8E1A-5A16AD2EABA1}" srcOrd="2" destOrd="0" parTransId="{6C5FD0ED-1590-0B41-A16D-D864C2307B94}" sibTransId="{16792CAE-3BE7-B34A-9A65-DF557C973AD4}"/>
    <dgm:cxn modelId="{91B99030-72D8-DD4C-94C9-538B266E5A70}" srcId="{F8360D96-4C41-1545-8806-10A6FAAB383C}" destId="{F7FC2606-2778-CB40-8C6F-6CDD0B8A69B6}" srcOrd="4" destOrd="0" parTransId="{EFB2599C-CD3B-2345-897C-42416B68A666}" sibTransId="{BB319CB8-C957-DA47-86C2-C219B3731EB7}"/>
    <dgm:cxn modelId="{1C105E26-6CD1-4F5C-90A5-85AEF04634A4}" type="presOf" srcId="{DCED38B7-5C1C-2643-AC3D-7F4B9D0A7D6D}" destId="{8B5C078B-5738-4F49-B962-42632E1DCF89}" srcOrd="0" destOrd="0" presId="urn:microsoft.com/office/officeart/2005/8/layout/orgChart1"/>
    <dgm:cxn modelId="{78120D93-A71B-8A4F-AD2D-1D7118B84ECE}" srcId="{F8360D96-4C41-1545-8806-10A6FAAB383C}" destId="{7B260DB1-4A0A-E24C-BF3C-35D22B250D59}" srcOrd="0" destOrd="0" parTransId="{E219D758-E3D1-184E-8036-B6200340923F}" sibTransId="{06115B11-98AE-BB4C-A42E-B3AE9A232B32}"/>
    <dgm:cxn modelId="{D71EB038-D6A7-4E5F-BEAF-5ED6850AA60E}" type="presOf" srcId="{F8360D96-4C41-1545-8806-10A6FAAB383C}" destId="{CB4A998A-34AE-F44E-81FC-A243B0E815D8}" srcOrd="0" destOrd="0" presId="urn:microsoft.com/office/officeart/2005/8/layout/orgChart1"/>
    <dgm:cxn modelId="{549DE349-D6F3-3848-BF7C-E09051DA903F}" srcId="{4B09757E-544C-1643-BD13-ABB0F8AAAD72}" destId="{F8360D96-4C41-1545-8806-10A6FAAB383C}" srcOrd="0" destOrd="0" parTransId="{F0F31781-B6C1-8644-AEBB-40ACB1066A6B}" sibTransId="{999EAE53-FB47-764D-BE39-2B568E4EC534}"/>
    <dgm:cxn modelId="{74FC1086-F5E7-45C4-A51F-200F85146DE1}" type="presOf" srcId="{683B0204-BD53-6847-BB83-6605180B95C5}" destId="{1C5DCBD6-86F5-3C47-85E6-4FCDE4744507}" srcOrd="0" destOrd="0" presId="urn:microsoft.com/office/officeart/2005/8/layout/orgChart1"/>
    <dgm:cxn modelId="{92D49FFF-C7DD-4E6D-9668-65383D957C20}" type="presOf" srcId="{4B09757E-544C-1643-BD13-ABB0F8AAAD72}" destId="{D25EA65D-CCF1-304A-AF47-2D8E3D8044C2}" srcOrd="1" destOrd="0" presId="urn:microsoft.com/office/officeart/2005/8/layout/orgChart1"/>
    <dgm:cxn modelId="{2E0B20E2-4E94-AF4C-B03E-366BE9A58BAB}" srcId="{1F45E823-E656-2541-A85E-6BDC47243EFA}" destId="{4B09757E-544C-1643-BD13-ABB0F8AAAD72}" srcOrd="0" destOrd="0" parTransId="{4D7BBC73-1235-1449-86AC-17446B293E8B}" sibTransId="{3FF5F711-E64A-1B4A-ACB7-3FC7C75FE19A}"/>
    <dgm:cxn modelId="{7CBE9579-E5BD-4782-9C3C-EE729185DE30}" type="presOf" srcId="{6C5FD0ED-1590-0B41-A16D-D864C2307B94}" destId="{0CDB7BDC-8CF3-CE4E-9C2C-E7348139AEA5}" srcOrd="0" destOrd="0" presId="urn:microsoft.com/office/officeart/2005/8/layout/orgChart1"/>
    <dgm:cxn modelId="{05F50ACE-7740-A74F-9BF3-92D37DEC5618}" srcId="{F8360D96-4C41-1545-8806-10A6FAAB383C}" destId="{DCED38B7-5C1C-2643-AC3D-7F4B9D0A7D6D}" srcOrd="3" destOrd="0" parTransId="{08E2D5CD-55A8-4943-887A-8FC831B52874}" sibTransId="{E8B3EBA6-7975-C74B-A2B9-2340F65D7258}"/>
    <dgm:cxn modelId="{B14B7B32-6B24-476E-991A-56C44CEB9A65}" type="presOf" srcId="{4B09757E-544C-1643-BD13-ABB0F8AAAD72}" destId="{431999EA-AAC3-264A-A8E3-0395570F13A5}" srcOrd="0" destOrd="0" presId="urn:microsoft.com/office/officeart/2005/8/layout/orgChart1"/>
    <dgm:cxn modelId="{278EDF1C-718B-49A0-91E0-01CE9C2D91C0}" type="presParOf" srcId="{BBC8E8EE-EA4C-0242-A9A9-7EA9E6D2675F}" destId="{E8B62F1E-FC56-034F-BCC5-D6343F65E09C}" srcOrd="0" destOrd="0" presId="urn:microsoft.com/office/officeart/2005/8/layout/orgChart1"/>
    <dgm:cxn modelId="{BEFB267F-BABC-4CD0-B7DC-71724DB5826A}" type="presParOf" srcId="{E8B62F1E-FC56-034F-BCC5-D6343F65E09C}" destId="{5F558305-2398-6A46-A81F-F3F21D9FA223}" srcOrd="0" destOrd="0" presId="urn:microsoft.com/office/officeart/2005/8/layout/orgChart1"/>
    <dgm:cxn modelId="{4B11BA2F-1E47-4D35-BA10-2673F914F891}" type="presParOf" srcId="{5F558305-2398-6A46-A81F-F3F21D9FA223}" destId="{431999EA-AAC3-264A-A8E3-0395570F13A5}" srcOrd="0" destOrd="0" presId="urn:microsoft.com/office/officeart/2005/8/layout/orgChart1"/>
    <dgm:cxn modelId="{F15F6234-0C77-4D00-AF0B-E1A737CF34E3}" type="presParOf" srcId="{5F558305-2398-6A46-A81F-F3F21D9FA223}" destId="{D25EA65D-CCF1-304A-AF47-2D8E3D8044C2}" srcOrd="1" destOrd="0" presId="urn:microsoft.com/office/officeart/2005/8/layout/orgChart1"/>
    <dgm:cxn modelId="{5E08CA7E-6826-4EA0-B810-F14634ADB7F1}" type="presParOf" srcId="{E8B62F1E-FC56-034F-BCC5-D6343F65E09C}" destId="{B8CED12A-A6C9-BC4F-8115-1BA2D49B13F1}" srcOrd="1" destOrd="0" presId="urn:microsoft.com/office/officeart/2005/8/layout/orgChart1"/>
    <dgm:cxn modelId="{C8CB78F5-1584-4416-9506-2635D5775146}" type="presParOf" srcId="{B8CED12A-A6C9-BC4F-8115-1BA2D49B13F1}" destId="{BF3EAA89-E8B5-2649-9F42-49468B96BC2F}" srcOrd="0" destOrd="0" presId="urn:microsoft.com/office/officeart/2005/8/layout/orgChart1"/>
    <dgm:cxn modelId="{2091C0F7-7313-49BF-B7D6-44FCD8A05B91}" type="presParOf" srcId="{B8CED12A-A6C9-BC4F-8115-1BA2D49B13F1}" destId="{989E212D-698E-804F-B2C3-56B5CB03DFB2}" srcOrd="1" destOrd="0" presId="urn:microsoft.com/office/officeart/2005/8/layout/orgChart1"/>
    <dgm:cxn modelId="{8C3514CC-59CC-4D5A-8B5A-B5450741D623}" type="presParOf" srcId="{989E212D-698E-804F-B2C3-56B5CB03DFB2}" destId="{574C3FB3-6159-B543-9266-042FADDFFCE6}" srcOrd="0" destOrd="0" presId="urn:microsoft.com/office/officeart/2005/8/layout/orgChart1"/>
    <dgm:cxn modelId="{2F3B5DF4-94AF-422C-BEF0-2EF425E8A885}" type="presParOf" srcId="{574C3FB3-6159-B543-9266-042FADDFFCE6}" destId="{CB4A998A-34AE-F44E-81FC-A243B0E815D8}" srcOrd="0" destOrd="0" presId="urn:microsoft.com/office/officeart/2005/8/layout/orgChart1"/>
    <dgm:cxn modelId="{80D9D806-AD64-4B09-BA77-976224279C18}" type="presParOf" srcId="{574C3FB3-6159-B543-9266-042FADDFFCE6}" destId="{615DF5F6-50C6-6449-94AE-D6D4EE5E9CB7}" srcOrd="1" destOrd="0" presId="urn:microsoft.com/office/officeart/2005/8/layout/orgChart1"/>
    <dgm:cxn modelId="{07ED21F0-9238-4E4F-A75E-BE15B4B8EFED}" type="presParOf" srcId="{989E212D-698E-804F-B2C3-56B5CB03DFB2}" destId="{FB1B1C5A-0253-8847-A9AB-B506AAB6C0C3}" srcOrd="1" destOrd="0" presId="urn:microsoft.com/office/officeart/2005/8/layout/orgChart1"/>
    <dgm:cxn modelId="{47C40917-443D-4790-84B1-73EA557558A7}" type="presParOf" srcId="{FB1B1C5A-0253-8847-A9AB-B506AAB6C0C3}" destId="{2867EF51-FE58-8742-80EF-8666E2B072BF}" srcOrd="0" destOrd="0" presId="urn:microsoft.com/office/officeart/2005/8/layout/orgChart1"/>
    <dgm:cxn modelId="{48C5C7A7-8233-40AC-8B9F-4EC4E2C95DDB}" type="presParOf" srcId="{FB1B1C5A-0253-8847-A9AB-B506AAB6C0C3}" destId="{E07483CC-DEC1-484C-AA6D-06D369E385E4}" srcOrd="1" destOrd="0" presId="urn:microsoft.com/office/officeart/2005/8/layout/orgChart1"/>
    <dgm:cxn modelId="{56A2FFFF-0FEF-42EB-9DE7-8E47D4DF9946}" type="presParOf" srcId="{E07483CC-DEC1-484C-AA6D-06D369E385E4}" destId="{24251519-06F2-F442-AD72-2ECF3F04CAD8}" srcOrd="0" destOrd="0" presId="urn:microsoft.com/office/officeart/2005/8/layout/orgChart1"/>
    <dgm:cxn modelId="{58B6C800-2FF6-4F4E-8E4A-F3A1AE4CDA45}" type="presParOf" srcId="{24251519-06F2-F442-AD72-2ECF3F04CAD8}" destId="{B23A5A9D-B544-5649-9AEA-C55BFE3B7E28}" srcOrd="0" destOrd="0" presId="urn:microsoft.com/office/officeart/2005/8/layout/orgChart1"/>
    <dgm:cxn modelId="{2B7C3DC7-7868-470F-B43C-7C992D03F596}" type="presParOf" srcId="{24251519-06F2-F442-AD72-2ECF3F04CAD8}" destId="{36178264-91A5-D34D-8B2A-A32C2BFA858A}" srcOrd="1" destOrd="0" presId="urn:microsoft.com/office/officeart/2005/8/layout/orgChart1"/>
    <dgm:cxn modelId="{19368290-B588-4F14-A70D-BC9D6DF3C8DB}" type="presParOf" srcId="{E07483CC-DEC1-484C-AA6D-06D369E385E4}" destId="{0859585D-9FCF-7142-84E0-8100BB15F418}" srcOrd="1" destOrd="0" presId="urn:microsoft.com/office/officeart/2005/8/layout/orgChart1"/>
    <dgm:cxn modelId="{0B20431F-BF22-4F21-97A9-0642D2FD4502}" type="presParOf" srcId="{E07483CC-DEC1-484C-AA6D-06D369E385E4}" destId="{F164BA18-5C23-4645-9E1B-4BE6515E609A}" srcOrd="2" destOrd="0" presId="urn:microsoft.com/office/officeart/2005/8/layout/orgChart1"/>
    <dgm:cxn modelId="{0A79D8C8-9C5F-4072-9107-F7FA05BD3321}" type="presParOf" srcId="{FB1B1C5A-0253-8847-A9AB-B506AAB6C0C3}" destId="{B0B0DF8E-D604-0F4D-A368-E46ACBBCD8FB}" srcOrd="2" destOrd="0" presId="urn:microsoft.com/office/officeart/2005/8/layout/orgChart1"/>
    <dgm:cxn modelId="{75677020-9960-42D7-876F-AB7E232CFAE8}" type="presParOf" srcId="{FB1B1C5A-0253-8847-A9AB-B506AAB6C0C3}" destId="{9F94174D-E974-8044-8E2A-E1DEBC3C2726}" srcOrd="3" destOrd="0" presId="urn:microsoft.com/office/officeart/2005/8/layout/orgChart1"/>
    <dgm:cxn modelId="{07BEAB5C-83DB-4896-8C70-EBB2BA0FB0B9}" type="presParOf" srcId="{9F94174D-E974-8044-8E2A-E1DEBC3C2726}" destId="{B8AE2361-2E38-784C-8116-57F12063D8C2}" srcOrd="0" destOrd="0" presId="urn:microsoft.com/office/officeart/2005/8/layout/orgChart1"/>
    <dgm:cxn modelId="{998CEEA5-5B5C-4CA5-AA8C-B94A6C112914}" type="presParOf" srcId="{B8AE2361-2E38-784C-8116-57F12063D8C2}" destId="{6F298B12-C3F9-E34E-A953-019FBA32C18E}" srcOrd="0" destOrd="0" presId="urn:microsoft.com/office/officeart/2005/8/layout/orgChart1"/>
    <dgm:cxn modelId="{A8A4C880-7EA1-4464-AE66-EB971A290ABA}" type="presParOf" srcId="{B8AE2361-2E38-784C-8116-57F12063D8C2}" destId="{60CA8FDF-00A6-4041-A56F-60CD4D489158}" srcOrd="1" destOrd="0" presId="urn:microsoft.com/office/officeart/2005/8/layout/orgChart1"/>
    <dgm:cxn modelId="{93687163-CC14-4139-B232-00AC7FA28373}" type="presParOf" srcId="{9F94174D-E974-8044-8E2A-E1DEBC3C2726}" destId="{22E2BAB1-5A39-724B-BCFD-497F52BA8C7A}" srcOrd="1" destOrd="0" presId="urn:microsoft.com/office/officeart/2005/8/layout/orgChart1"/>
    <dgm:cxn modelId="{2A58EA18-F465-48A8-919E-339E2C37A5F3}" type="presParOf" srcId="{9F94174D-E974-8044-8E2A-E1DEBC3C2726}" destId="{826921AC-CD13-9946-A515-AE9F7D5237EB}" srcOrd="2" destOrd="0" presId="urn:microsoft.com/office/officeart/2005/8/layout/orgChart1"/>
    <dgm:cxn modelId="{372779FD-D093-4387-A0F3-E7A658BC45A9}" type="presParOf" srcId="{FB1B1C5A-0253-8847-A9AB-B506AAB6C0C3}" destId="{0CDB7BDC-8CF3-CE4E-9C2C-E7348139AEA5}" srcOrd="4" destOrd="0" presId="urn:microsoft.com/office/officeart/2005/8/layout/orgChart1"/>
    <dgm:cxn modelId="{3CDC202D-EDA8-46F9-A5B9-FE3B20CA7066}" type="presParOf" srcId="{FB1B1C5A-0253-8847-A9AB-B506AAB6C0C3}" destId="{64253D31-BE1D-EB47-BBDC-CBE23EF11EB0}" srcOrd="5" destOrd="0" presId="urn:microsoft.com/office/officeart/2005/8/layout/orgChart1"/>
    <dgm:cxn modelId="{804C5010-53C0-46D7-88E5-1BEC83EB4C7F}" type="presParOf" srcId="{64253D31-BE1D-EB47-BBDC-CBE23EF11EB0}" destId="{9C2569B2-35B4-D44B-A9E0-ADC9FFFFDC5C}" srcOrd="0" destOrd="0" presId="urn:microsoft.com/office/officeart/2005/8/layout/orgChart1"/>
    <dgm:cxn modelId="{420CB45B-485D-40BC-AC2D-C22DCE5B40EB}" type="presParOf" srcId="{9C2569B2-35B4-D44B-A9E0-ADC9FFFFDC5C}" destId="{42FF1354-FBCF-0B47-97D3-AD88E1E6F390}" srcOrd="0" destOrd="0" presId="urn:microsoft.com/office/officeart/2005/8/layout/orgChart1"/>
    <dgm:cxn modelId="{D652AD69-1711-47F2-938A-39B3649DA848}" type="presParOf" srcId="{9C2569B2-35B4-D44B-A9E0-ADC9FFFFDC5C}" destId="{B5F0C310-4F52-D94A-BCC3-9982320ED1C4}" srcOrd="1" destOrd="0" presId="urn:microsoft.com/office/officeart/2005/8/layout/orgChart1"/>
    <dgm:cxn modelId="{5D83E5FB-37FE-433A-8189-E64ABE02A7A6}" type="presParOf" srcId="{64253D31-BE1D-EB47-BBDC-CBE23EF11EB0}" destId="{8F664C79-C214-F243-B0EE-667F1D07E7FB}" srcOrd="1" destOrd="0" presId="urn:microsoft.com/office/officeart/2005/8/layout/orgChart1"/>
    <dgm:cxn modelId="{63BFDF2F-062A-4122-BAAD-B91A283CABD1}" type="presParOf" srcId="{64253D31-BE1D-EB47-BBDC-CBE23EF11EB0}" destId="{E3799E7F-6EE3-6D49-A217-A2DE68633D87}" srcOrd="2" destOrd="0" presId="urn:microsoft.com/office/officeart/2005/8/layout/orgChart1"/>
    <dgm:cxn modelId="{36AA5F29-AA83-450A-B163-6CB870181D0F}" type="presParOf" srcId="{FB1B1C5A-0253-8847-A9AB-B506AAB6C0C3}" destId="{BC501E32-EE46-5142-8CA0-832459682D3D}" srcOrd="6" destOrd="0" presId="urn:microsoft.com/office/officeart/2005/8/layout/orgChart1"/>
    <dgm:cxn modelId="{E4C88238-2903-4B6B-8AC8-BF98A849F41F}" type="presParOf" srcId="{FB1B1C5A-0253-8847-A9AB-B506AAB6C0C3}" destId="{F81D3105-5037-3745-8F36-EA041B808319}" srcOrd="7" destOrd="0" presId="urn:microsoft.com/office/officeart/2005/8/layout/orgChart1"/>
    <dgm:cxn modelId="{B9B5C327-8EFC-45A7-9056-2FFFFDCD9E9F}" type="presParOf" srcId="{F81D3105-5037-3745-8F36-EA041B808319}" destId="{8EE67C39-0B22-FA4F-9DC0-DF24F3C2A4FE}" srcOrd="0" destOrd="0" presId="urn:microsoft.com/office/officeart/2005/8/layout/orgChart1"/>
    <dgm:cxn modelId="{B320F1F1-F3C2-4D0B-A392-0D8CACE8BF5F}" type="presParOf" srcId="{8EE67C39-0B22-FA4F-9DC0-DF24F3C2A4FE}" destId="{8B5C078B-5738-4F49-B962-42632E1DCF89}" srcOrd="0" destOrd="0" presId="urn:microsoft.com/office/officeart/2005/8/layout/orgChart1"/>
    <dgm:cxn modelId="{B90643F2-88C2-462E-A528-B6F22B98F34F}" type="presParOf" srcId="{8EE67C39-0B22-FA4F-9DC0-DF24F3C2A4FE}" destId="{3BE91907-A145-794F-B7DF-4670D8CBB6D6}" srcOrd="1" destOrd="0" presId="urn:microsoft.com/office/officeart/2005/8/layout/orgChart1"/>
    <dgm:cxn modelId="{D36ED124-975C-4EAE-A69A-30D68BE1867B}" type="presParOf" srcId="{F81D3105-5037-3745-8F36-EA041B808319}" destId="{CC7F6009-CE6B-6D4B-B58C-A057CA144446}" srcOrd="1" destOrd="0" presId="urn:microsoft.com/office/officeart/2005/8/layout/orgChart1"/>
    <dgm:cxn modelId="{09E69381-4FCD-45DA-96E7-C373E18566A6}" type="presParOf" srcId="{F81D3105-5037-3745-8F36-EA041B808319}" destId="{A7B0A324-7D76-DE41-8D15-D299D4F2DE9B}" srcOrd="2" destOrd="0" presId="urn:microsoft.com/office/officeart/2005/8/layout/orgChart1"/>
    <dgm:cxn modelId="{E3527A53-46A0-4BC0-8EB9-FA5F1B912432}" type="presParOf" srcId="{FB1B1C5A-0253-8847-A9AB-B506AAB6C0C3}" destId="{B77E0B97-77C9-F44E-AA80-D6081E233AF2}" srcOrd="8" destOrd="0" presId="urn:microsoft.com/office/officeart/2005/8/layout/orgChart1"/>
    <dgm:cxn modelId="{20A5A478-FFDE-4227-84B7-BD1FCAC911CD}" type="presParOf" srcId="{FB1B1C5A-0253-8847-A9AB-B506AAB6C0C3}" destId="{47574314-949B-3444-89CB-83E9CC34F15C}" srcOrd="9" destOrd="0" presId="urn:microsoft.com/office/officeart/2005/8/layout/orgChart1"/>
    <dgm:cxn modelId="{69438525-3B9F-4FF8-A882-CC17DDBB4C6C}" type="presParOf" srcId="{47574314-949B-3444-89CB-83E9CC34F15C}" destId="{EE6ACC8F-16DF-4241-968A-4726DA2A5D8C}" srcOrd="0" destOrd="0" presId="urn:microsoft.com/office/officeart/2005/8/layout/orgChart1"/>
    <dgm:cxn modelId="{9694D53A-8CEB-4DE6-B4C1-33BFAC8EC939}" type="presParOf" srcId="{EE6ACC8F-16DF-4241-968A-4726DA2A5D8C}" destId="{D7C489C5-A4EB-6A44-8815-7D69A1A9A7D3}" srcOrd="0" destOrd="0" presId="urn:microsoft.com/office/officeart/2005/8/layout/orgChart1"/>
    <dgm:cxn modelId="{2E54F142-3DD5-4B46-BCD8-9D612BED01DD}" type="presParOf" srcId="{EE6ACC8F-16DF-4241-968A-4726DA2A5D8C}" destId="{0516D10E-53CE-3849-BCB3-E9D8EAD26107}" srcOrd="1" destOrd="0" presId="urn:microsoft.com/office/officeart/2005/8/layout/orgChart1"/>
    <dgm:cxn modelId="{DF9F6BDE-841D-4387-9E85-BADAE4C1690B}" type="presParOf" srcId="{47574314-949B-3444-89CB-83E9CC34F15C}" destId="{C9EE19C2-80AF-4846-9816-F1EB9978EAD8}" srcOrd="1" destOrd="0" presId="urn:microsoft.com/office/officeart/2005/8/layout/orgChart1"/>
    <dgm:cxn modelId="{BF07D9EC-0B67-4DBC-87F0-76D0F7741D7F}" type="presParOf" srcId="{47574314-949B-3444-89CB-83E9CC34F15C}" destId="{605C75BC-6D9E-0D4F-A3CF-2D65BA82B54C}" srcOrd="2" destOrd="0" presId="urn:microsoft.com/office/officeart/2005/8/layout/orgChart1"/>
    <dgm:cxn modelId="{5784F4B6-0A72-4312-9119-AF0F6B203D36}" type="presParOf" srcId="{989E212D-698E-804F-B2C3-56B5CB03DFB2}" destId="{C9B7A3EC-3767-4F4B-8720-60F16946C628}" srcOrd="2" destOrd="0" presId="urn:microsoft.com/office/officeart/2005/8/layout/orgChart1"/>
    <dgm:cxn modelId="{2F3589D5-3BA4-48A4-9CFC-F93181CE9735}" type="presParOf" srcId="{B8CED12A-A6C9-BC4F-8115-1BA2D49B13F1}" destId="{09C4294F-51B2-B844-89C7-54076C9FE047}" srcOrd="2" destOrd="0" presId="urn:microsoft.com/office/officeart/2005/8/layout/orgChart1"/>
    <dgm:cxn modelId="{E9099337-D465-4680-82BE-F5AF6E8EE28E}" type="presParOf" srcId="{B8CED12A-A6C9-BC4F-8115-1BA2D49B13F1}" destId="{5DD7EB7B-4FD1-6F43-937F-D045B0DF855F}" srcOrd="3" destOrd="0" presId="urn:microsoft.com/office/officeart/2005/8/layout/orgChart1"/>
    <dgm:cxn modelId="{AAF561E0-32D9-40E1-9E32-879888ABA86F}" type="presParOf" srcId="{5DD7EB7B-4FD1-6F43-937F-D045B0DF855F}" destId="{67105AFE-E518-3245-81A0-04E651964CCC}" srcOrd="0" destOrd="0" presId="urn:microsoft.com/office/officeart/2005/8/layout/orgChart1"/>
    <dgm:cxn modelId="{5E68AFE5-FBC9-426D-8369-263768881ACD}" type="presParOf" srcId="{67105AFE-E518-3245-81A0-04E651964CCC}" destId="{1C5DCBD6-86F5-3C47-85E6-4FCDE4744507}" srcOrd="0" destOrd="0" presId="urn:microsoft.com/office/officeart/2005/8/layout/orgChart1"/>
    <dgm:cxn modelId="{F5E95E0E-C8BD-456E-B608-F04CA4E19510}" type="presParOf" srcId="{67105AFE-E518-3245-81A0-04E651964CCC}" destId="{ACD62828-736F-B145-A637-75F4447E27AE}" srcOrd="1" destOrd="0" presId="urn:microsoft.com/office/officeart/2005/8/layout/orgChart1"/>
    <dgm:cxn modelId="{84CC136B-BA7F-476E-8F6C-E36A17A71ED3}" type="presParOf" srcId="{5DD7EB7B-4FD1-6F43-937F-D045B0DF855F}" destId="{6E2C6C23-3E43-0F44-8B82-D95945F507A7}" srcOrd="1" destOrd="0" presId="urn:microsoft.com/office/officeart/2005/8/layout/orgChart1"/>
    <dgm:cxn modelId="{8F66E20A-2A4F-4B69-AC14-A1D14D7BD5F9}" type="presParOf" srcId="{5DD7EB7B-4FD1-6F43-937F-D045B0DF855F}" destId="{84DCA0A4-172A-1343-9085-F4EDE5F78421}" srcOrd="2" destOrd="0" presId="urn:microsoft.com/office/officeart/2005/8/layout/orgChart1"/>
    <dgm:cxn modelId="{B7F81B4F-BBB8-4757-A738-33D425FDAE5B}" type="presParOf" srcId="{E8B62F1E-FC56-034F-BCC5-D6343F65E09C}" destId="{301DFAC0-928E-A540-849D-6691B1A9F266}" srcOrd="2" destOrd="0" presId="urn:microsoft.com/office/officeart/2005/8/layout/orgChart1"/>
  </dgm:cxnLst>
  <dgm:bg/>
  <dgm:whole>
    <a:ln w="190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4294F-51B2-B844-89C7-54076C9FE047}">
      <dsp:nvSpPr>
        <dsp:cNvPr id="0" name=""/>
        <dsp:cNvSpPr/>
      </dsp:nvSpPr>
      <dsp:spPr>
        <a:xfrm>
          <a:off x="2871833" y="418879"/>
          <a:ext cx="471533" cy="135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35"/>
              </a:lnTo>
              <a:lnTo>
                <a:pt x="471533" y="53735"/>
              </a:lnTo>
              <a:lnTo>
                <a:pt x="471533" y="13557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E0B97-77C9-F44E-AA80-D6081E233AF2}">
      <dsp:nvSpPr>
        <dsp:cNvPr id="0" name=""/>
        <dsp:cNvSpPr/>
      </dsp:nvSpPr>
      <dsp:spPr>
        <a:xfrm>
          <a:off x="2400299" y="944148"/>
          <a:ext cx="1886134" cy="163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36"/>
              </a:lnTo>
              <a:lnTo>
                <a:pt x="1886134" y="81836"/>
              </a:lnTo>
              <a:lnTo>
                <a:pt x="1886134" y="16367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01E32-EE46-5142-8CA0-832459682D3D}">
      <dsp:nvSpPr>
        <dsp:cNvPr id="0" name=""/>
        <dsp:cNvSpPr/>
      </dsp:nvSpPr>
      <dsp:spPr>
        <a:xfrm>
          <a:off x="2400299" y="944148"/>
          <a:ext cx="943067" cy="163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36"/>
              </a:lnTo>
              <a:lnTo>
                <a:pt x="943067" y="81836"/>
              </a:lnTo>
              <a:lnTo>
                <a:pt x="943067" y="16367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B7BDC-8CF3-CE4E-9C2C-E7348139AEA5}">
      <dsp:nvSpPr>
        <dsp:cNvPr id="0" name=""/>
        <dsp:cNvSpPr/>
      </dsp:nvSpPr>
      <dsp:spPr>
        <a:xfrm>
          <a:off x="2354579" y="944148"/>
          <a:ext cx="91440" cy="163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67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0DF8E-D604-0F4D-A368-E46ACBBCD8FB}">
      <dsp:nvSpPr>
        <dsp:cNvPr id="0" name=""/>
        <dsp:cNvSpPr/>
      </dsp:nvSpPr>
      <dsp:spPr>
        <a:xfrm>
          <a:off x="1457232" y="944148"/>
          <a:ext cx="943067" cy="163672"/>
        </a:xfrm>
        <a:custGeom>
          <a:avLst/>
          <a:gdLst/>
          <a:ahLst/>
          <a:cxnLst/>
          <a:rect l="0" t="0" r="0" b="0"/>
          <a:pathLst>
            <a:path>
              <a:moveTo>
                <a:pt x="943067" y="0"/>
              </a:moveTo>
              <a:lnTo>
                <a:pt x="943067" y="81836"/>
              </a:lnTo>
              <a:lnTo>
                <a:pt x="0" y="81836"/>
              </a:lnTo>
              <a:lnTo>
                <a:pt x="0" y="16367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7EF51-FE58-8742-80EF-8666E2B072BF}">
      <dsp:nvSpPr>
        <dsp:cNvPr id="0" name=""/>
        <dsp:cNvSpPr/>
      </dsp:nvSpPr>
      <dsp:spPr>
        <a:xfrm>
          <a:off x="514165" y="944148"/>
          <a:ext cx="1886134" cy="163672"/>
        </a:xfrm>
        <a:custGeom>
          <a:avLst/>
          <a:gdLst/>
          <a:ahLst/>
          <a:cxnLst/>
          <a:rect l="0" t="0" r="0" b="0"/>
          <a:pathLst>
            <a:path>
              <a:moveTo>
                <a:pt x="1886134" y="0"/>
              </a:moveTo>
              <a:lnTo>
                <a:pt x="1886134" y="81836"/>
              </a:lnTo>
              <a:lnTo>
                <a:pt x="0" y="81836"/>
              </a:lnTo>
              <a:lnTo>
                <a:pt x="0" y="16367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EAA89-E8B5-2649-9F42-49468B96BC2F}">
      <dsp:nvSpPr>
        <dsp:cNvPr id="0" name=""/>
        <dsp:cNvSpPr/>
      </dsp:nvSpPr>
      <dsp:spPr>
        <a:xfrm>
          <a:off x="2400299" y="418879"/>
          <a:ext cx="471533" cy="135571"/>
        </a:xfrm>
        <a:custGeom>
          <a:avLst/>
          <a:gdLst/>
          <a:ahLst/>
          <a:cxnLst/>
          <a:rect l="0" t="0" r="0" b="0"/>
          <a:pathLst>
            <a:path>
              <a:moveTo>
                <a:pt x="471533" y="0"/>
              </a:moveTo>
              <a:lnTo>
                <a:pt x="471533" y="53735"/>
              </a:lnTo>
              <a:lnTo>
                <a:pt x="0" y="53735"/>
              </a:lnTo>
              <a:lnTo>
                <a:pt x="0" y="13557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999EA-AAC3-264A-A8E3-0395570F13A5}">
      <dsp:nvSpPr>
        <dsp:cNvPr id="0" name=""/>
        <dsp:cNvSpPr/>
      </dsp:nvSpPr>
      <dsp:spPr>
        <a:xfrm>
          <a:off x="2482136" y="29182"/>
          <a:ext cx="779394" cy="38969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Technical Coordinator</a:t>
          </a:r>
        </a:p>
      </dsp:txBody>
      <dsp:txXfrm>
        <a:off x="2482136" y="29182"/>
        <a:ext cx="779394" cy="389697"/>
      </dsp:txXfrm>
    </dsp:sp>
    <dsp:sp modelId="{CB4A998A-34AE-F44E-81FC-A243B0E815D8}">
      <dsp:nvSpPr>
        <dsp:cNvPr id="0" name=""/>
        <dsp:cNvSpPr/>
      </dsp:nvSpPr>
      <dsp:spPr>
        <a:xfrm>
          <a:off x="2010602" y="55445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FD-SP Technical Board</a:t>
          </a:r>
        </a:p>
      </dsp:txBody>
      <dsp:txXfrm>
        <a:off x="2010602" y="554451"/>
        <a:ext cx="779394" cy="389697"/>
      </dsp:txXfrm>
    </dsp:sp>
    <dsp:sp modelId="{B23A5A9D-B544-5649-9AEA-C55BFE3B7E28}">
      <dsp:nvSpPr>
        <dsp:cNvPr id="0" name=""/>
        <dsp:cNvSpPr/>
      </dsp:nvSpPr>
      <dsp:spPr>
        <a:xfrm>
          <a:off x="124468" y="110782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APA Consortium</a:t>
          </a:r>
        </a:p>
      </dsp:txBody>
      <dsp:txXfrm>
        <a:off x="124468" y="1107821"/>
        <a:ext cx="779394" cy="389697"/>
      </dsp:txXfrm>
    </dsp:sp>
    <dsp:sp modelId="{6F298B12-C3F9-E34E-A953-019FBA32C18E}">
      <dsp:nvSpPr>
        <dsp:cNvPr id="0" name=""/>
        <dsp:cNvSpPr/>
      </dsp:nvSpPr>
      <dsp:spPr>
        <a:xfrm>
          <a:off x="1067535" y="110782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FC/HV/CPA Consortium</a:t>
          </a:r>
        </a:p>
      </dsp:txBody>
      <dsp:txXfrm>
        <a:off x="1067535" y="1107821"/>
        <a:ext cx="779394" cy="389697"/>
      </dsp:txXfrm>
    </dsp:sp>
    <dsp:sp modelId="{42FF1354-FBCF-0B47-97D3-AD88E1E6F390}">
      <dsp:nvSpPr>
        <dsp:cNvPr id="0" name=""/>
        <dsp:cNvSpPr/>
      </dsp:nvSpPr>
      <dsp:spPr>
        <a:xfrm>
          <a:off x="2010602" y="110782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Electronics Consortium</a:t>
          </a:r>
        </a:p>
      </dsp:txBody>
      <dsp:txXfrm>
        <a:off x="2010602" y="1107821"/>
        <a:ext cx="779394" cy="389697"/>
      </dsp:txXfrm>
    </dsp:sp>
    <dsp:sp modelId="{8B5C078B-5738-4F49-B962-42632E1DCF89}">
      <dsp:nvSpPr>
        <dsp:cNvPr id="0" name=""/>
        <dsp:cNvSpPr/>
      </dsp:nvSpPr>
      <dsp:spPr>
        <a:xfrm>
          <a:off x="2953669" y="110782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DAQ Consortium</a:t>
          </a:r>
        </a:p>
      </dsp:txBody>
      <dsp:txXfrm>
        <a:off x="2953669" y="1107821"/>
        <a:ext cx="779394" cy="389697"/>
      </dsp:txXfrm>
    </dsp:sp>
    <dsp:sp modelId="{D7C489C5-A4EB-6A44-8815-7D69A1A9A7D3}">
      <dsp:nvSpPr>
        <dsp:cNvPr id="0" name=""/>
        <dsp:cNvSpPr/>
      </dsp:nvSpPr>
      <dsp:spPr>
        <a:xfrm>
          <a:off x="3896737" y="1107821"/>
          <a:ext cx="779394" cy="389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Photon System Consortium</a:t>
          </a:r>
        </a:p>
      </dsp:txBody>
      <dsp:txXfrm>
        <a:off x="3896737" y="1107821"/>
        <a:ext cx="779394" cy="389697"/>
      </dsp:txXfrm>
    </dsp:sp>
    <dsp:sp modelId="{1C5DCBD6-86F5-3C47-85E6-4FCDE4744507}">
      <dsp:nvSpPr>
        <dsp:cNvPr id="0" name=""/>
        <dsp:cNvSpPr/>
      </dsp:nvSpPr>
      <dsp:spPr>
        <a:xfrm>
          <a:off x="2953669" y="554451"/>
          <a:ext cx="779394" cy="38969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/>
            <a:t>IPO</a:t>
          </a:r>
        </a:p>
      </dsp:txBody>
      <dsp:txXfrm>
        <a:off x="2953669" y="554451"/>
        <a:ext cx="779394" cy="389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1438A-CB27-491C-90E2-6F6828E07190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817B-C8DB-46BF-9C0F-D17D4B38E3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9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5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C13-7F1A-4B98-8C2B-D5298E9AE489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29B5-B7CB-4133-ADD7-8FA4C091EDED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86B8-2586-42E5-A1B6-E82D20D81C26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D5B8-9374-4A32-9294-F7F6EF035B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0339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8037086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24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27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8037086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93561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3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3561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93561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2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797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909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0044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0723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572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4A1F-A354-48EA-8A7B-E9E217C77497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7230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 smtClean="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045042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7686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8820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2717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7144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22/03/2017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9622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7AFC3-497B-4D8A-82F7-118FB0A7D435}" type="datetime1">
              <a:rPr lang="fr-FR"/>
              <a:pPr>
                <a:defRPr/>
              </a:pPr>
              <a:t>22/03/2017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3576-D99D-4F5A-9303-254015D0EE0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80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094F-C9CF-49D1-9089-3B6C297C8425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41C3-228B-49EA-9265-6D8B1D0A7ECA}" type="datetime1">
              <a:rPr lang="fr-FR" smtClean="0"/>
              <a:t>22/03/2017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BC99-F894-4195-ACE2-BCC3FD686701}" type="datetime1">
              <a:rPr lang="fr-FR" smtClean="0"/>
              <a:t>22/03/2017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63027-ED6D-4256-8612-20CF4C3B645D}" type="datetime1">
              <a:rPr lang="fr-FR" smtClean="0"/>
              <a:t>22/03/2017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2C5-075A-47AC-8C1C-3ECAAB17276E}" type="datetime1">
              <a:rPr lang="fr-FR" smtClean="0"/>
              <a:t>22/03/2017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5ACE-0AD6-4C91-8E20-9B4C28AB7E3F}" type="datetime1">
              <a:rPr lang="fr-FR" smtClean="0"/>
              <a:t>22/03/2017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001F-97E2-4EE4-883A-38FA92A20447}" type="datetime1">
              <a:rPr lang="fr-FR" smtClean="0"/>
              <a:t>22/03/2017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1132-CF5C-4109-9A46-05291D722FFC}" type="datetime1">
              <a:rPr lang="fr-FR" smtClean="0"/>
              <a:t>22/03/2017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629400"/>
            <a:ext cx="3676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sz="8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90000"/>
              </a:lnSpc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98B176-BFAE-4E36-B99A-3A965CB58910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4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24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fld id="{0C39C72E-2A13-EB4D-AD45-6D4E6ACAED8D}" type="slidenum">
              <a:rPr lang="en-US"/>
              <a:pPr defTabSz="457200">
                <a:defRPr/>
              </a:pPr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50032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282" y="6514034"/>
            <a:ext cx="772868" cy="326075"/>
          </a:xfrm>
          <a:prstGeom prst="rect">
            <a:avLst/>
          </a:prstGeom>
        </p:spPr>
      </p:pic>
      <p:pic>
        <p:nvPicPr>
          <p:cNvPr id="9" name="Picture 8" descr="Colour logo RGB_DM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29" y="6592354"/>
            <a:ext cx="1082998" cy="2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0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22/03/2017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30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t>1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23528" y="548680"/>
            <a:ext cx="631672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WA105/</a:t>
            </a:r>
            <a:r>
              <a:rPr lang="en-US" sz="2400" dirty="0" err="1" smtClean="0"/>
              <a:t>ProtoDUNE</a:t>
            </a:r>
            <a:r>
              <a:rPr lang="en-US" sz="2400" dirty="0" smtClean="0"/>
              <a:t> dual-phase General Meeting </a:t>
            </a:r>
          </a:p>
          <a:p>
            <a:r>
              <a:rPr lang="en-US" sz="2400" dirty="0" smtClean="0"/>
              <a:t>CERN, 22/3/2017</a:t>
            </a:r>
          </a:p>
          <a:p>
            <a:endParaRPr lang="en-US" sz="2400" dirty="0" smtClean="0"/>
          </a:p>
          <a:p>
            <a:pPr algn="ctr"/>
            <a:r>
              <a:rPr lang="en-US" sz="2800" dirty="0" smtClean="0"/>
              <a:t>Introduction:</a:t>
            </a:r>
          </a:p>
          <a:p>
            <a:pPr algn="ctr"/>
            <a:r>
              <a:rPr lang="fr-FR" sz="2800" dirty="0" smtClean="0"/>
              <a:t>General </a:t>
            </a:r>
            <a:r>
              <a:rPr lang="fr-FR" sz="2800" dirty="0" err="1" smtClean="0"/>
              <a:t>status</a:t>
            </a:r>
            <a:r>
              <a:rPr lang="fr-FR" sz="2800" dirty="0" smtClean="0"/>
              <a:t> and </a:t>
            </a:r>
            <a:r>
              <a:rPr lang="fr-FR" sz="2800" dirty="0" err="1" smtClean="0"/>
              <a:t>towards</a:t>
            </a:r>
            <a:r>
              <a:rPr lang="fr-FR" sz="2800" dirty="0" smtClean="0"/>
              <a:t> the 10 </a:t>
            </a:r>
            <a:r>
              <a:rPr lang="fr-FR" sz="2800" dirty="0" err="1" smtClean="0"/>
              <a:t>kton</a:t>
            </a:r>
            <a:endParaRPr lang="en-US" sz="2800" dirty="0" smtClean="0"/>
          </a:p>
          <a:p>
            <a:pPr algn="ctr"/>
            <a:endParaRPr lang="en-US" sz="2400" dirty="0" smtClean="0"/>
          </a:p>
          <a:p>
            <a:endParaRPr lang="en-US" dirty="0" smtClean="0"/>
          </a:p>
          <a:p>
            <a:pPr algn="ctr"/>
            <a:r>
              <a:rPr lang="en-US" b="1" dirty="0" smtClean="0"/>
              <a:t>Dario Autiero, IPNL Lyon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719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2126"/>
            <a:ext cx="5876925" cy="619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84168" y="332656"/>
            <a:ext cx="2915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rgbClr val="FFFFFF"/>
                </a:solidFill>
              </a:rPr>
              <a:t>Finalization by the end of November 2016 of executive design of: </a:t>
            </a:r>
            <a:r>
              <a:rPr lang="en-US" dirty="0" smtClean="0">
                <a:solidFill>
                  <a:srgbClr val="FFFF00"/>
                </a:solidFill>
              </a:rPr>
              <a:t>CRPs, field-cage and cathode (see talk by </a:t>
            </a:r>
            <a:r>
              <a:rPr lang="en-US" dirty="0" err="1" smtClean="0">
                <a:solidFill>
                  <a:srgbClr val="FFFF00"/>
                </a:solidFill>
              </a:rPr>
              <a:t>Adamo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-27384"/>
            <a:ext cx="4863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Detector–Cryostat integration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56176" y="234888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Charge Readout Planes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73594" y="3419708"/>
            <a:ext cx="2826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Field Cage (common structural elements with SP)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56176" y="4809926"/>
            <a:ext cx="282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Cathode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Connecteur droit avec flèche 9"/>
          <p:cNvCxnSpPr>
            <a:stCxn id="6" idx="1"/>
          </p:cNvCxnSpPr>
          <p:nvPr/>
        </p:nvCxnSpPr>
        <p:spPr bwMode="auto">
          <a:xfrm flipH="1" flipV="1">
            <a:off x="4644008" y="2420888"/>
            <a:ext cx="1512168" cy="1126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H="1" flipV="1">
            <a:off x="4572000" y="3532366"/>
            <a:ext cx="1512168" cy="1126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3197110" y="4725144"/>
            <a:ext cx="2959066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>
            <a:off x="1122510" y="2475669"/>
            <a:ext cx="72008" cy="2334257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298369" y="3354505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 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1403648" y="4971169"/>
            <a:ext cx="1642318" cy="474055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842373" y="5229200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 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56176" y="5592142"/>
            <a:ext cx="2970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Full 3D electrostatic simulations completed for HV feedthrough, field-cage, cathode, ground grid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>
                <a:solidFill>
                  <a:srgbClr val="FFFF00"/>
                </a:solidFill>
              </a:rPr>
              <a:pPr/>
              <a:t>11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09" y="44624"/>
            <a:ext cx="188249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19661" y="44624"/>
            <a:ext cx="70421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3x3 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CRPs integrating the LEM-anode sandwiches (50x50 cm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) and their suspension feedthroughs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FFFF00"/>
                </a:solidFill>
              </a:rPr>
              <a:t>Invar frame + decoupling mechanisms in assembly in order to ensure planarity conditions +-0.5 mm (gravity, temperature gradient) over the 3x3 m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</a:rPr>
              <a:t> surface which incorporates composite materials and ensure minimal dead space in between CRPs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63" y="4437112"/>
            <a:ext cx="41009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3568" y="5229200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 CRP mechanical structure design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FFFF00"/>
                </a:solidFill>
                <a:sym typeface="Wingdings" panose="05000000000000000000" pitchFamily="2" charset="2"/>
              </a:rPr>
              <a:t>c</a:t>
            </a:r>
            <a:r>
              <a:rPr lang="en-US" sz="1600" b="1" dirty="0" smtClean="0">
                <a:solidFill>
                  <a:srgbClr val="FFFF00"/>
                </a:solidFill>
              </a:rPr>
              <a:t>ampaign of cold </a:t>
            </a:r>
            <a:r>
              <a:rPr lang="en-US" sz="1600" b="1" dirty="0">
                <a:solidFill>
                  <a:srgbClr val="FFFF00"/>
                </a:solidFill>
              </a:rPr>
              <a:t>bath tests + photogrammetry on differential effects in thermal contraction, </a:t>
            </a:r>
            <a:r>
              <a:rPr lang="en-US" sz="1600" b="1" dirty="0" smtClean="0">
                <a:solidFill>
                  <a:srgbClr val="FFFF00"/>
                </a:solidFill>
              </a:rPr>
              <a:t>design of decoupling </a:t>
            </a:r>
            <a:r>
              <a:rPr lang="en-US" sz="1600" b="1" dirty="0">
                <a:solidFill>
                  <a:srgbClr val="FFFF00"/>
                </a:solidFill>
              </a:rPr>
              <a:t>mechanism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9605"/>
            <a:ext cx="5016943" cy="29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48064" y="2476053"/>
            <a:ext cx="20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1400" b="1" dirty="0" smtClean="0">
                <a:solidFill>
                  <a:srgbClr val="FFFF00"/>
                </a:solidFill>
              </a:rPr>
              <a:t>See talks by 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B. </a:t>
            </a:r>
            <a:r>
              <a:rPr lang="en-US" sz="1400" b="1" dirty="0" err="1" smtClean="0">
                <a:solidFill>
                  <a:srgbClr val="FFFF00"/>
                </a:solidFill>
              </a:rPr>
              <a:t>Aimard</a:t>
            </a:r>
            <a:r>
              <a:rPr lang="en-US" sz="1400" b="1" dirty="0" smtClean="0">
                <a:solidFill>
                  <a:srgbClr val="FFFF00"/>
                </a:solidFill>
              </a:rPr>
              <a:t> (CRPs)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srgbClr val="FFFF00"/>
                </a:solidFill>
              </a:rPr>
              <a:pPr/>
              <a:t>12</a:t>
            </a:fld>
            <a:endParaRPr lang="fr-BE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6511" y="2708920"/>
            <a:ext cx="3816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Integration of the grid of submerged extraction wires in the frame minimizing dead space in between CRPs. Tests for the wires system design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95" y="764704"/>
            <a:ext cx="487939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" y="0"/>
            <a:ext cx="2929363" cy="26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3848" y="96887"/>
            <a:ext cx="5553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Thermal decoupling supports of G10 frame on invar frame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" y="4437112"/>
            <a:ext cx="41719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04105" y="452472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Tooling, assembly and installation procedures defined </a:t>
            </a:r>
            <a:r>
              <a:rPr lang="en-US" sz="14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400" b="1" dirty="0" smtClean="0">
                <a:solidFill>
                  <a:srgbClr val="000000"/>
                </a:solidFill>
              </a:rPr>
              <a:t> getting ready for production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44" y="4194666"/>
            <a:ext cx="4913760" cy="261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27" y="3789040"/>
            <a:ext cx="1919442" cy="22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762" y="3779748"/>
            <a:ext cx="2828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Suspension  feedthroughs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5069" y="63720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CRPs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Connecteur droit avec flèche 18"/>
          <p:cNvCxnSpPr>
            <a:stCxn id="3" idx="1"/>
          </p:cNvCxnSpPr>
          <p:nvPr/>
        </p:nvCxnSpPr>
        <p:spPr bwMode="auto">
          <a:xfrm flipH="1">
            <a:off x="1504256" y="250776"/>
            <a:ext cx="1699592" cy="7299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>
            <a:off x="3275856" y="3203104"/>
            <a:ext cx="79208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 flipH="1">
            <a:off x="5364088" y="4118302"/>
            <a:ext cx="1160703" cy="5348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>
            <a:off x="6524791" y="4118302"/>
            <a:ext cx="342891" cy="8536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822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17029" cy="298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7864" y="-27384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Field cage shares common basic structural elements (extruded profiles and FRP beams) with the single-phase </a:t>
            </a:r>
            <a:r>
              <a:rPr lang="en-US" sz="1600" b="1" dirty="0" err="1" smtClean="0">
                <a:solidFill>
                  <a:srgbClr val="FFFF00"/>
                </a:solidFill>
              </a:rPr>
              <a:t>ProtoDUNE</a:t>
            </a:r>
            <a:r>
              <a:rPr lang="en-US" sz="1600" b="1" dirty="0" smtClean="0">
                <a:solidFill>
                  <a:srgbClr val="FFFF00"/>
                </a:solidFill>
              </a:rPr>
              <a:t> (see talk by A. Chatterjee)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</a:rPr>
              <a:t>Assembled in 8 vertical modules of 6238x3017 mm 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(2 modules per detector face). 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</a:rPr>
              <a:t>Each module is assembled out of 3 sub-modules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4" y="2082204"/>
            <a:ext cx="3409380" cy="281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238676" y="2431921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Sub-module 1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33 profiles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28415" y="3079993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Sub-module 2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33 profiles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90804" y="3944089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Sub-module 3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32 profiles + cathode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96" y="3210811"/>
            <a:ext cx="1235685" cy="151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96" y="2996952"/>
            <a:ext cx="1521776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2104655" cy="249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67744" y="4800054"/>
            <a:ext cx="28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Continuity at center and borders (bent at 45 degrees) with clipping profiles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5" y="5805264"/>
            <a:ext cx="456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Test setup at CERN for clips and electrical elements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93" y="4777531"/>
            <a:ext cx="2567103" cy="203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91880" y="199174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FFFF00"/>
                </a:solidFill>
              </a:rPr>
              <a:t>98 profiles/module with 60 mm pitch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6296" y="4955684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Detailed electrostatic simulations performed for profiles/clips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1" name="Flèche droite 10"/>
          <p:cNvSpPr/>
          <p:nvPr/>
        </p:nvSpPr>
        <p:spPr bwMode="auto">
          <a:xfrm rot="16200000">
            <a:off x="3131840" y="4458834"/>
            <a:ext cx="360040" cy="4357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" name="Flèche droite 20"/>
          <p:cNvSpPr/>
          <p:nvPr/>
        </p:nvSpPr>
        <p:spPr bwMode="auto">
          <a:xfrm rot="16200000">
            <a:off x="1009460" y="5479373"/>
            <a:ext cx="360040" cy="4357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6512" y="6372617"/>
            <a:ext cx="456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FF00"/>
                </a:solidFill>
              </a:rPr>
              <a:t>Adaptation from SP beam plug design being finalized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3" name="Flèche droite 22"/>
          <p:cNvSpPr/>
          <p:nvPr/>
        </p:nvSpPr>
        <p:spPr bwMode="auto">
          <a:xfrm rot="7203491">
            <a:off x="7623055" y="2010074"/>
            <a:ext cx="360040" cy="4357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6512" y="-27384"/>
            <a:ext cx="6327666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00"/>
                </a:solidFill>
              </a:rPr>
              <a:t>Transparent cathode with ITO  </a:t>
            </a:r>
            <a:r>
              <a:rPr lang="en-US" sz="1600" dirty="0" smtClean="0">
                <a:solidFill>
                  <a:srgbClr val="FFFF00"/>
                </a:solidFill>
              </a:rPr>
              <a:t>(Indium-Tin-</a:t>
            </a:r>
            <a:r>
              <a:rPr lang="en-US" sz="1600" dirty="0" err="1" smtClean="0">
                <a:solidFill>
                  <a:srgbClr val="FFFF00"/>
                </a:solidFill>
              </a:rPr>
              <a:t>Oxyde</a:t>
            </a:r>
            <a:r>
              <a:rPr lang="en-US" sz="1600" dirty="0" smtClean="0">
                <a:solidFill>
                  <a:srgbClr val="FFFF00"/>
                </a:solidFill>
              </a:rPr>
              <a:t>) </a:t>
            </a:r>
            <a:r>
              <a:rPr lang="en-US" sz="1600" b="1" u="sng" dirty="0" smtClean="0">
                <a:solidFill>
                  <a:srgbClr val="FFFF00"/>
                </a:solidFill>
              </a:rPr>
              <a:t>resistive coating </a:t>
            </a:r>
            <a:r>
              <a:rPr lang="en-US" sz="1600" dirty="0" smtClean="0">
                <a:solidFill>
                  <a:srgbClr val="FFFF00"/>
                </a:solidFill>
              </a:rPr>
              <a:t>on two sides of PMMA plates + TPB deposition at the top side: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FFFF00"/>
                </a:solidFill>
              </a:rPr>
              <a:t>R&amp;D and conceptual design for plates integration in cathode structure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FFFF00"/>
                </a:solidFill>
              </a:rPr>
              <a:t>Infrastructure set up for TPB evaporation coating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FFFF00"/>
                </a:solidFill>
              </a:rPr>
              <a:t>Tested ITO coated PMMA plates up to 850x600 mm</a:t>
            </a:r>
            <a:r>
              <a:rPr lang="en-US" sz="1600" baseline="30000" dirty="0" smtClean="0">
                <a:solidFill>
                  <a:srgbClr val="FFFF00"/>
                </a:solidFill>
              </a:rPr>
              <a:t>2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(produced by industry) </a:t>
            </a:r>
            <a:r>
              <a:rPr lang="en-US" sz="16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chosen size 650x650x10 mm</a:t>
            </a:r>
            <a:r>
              <a:rPr lang="en-US" sz="1600" baseline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3</a:t>
            </a:r>
            <a:endParaRPr lang="en-US" sz="1600" baseline="30000" dirty="0" smtClean="0">
              <a:solidFill>
                <a:srgbClr val="FFFF00"/>
              </a:solidFill>
            </a:endParaRPr>
          </a:p>
          <a:p>
            <a:endParaRPr lang="en-US" sz="1600" baseline="300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35" y="1459483"/>
            <a:ext cx="1882404" cy="21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64" y="1537403"/>
            <a:ext cx="1525548" cy="20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89" y="116632"/>
            <a:ext cx="2592288" cy="183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487938" y="1532166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Transparent cathode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5" y="2204864"/>
            <a:ext cx="55552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LBNC </a:t>
            </a:r>
            <a:r>
              <a:rPr lang="en-US" sz="1600" b="1" dirty="0">
                <a:solidFill>
                  <a:srgbClr val="FFFF00"/>
                </a:solidFill>
              </a:rPr>
              <a:t>meeting of October </a:t>
            </a:r>
            <a:r>
              <a:rPr lang="en-US" sz="1600" b="1" dirty="0" smtClean="0">
                <a:solidFill>
                  <a:srgbClr val="FFFF00"/>
                </a:solidFill>
              </a:rPr>
              <a:t>2016: PMMA cathode</a:t>
            </a:r>
            <a:r>
              <a:rPr lang="en-US" sz="1600" b="1" dirty="0">
                <a:solidFill>
                  <a:srgbClr val="FFFF00"/>
                </a:solidFill>
              </a:rPr>
              <a:t>, despite all </a:t>
            </a:r>
            <a:r>
              <a:rPr lang="en-US" sz="1600" b="1" dirty="0" smtClean="0">
                <a:solidFill>
                  <a:srgbClr val="FFFF00"/>
                </a:solidFill>
              </a:rPr>
              <a:t>successful R&amp;D, introduces </a:t>
            </a:r>
            <a:r>
              <a:rPr lang="en-US" sz="1600" b="1" dirty="0">
                <a:solidFill>
                  <a:srgbClr val="FFFF00"/>
                </a:solidFill>
              </a:rPr>
              <a:t>many elements of novelty in the 6x6x6 design and possibly some risks which will not be retired by the 3x1x1 operation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77" y="3732551"/>
            <a:ext cx="4203023" cy="280157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-36512" y="3356992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600" b="1" dirty="0" smtClean="0">
                <a:solidFill>
                  <a:srgbClr val="FFFF00"/>
                </a:solidFill>
              </a:rPr>
              <a:t>decided  to reactivate the baseline design of the cathode, based on a mesh of pipes (extensively studied in the LAGUNA-LBNO DS and WA105 TDR)</a:t>
            </a:r>
          </a:p>
          <a:p>
            <a:pPr marL="285750" indent="-285750">
              <a:buFont typeface="Wingdings"/>
              <a:buChar char="à"/>
            </a:pPr>
            <a:r>
              <a:rPr lang="en-US" sz="1600" b="1" dirty="0" smtClean="0">
                <a:solidFill>
                  <a:srgbClr val="FFFF00"/>
                </a:solidFill>
              </a:rPr>
              <a:t>Minimal changes to the structure made for PMMA inserting 20 mm SS pipes with 105 cm pitch, completion of executive design, full simulations showing E&lt;30 kV/cm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73216"/>
            <a:ext cx="1891962" cy="12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765121" y="5795972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Cathode in 4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modules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520" y="580526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Ground grid above the PMTs, 2mm wires embedded in a SS frame 40/20 mm pipes, assembled in 4 modules</a:t>
            </a:r>
          </a:p>
        </p:txBody>
      </p:sp>
    </p:spTree>
    <p:extLst>
      <p:ext uri="{BB962C8B-B14F-4D97-AF65-F5344CB8AC3E}">
        <p14:creationId xmlns:p14="http://schemas.microsoft.com/office/powerpoint/2010/main" val="22259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" y="2852936"/>
            <a:ext cx="4305824" cy="20882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26364" y="2797477"/>
            <a:ext cx="4427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Preparation for PMTs installation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(see talk by T. Lux)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FF00"/>
                </a:solidFill>
              </a:rPr>
              <a:t>40 PMTs procured in December 2016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FF00"/>
                </a:solidFill>
              </a:rPr>
              <a:t>Calibration/characterization system at warm/cold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FF00"/>
                </a:solidFill>
              </a:rPr>
              <a:t>TPB coating at CERN (Icarus facility)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240360" cy="253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63888" y="44624"/>
            <a:ext cx="54006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Cathode HV system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FF00"/>
                </a:solidFill>
              </a:rPr>
              <a:t>HV power supply for 300 kV already available </a:t>
            </a:r>
            <a:r>
              <a:rPr lang="en-US" sz="1600" b="1" dirty="0" err="1" smtClean="0">
                <a:solidFill>
                  <a:srgbClr val="FFFF00"/>
                </a:solidFill>
              </a:rPr>
              <a:t>Heinzinger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FF00"/>
                </a:solidFill>
              </a:rPr>
              <a:t>HV feedthrough deployed on 3x1x1 but designed to work up to 300 kV  (300 kV milestone achieved in September in dedicated test setup, https://arxiv.org/abs/1611.02085.)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(see talk by </a:t>
            </a:r>
            <a:r>
              <a:rPr lang="en-US" sz="1600" b="1" dirty="0" err="1" smtClean="0">
                <a:solidFill>
                  <a:srgbClr val="FFFF00"/>
                </a:solidFill>
              </a:rPr>
              <a:t>L.Molina</a:t>
            </a:r>
            <a:r>
              <a:rPr lang="en-US" sz="1600" b="1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1464685" cy="26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7963" y="5406315"/>
            <a:ext cx="2085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Cryostat for test in batches of 10 PMTs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(April 2017)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27475"/>
            <a:ext cx="1689725" cy="15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84168" y="5243716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Mechanical supports for installation on the cryostat floor in between corrugations (arrangement compatible with </a:t>
            </a:r>
            <a:r>
              <a:rPr lang="en-US" sz="1600" b="1" dirty="0" err="1" smtClean="0">
                <a:solidFill>
                  <a:srgbClr val="FFFF00"/>
                </a:solidFill>
              </a:rPr>
              <a:t>cryo</a:t>
            </a:r>
            <a:r>
              <a:rPr lang="en-US" sz="1600" b="1" dirty="0" smtClean="0">
                <a:solidFill>
                  <a:srgbClr val="FFFF00"/>
                </a:solidFill>
              </a:rPr>
              <a:t>-piping)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61652"/>
            <a:ext cx="1434344" cy="255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8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2017-01-16 09.49.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404664"/>
            <a:ext cx="8206938" cy="46085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179512" y="5085184"/>
            <a:ext cx="86300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3x1x1 has been a large construction/installation/commissioning effort during this last year</a:t>
            </a:r>
          </a:p>
          <a:p>
            <a:r>
              <a:rPr lang="en-US" dirty="0" smtClean="0"/>
              <a:t>Experience useful to refine  the production and installation procedures of the 6x6x6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01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35496" y="476672"/>
            <a:ext cx="39131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Clean Room in hall 185, used so far by Icarus, is going to be freed by April 11th in order to host the CRP assembly activities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Cryostat+ clean room buffer should become available in June to start the detector installation activities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installation working group has started to organize the assembly activities (see dedicated session tomorrow)</a:t>
            </a:r>
          </a:p>
          <a:p>
            <a:endParaRPr lang="en-US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5160442" cy="28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58" y="295442"/>
            <a:ext cx="5123342" cy="338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36096" y="3645024"/>
            <a:ext cx="3419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For the SPSC annual  review of April 4th we had a revision of the schedule including the information from the availability of the infrastructure, the detector executive design (CRP, field cage, cathode) which is also related to a more precise definition of the construction procedures and refinements  related experience from the 3x1x1 </a:t>
            </a:r>
            <a:endParaRPr lang="en-US" sz="1600" dirty="0" smtClean="0"/>
          </a:p>
          <a:p>
            <a:r>
              <a:rPr lang="fr-FR" sz="1600" dirty="0" smtClean="0">
                <a:sym typeface="Wingdings" panose="05000000000000000000" pitchFamily="2" charset="2"/>
              </a:rPr>
              <a:t> end of detector installation in </a:t>
            </a:r>
            <a:r>
              <a:rPr lang="fr-FR" sz="1600" dirty="0" err="1" smtClean="0">
                <a:sym typeface="Wingdings" panose="05000000000000000000" pitchFamily="2" charset="2"/>
              </a:rPr>
              <a:t>February</a:t>
            </a:r>
            <a:r>
              <a:rPr lang="fr-FR" sz="1600" dirty="0" smtClean="0">
                <a:sym typeface="Wingdings" panose="05000000000000000000" pitchFamily="2" charset="2"/>
              </a:rPr>
              <a:t>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5462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35496" y="44624"/>
            <a:ext cx="8280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Next step after SPSC review: </a:t>
            </a:r>
            <a:r>
              <a:rPr lang="en-US" dirty="0" err="1" smtClean="0"/>
              <a:t>ProtoDUNE</a:t>
            </a:r>
            <a:r>
              <a:rPr lang="en-US" dirty="0" smtClean="0"/>
              <a:t> </a:t>
            </a:r>
            <a:r>
              <a:rPr lang="en-US" u="sng" dirty="0"/>
              <a:t>Dual phase executive design review  </a:t>
            </a:r>
            <a:r>
              <a:rPr lang="en-US" dirty="0"/>
              <a:t>(</a:t>
            </a:r>
            <a:r>
              <a:rPr lang="en-US" dirty="0" smtClean="0"/>
              <a:t>April </a:t>
            </a:r>
            <a:r>
              <a:rPr lang="en-US" dirty="0"/>
              <a:t>24-25th at </a:t>
            </a:r>
            <a:r>
              <a:rPr lang="en-US" dirty="0" smtClean="0"/>
              <a:t>CERN, 1.5 days) already foreseen by the end of 2016 and then January 2017 but moved to April due to delay in 3x1x1 cryogenics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Reviewers:  Francesco Terranova (chair), Stephen </a:t>
            </a:r>
            <a:r>
              <a:rPr lang="en-US" dirty="0" err="1"/>
              <a:t>Pordes</a:t>
            </a:r>
            <a:r>
              <a:rPr lang="en-US" dirty="0"/>
              <a:t>, Olga </a:t>
            </a:r>
            <a:r>
              <a:rPr lang="en-US" dirty="0" err="1"/>
              <a:t>Beltramello</a:t>
            </a:r>
            <a:r>
              <a:rPr lang="en-US" dirty="0"/>
              <a:t>, Jack Fowler, Terri Shaw, Henrique Araujo, Giovanna Lehmann </a:t>
            </a:r>
            <a:r>
              <a:rPr lang="en-US" dirty="0" err="1"/>
              <a:t>Miotto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60" y="2724021"/>
            <a:ext cx="5557144" cy="3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6228020"/>
            <a:ext cx="694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details</a:t>
            </a:r>
            <a:r>
              <a:rPr lang="fr-FR" dirty="0" smtClean="0"/>
              <a:t> and  </a:t>
            </a:r>
            <a:r>
              <a:rPr lang="fr-FR" dirty="0" err="1" smtClean="0"/>
              <a:t>schedule</a:t>
            </a:r>
            <a:r>
              <a:rPr lang="fr-FR" dirty="0" smtClean="0"/>
              <a:t> </a:t>
            </a:r>
            <a:r>
              <a:rPr lang="fr-FR" dirty="0" err="1" smtClean="0"/>
              <a:t>shown</a:t>
            </a:r>
            <a:r>
              <a:rPr lang="fr-FR" dirty="0" smtClean="0"/>
              <a:t> at last </a:t>
            </a:r>
            <a:r>
              <a:rPr lang="fr-FR" dirty="0" err="1" smtClean="0"/>
              <a:t>TBs</a:t>
            </a:r>
            <a:r>
              <a:rPr lang="fr-FR" dirty="0" smtClean="0"/>
              <a:t> of March 1st and March 15th</a:t>
            </a:r>
          </a:p>
          <a:p>
            <a:r>
              <a:rPr lang="fr-FR" dirty="0" smtClean="0"/>
              <a:t>(charge document </a:t>
            </a:r>
            <a:r>
              <a:rPr lang="fr-FR" dirty="0" err="1" smtClean="0"/>
              <a:t>repeated</a:t>
            </a:r>
            <a:r>
              <a:rPr lang="fr-FR" dirty="0" smtClean="0"/>
              <a:t> in </a:t>
            </a:r>
            <a:r>
              <a:rPr lang="fr-FR" dirty="0" err="1" smtClean="0"/>
              <a:t>next</a:t>
            </a:r>
            <a:r>
              <a:rPr lang="fr-FR" dirty="0" smtClean="0"/>
              <a:t> page)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641574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focused on the technical details of the design and readiness for production</a:t>
            </a:r>
            <a:r>
              <a:rPr lang="en-US" dirty="0"/>
              <a:t>. Sessions are subdivided in a Design and a Production parts. </a:t>
            </a:r>
            <a:r>
              <a:rPr lang="en-US" dirty="0" smtClean="0"/>
              <a:t> (</a:t>
            </a:r>
            <a:r>
              <a:rPr lang="en-US" dirty="0"/>
              <a:t>LEM, CRP, </a:t>
            </a:r>
            <a:r>
              <a:rPr lang="en-US" dirty="0" err="1"/>
              <a:t>Feedtroughs</a:t>
            </a:r>
            <a:r>
              <a:rPr lang="en-US" dirty="0"/>
              <a:t>, FE electronics, DAQ, drift cage, cathode, HV system, photons detection system, slow control)</a:t>
            </a:r>
          </a:p>
        </p:txBody>
      </p:sp>
    </p:spTree>
    <p:extLst>
      <p:ext uri="{BB962C8B-B14F-4D97-AF65-F5344CB8AC3E}">
        <p14:creationId xmlns:p14="http://schemas.microsoft.com/office/powerpoint/2010/main" val="2218435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71247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4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683468"/>
            <a:ext cx="68484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520" y="332656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TB session (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morning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03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233253" cy="326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217738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 r="79" b="8156"/>
          <a:stretch>
            <a:fillRect/>
          </a:stretch>
        </p:blipFill>
        <p:spPr bwMode="auto">
          <a:xfrm>
            <a:off x="4140200" y="4392613"/>
            <a:ext cx="48244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ZoneTexte 4"/>
          <p:cNvSpPr txBox="1">
            <a:spLocks noChangeArrowheads="1"/>
          </p:cNvSpPr>
          <p:nvPr/>
        </p:nvSpPr>
        <p:spPr bwMode="auto">
          <a:xfrm>
            <a:off x="2124075" y="44450"/>
            <a:ext cx="705643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The Dual-Phase </a:t>
            </a:r>
            <a:r>
              <a:rPr kumimoji="1" lang="en-US" alt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ProtoDUNE</a:t>
            </a: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/WA105 6x6x6 m</a:t>
            </a:r>
            <a:r>
              <a:rPr kumimoji="1" lang="en-US" altLang="en-US" sz="1400" b="1" baseline="30000" dirty="0" smtClean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 detector is built out of the same 3x3m</a:t>
            </a:r>
            <a:r>
              <a:rPr kumimoji="1" lang="en-US" altLang="en-US" sz="1400" b="1" baseline="30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 Charge Readout Plane units (CRP) foreseen for the 10 </a:t>
            </a:r>
            <a:r>
              <a:rPr kumimoji="1" lang="en-US" alt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kton</a:t>
            </a: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kumimoji="1" lang="en-US" altLang="ja-JP" sz="1400" b="1" dirty="0" smtClean="0">
                <a:solidFill>
                  <a:srgbClr val="000000"/>
                </a:solidFill>
                <a:latin typeface="Verdana" pitchFamily="34" charset="0"/>
              </a:rPr>
              <a:t>Dual-Phase DUNE Far D</a:t>
            </a: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</a:rPr>
              <a:t>etector (same QA/QC and installation chains)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  <a:sym typeface="Wingdings" panose="05000000000000000000" pitchFamily="2" charset="2"/>
              </a:rPr>
              <a:t>Further progress in the definition of the installation procedure and connection to LBNF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  <a:sym typeface="Wingdings" panose="05000000000000000000" pitchFamily="2" charset="2"/>
              </a:rPr>
              <a:t>Work in the direction of the 10kton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en-US" sz="1400" b="1" dirty="0" smtClean="0">
                <a:solidFill>
                  <a:srgbClr val="000000"/>
                </a:solidFill>
                <a:latin typeface="Verdana" pitchFamily="34" charset="0"/>
                <a:sym typeface="Wingdings" panose="05000000000000000000" pitchFamily="2" charset="2"/>
              </a:rPr>
              <a:t>CDR+6x6x6 experience  DP TDR (2019)</a:t>
            </a:r>
            <a:endParaRPr kumimoji="1" lang="en-US" altLang="en-US" sz="14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597001" cy="237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7" name="Groupe 6"/>
          <p:cNvGrpSpPr>
            <a:grpSpLocks/>
          </p:cNvGrpSpPr>
          <p:nvPr/>
        </p:nvGrpSpPr>
        <p:grpSpPr bwMode="auto">
          <a:xfrm>
            <a:off x="2699792" y="1852042"/>
            <a:ext cx="2419350" cy="1504950"/>
            <a:chOff x="3448794" y="1468233"/>
            <a:chExt cx="2419350" cy="1504950"/>
          </a:xfrm>
        </p:grpSpPr>
        <p:pic>
          <p:nvPicPr>
            <p:cNvPr id="1026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794" y="1468233"/>
              <a:ext cx="2419350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291881" y="1468233"/>
              <a:ext cx="5619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48" name="ZoneTexte 7"/>
          <p:cNvSpPr txBox="1">
            <a:spLocks noChangeArrowheads="1"/>
          </p:cNvSpPr>
          <p:nvPr/>
        </p:nvSpPr>
        <p:spPr bwMode="auto">
          <a:xfrm>
            <a:off x="4716016" y="2987660"/>
            <a:ext cx="1023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b="1" dirty="0" smtClean="0">
                <a:solidFill>
                  <a:srgbClr val="00B050"/>
                </a:solidFill>
                <a:latin typeface="Verdana" pitchFamily="34" charset="0"/>
              </a:rPr>
              <a:t> 4 CRP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27037" y="3700463"/>
            <a:ext cx="149226" cy="19605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83569" y="5661248"/>
            <a:ext cx="1296143" cy="83242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2084170" y="5599113"/>
            <a:ext cx="1470243" cy="93979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ZoneTexte 17"/>
          <p:cNvSpPr txBox="1">
            <a:spLocks noChangeArrowheads="1"/>
          </p:cNvSpPr>
          <p:nvPr/>
        </p:nvSpPr>
        <p:spPr bwMode="auto">
          <a:xfrm>
            <a:off x="-108520" y="4679950"/>
            <a:ext cx="63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dirty="0" smtClean="0">
                <a:solidFill>
                  <a:srgbClr val="000000"/>
                </a:solidFill>
                <a:latin typeface="Verdana" pitchFamily="34" charset="0"/>
              </a:rPr>
              <a:t>6 m</a:t>
            </a:r>
          </a:p>
        </p:txBody>
      </p:sp>
      <p:sp>
        <p:nvSpPr>
          <p:cNvPr id="10253" name="ZoneTexte 21"/>
          <p:cNvSpPr txBox="1">
            <a:spLocks noChangeArrowheads="1"/>
          </p:cNvSpPr>
          <p:nvPr/>
        </p:nvSpPr>
        <p:spPr bwMode="auto">
          <a:xfrm>
            <a:off x="837481" y="6093296"/>
            <a:ext cx="63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dirty="0" smtClean="0">
                <a:solidFill>
                  <a:srgbClr val="000000"/>
                </a:solidFill>
                <a:latin typeface="Verdana" pitchFamily="34" charset="0"/>
              </a:rPr>
              <a:t>6 m</a:t>
            </a:r>
          </a:p>
        </p:txBody>
      </p:sp>
      <p:sp>
        <p:nvSpPr>
          <p:cNvPr id="10254" name="ZoneTexte 22"/>
          <p:cNvSpPr txBox="1">
            <a:spLocks noChangeArrowheads="1"/>
          </p:cNvSpPr>
          <p:nvPr/>
        </p:nvSpPr>
        <p:spPr bwMode="auto">
          <a:xfrm>
            <a:off x="4371975" y="3933825"/>
            <a:ext cx="227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b="1" dirty="0" smtClean="0">
                <a:solidFill>
                  <a:srgbClr val="00B050"/>
                </a:solidFill>
                <a:latin typeface="Verdana" pitchFamily="34" charset="0"/>
              </a:rPr>
              <a:t>10 </a:t>
            </a:r>
            <a:r>
              <a:rPr kumimoji="1" lang="en-US" altLang="en-US" sz="1800" b="1" dirty="0" err="1" smtClean="0">
                <a:solidFill>
                  <a:srgbClr val="00B050"/>
                </a:solidFill>
                <a:latin typeface="Verdana" pitchFamily="34" charset="0"/>
              </a:rPr>
              <a:t>kton</a:t>
            </a:r>
            <a:r>
              <a:rPr kumimoji="1" lang="en-US" altLang="en-US" sz="1800" b="1" dirty="0" smtClean="0">
                <a:solidFill>
                  <a:srgbClr val="00B050"/>
                </a:solidFill>
                <a:latin typeface="Verdana" pitchFamily="34" charset="0"/>
              </a:rPr>
              <a:t>: 80 CRP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4508500" y="5986463"/>
            <a:ext cx="3951288" cy="611187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ZoneTexte 25"/>
          <p:cNvSpPr txBox="1">
            <a:spLocks noChangeArrowheads="1"/>
          </p:cNvSpPr>
          <p:nvPr/>
        </p:nvSpPr>
        <p:spPr bwMode="auto">
          <a:xfrm>
            <a:off x="5603875" y="630872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dirty="0" smtClean="0">
                <a:solidFill>
                  <a:srgbClr val="000000"/>
                </a:solidFill>
                <a:latin typeface="Verdana" pitchFamily="34" charset="0"/>
              </a:rPr>
              <a:t>60 m</a:t>
            </a:r>
          </a:p>
        </p:txBody>
      </p:sp>
      <p:sp>
        <p:nvSpPr>
          <p:cNvPr id="10257" name="ZoneTexte 26"/>
          <p:cNvSpPr txBox="1">
            <a:spLocks noChangeArrowheads="1"/>
          </p:cNvSpPr>
          <p:nvPr/>
        </p:nvSpPr>
        <p:spPr bwMode="auto">
          <a:xfrm>
            <a:off x="2771800" y="6165304"/>
            <a:ext cx="63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dirty="0" smtClean="0">
                <a:solidFill>
                  <a:srgbClr val="000000"/>
                </a:solidFill>
                <a:latin typeface="Verdana" pitchFamily="34" charset="0"/>
              </a:rPr>
              <a:t>6 m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4219575" y="4865688"/>
            <a:ext cx="0" cy="90487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9" name="ZoneTexte 29"/>
          <p:cNvSpPr txBox="1">
            <a:spLocks noChangeArrowheads="1"/>
          </p:cNvSpPr>
          <p:nvPr/>
        </p:nvSpPr>
        <p:spPr bwMode="auto">
          <a:xfrm>
            <a:off x="4279900" y="522922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800" dirty="0" smtClean="0">
                <a:solidFill>
                  <a:srgbClr val="000000"/>
                </a:solidFill>
                <a:latin typeface="Verdana" pitchFamily="34" charset="0"/>
              </a:rPr>
              <a:t>12 m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5364163" y="2708275"/>
            <a:ext cx="952500" cy="1444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5780088" y="2708275"/>
            <a:ext cx="536575" cy="12255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スライド番号プレースホルダ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746708F1-1499-422D-ACFB-0E85BDFC4E40}" type="slidenum">
              <a:rPr kumimoji="1" lang="en-US" altLang="ja-JP" sz="1400" smtClean="0">
                <a:solidFill>
                  <a:srgbClr val="000000"/>
                </a:solidFill>
                <a:latin typeface="Verdana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kumimoji="1" lang="en-US" altLang="ja-JP" sz="14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395536" y="836712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EOI process for the formation of sub-detector consortia for the construction of the 10 </a:t>
            </a:r>
            <a:r>
              <a:rPr lang="en-US" dirty="0" err="1" smtClean="0"/>
              <a:t>kton</a:t>
            </a:r>
            <a:r>
              <a:rPr lang="en-US" dirty="0" smtClean="0"/>
              <a:t> modules and the preparation of the SP and DP TDRs in 2019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Discussed at the January DUNE meeting at CERN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Launched already for the Single Phase and delayed for the Dual Phase by a few weeks waiting for a revision of the strategy for the first two 10 </a:t>
            </a:r>
            <a:r>
              <a:rPr lang="en-US" dirty="0" err="1" smtClean="0"/>
              <a:t>kton</a:t>
            </a:r>
            <a:r>
              <a:rPr lang="en-US" dirty="0" smtClean="0"/>
              <a:t> modules including also dual-phase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Launching the EOI for the dual-phase should be imminent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Mark has kindly accepted to </a:t>
            </a:r>
            <a:r>
              <a:rPr lang="en-US" dirty="0" smtClean="0"/>
              <a:t>provide</a:t>
            </a:r>
            <a:r>
              <a:rPr lang="en-US" dirty="0" smtClean="0"/>
              <a:t> </a:t>
            </a:r>
            <a:r>
              <a:rPr lang="en-US" dirty="0" smtClean="0"/>
              <a:t>a short update concerning the status of this process (see next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5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4128"/>
                </a:solidFill>
              </a:rPr>
              <a:t>DP Expressions of Interest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7314" y="1027591"/>
            <a:ext cx="8529120" cy="97305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Single-Phase </a:t>
            </a:r>
            <a:r>
              <a:rPr lang="en-US" sz="2400" b="1" dirty="0" err="1" smtClean="0">
                <a:solidFill>
                  <a:srgbClr val="000090"/>
                </a:solidFill>
              </a:rPr>
              <a:t>EoIs</a:t>
            </a:r>
            <a:r>
              <a:rPr lang="en-US" sz="2400" b="1" dirty="0" smtClean="0">
                <a:solidFill>
                  <a:srgbClr val="000090"/>
                </a:solidFill>
              </a:rPr>
              <a:t> launched in January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Start defining responsibilities that can be taken to Funding Agencies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Five areas (consortia) under a FD-SP TB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768" y="4020472"/>
            <a:ext cx="8284309" cy="97305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Dual-Phase </a:t>
            </a:r>
            <a:r>
              <a:rPr lang="en-US" sz="2400" b="1" dirty="0" err="1" smtClean="0">
                <a:solidFill>
                  <a:srgbClr val="000090"/>
                </a:solidFill>
              </a:rPr>
              <a:t>EoIs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Deferred launch of DP </a:t>
            </a:r>
            <a:r>
              <a:rPr lang="en-US" dirty="0" err="1" smtClean="0">
                <a:solidFill>
                  <a:srgbClr val="1248D6"/>
                </a:solidFill>
              </a:rPr>
              <a:t>EoIs</a:t>
            </a:r>
            <a:r>
              <a:rPr lang="en-US" dirty="0" smtClean="0">
                <a:solidFill>
                  <a:srgbClr val="1248D6"/>
                </a:solidFill>
              </a:rPr>
              <a:t> at request of WA105 IB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  <a:latin typeface="Arial"/>
              </a:rPr>
              <a:t>There were valid concerns about value of </a:t>
            </a:r>
            <a:r>
              <a:rPr lang="en-US" dirty="0" err="1" smtClean="0">
                <a:solidFill>
                  <a:srgbClr val="FF4128"/>
                </a:solidFill>
                <a:latin typeface="Arial"/>
              </a:rPr>
              <a:t>EoIs</a:t>
            </a:r>
            <a:r>
              <a:rPr lang="en-US" dirty="0" smtClean="0">
                <a:solidFill>
                  <a:srgbClr val="FF4128"/>
                </a:solidFill>
                <a:latin typeface="Arial"/>
              </a:rPr>
              <a:t> without a firmer “commitment” to pursuing DP as the second FD module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  <a:latin typeface="Arial"/>
              </a:rPr>
              <a:t>Without a stronger commitment, it would be hard to engage with FAs</a:t>
            </a:r>
            <a:endParaRPr lang="en-US" sz="2400" b="1" dirty="0">
              <a:solidFill>
                <a:srgbClr val="000090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We should try to move forward</a:t>
            </a:r>
            <a:endParaRPr lang="en-US" dirty="0">
              <a:solidFill>
                <a:srgbClr val="1248D6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dirty="0" smtClean="0">
              <a:solidFill>
                <a:srgbClr val="FF4128"/>
              </a:solidFill>
              <a:latin typeface="Arial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531824902"/>
              </p:ext>
            </p:extLst>
          </p:nvPr>
        </p:nvGraphicFramePr>
        <p:xfrm>
          <a:off x="1977145" y="2387868"/>
          <a:ext cx="4800600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82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4128"/>
                </a:solidFill>
              </a:rPr>
              <a:t>Planning for second FD module 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7314" y="1027592"/>
            <a:ext cx="8179758" cy="186152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No quick answer - needed to follow due process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Also wished to have 2</a:t>
            </a:r>
            <a:r>
              <a:rPr lang="en-US" baseline="30000" dirty="0" smtClean="0">
                <a:solidFill>
                  <a:srgbClr val="1248D6"/>
                </a:solidFill>
              </a:rPr>
              <a:t>nd</a:t>
            </a:r>
            <a:r>
              <a:rPr lang="en-US" dirty="0" smtClean="0">
                <a:solidFill>
                  <a:srgbClr val="1248D6"/>
                </a:solidFill>
              </a:rPr>
              <a:t> Co-Spokesperson in place</a:t>
            </a:r>
            <a:r>
              <a:rPr lang="en-US" dirty="0" smtClean="0">
                <a:solidFill>
                  <a:srgbClr val="3F5AFF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Detailed discussion of 2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nd</a:t>
            </a:r>
            <a:r>
              <a:rPr lang="en-US" sz="2400" b="1" dirty="0" smtClean="0">
                <a:solidFill>
                  <a:srgbClr val="000090"/>
                </a:solidFill>
              </a:rPr>
              <a:t> FD module will happen as part of DUNE strategy update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Major topic of Face-to-Face EC meeting on 27</a:t>
            </a:r>
            <a:r>
              <a:rPr lang="en-US" baseline="30000" dirty="0" smtClean="0">
                <a:solidFill>
                  <a:srgbClr val="1248D6"/>
                </a:solidFill>
              </a:rPr>
              <a:t>th</a:t>
            </a:r>
            <a:r>
              <a:rPr lang="en-US" dirty="0" smtClean="0">
                <a:solidFill>
                  <a:srgbClr val="1248D6"/>
                </a:solidFill>
              </a:rPr>
              <a:t> March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Will also include discussion of decision-making process for first two FD modules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</a:rPr>
              <a:t>applies equally to Single-Phase dual-phase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3798" y="4302581"/>
            <a:ext cx="8179758" cy="234141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However, we have already moved to a more symmetric treatment of SP and DP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Committed to producing SP and DP TDRs on same timeline as options for the FD</a:t>
            </a:r>
            <a:r>
              <a:rPr lang="en-US" dirty="0" smtClean="0">
                <a:solidFill>
                  <a:srgbClr val="3F5AFF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Committed to further </a:t>
            </a:r>
            <a:r>
              <a:rPr lang="en-US" sz="2400" b="1" dirty="0" err="1" smtClean="0">
                <a:solidFill>
                  <a:srgbClr val="000090"/>
                </a:solidFill>
              </a:rPr>
              <a:t>symmetrization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4128"/>
                </a:solidFill>
              </a:rPr>
              <a:t>Planning for second FD module 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Mark Thomson | protoDUNE-DP Meeting (CERN)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768" y="1082710"/>
            <a:ext cx="8508045" cy="35573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So what can we say today?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Co-spokespersons support idea of planning for DP to be 2</a:t>
            </a:r>
            <a:r>
              <a:rPr lang="en-US" baseline="30000" dirty="0" smtClean="0">
                <a:solidFill>
                  <a:srgbClr val="1248D6"/>
                </a:solidFill>
              </a:rPr>
              <a:t>nd</a:t>
            </a:r>
            <a:r>
              <a:rPr lang="en-US" dirty="0" smtClean="0">
                <a:solidFill>
                  <a:srgbClr val="1248D6"/>
                </a:solidFill>
              </a:rPr>
              <a:t> FD mod.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rgbClr val="FF4128"/>
                </a:solidFill>
              </a:rPr>
              <a:t>MT and EB discussed this topic last week and are of similar </a:t>
            </a:r>
            <a:r>
              <a:rPr lang="en-US" dirty="0" smtClean="0">
                <a:solidFill>
                  <a:srgbClr val="FF4128"/>
                </a:solidFill>
              </a:rPr>
              <a:t>opinions</a:t>
            </a:r>
            <a:endParaRPr lang="en-US" dirty="0" smtClean="0">
              <a:solidFill>
                <a:srgbClr val="FF4128"/>
              </a:solidFill>
              <a:latin typeface="Arial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  <a:latin typeface="Arial"/>
              </a:rPr>
              <a:t>Discussed at EC meetings (during last </a:t>
            </a:r>
            <a:r>
              <a:rPr lang="en-US" dirty="0" err="1" smtClean="0">
                <a:solidFill>
                  <a:srgbClr val="FF4128"/>
                </a:solidFill>
                <a:latin typeface="Arial"/>
              </a:rPr>
              <a:t>collab</a:t>
            </a:r>
            <a:r>
              <a:rPr lang="en-US" dirty="0" smtClean="0">
                <a:solidFill>
                  <a:srgbClr val="FF4128"/>
                </a:solidFill>
                <a:latin typeface="Arial"/>
              </a:rPr>
              <a:t>. mtg. and on Monday)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  <a:latin typeface="Arial"/>
              </a:rPr>
              <a:t>General EC consensus, but still need a full discussion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The EC needs to agree on precise wording (also applies to SP)</a:t>
            </a:r>
            <a:endParaRPr lang="en-US" dirty="0" smtClean="0">
              <a:solidFill>
                <a:srgbClr val="FF4128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</a:rPr>
              <a:t>“DUNE is basing its planning on the assumption that </a:t>
            </a:r>
            <a:r>
              <a:rPr lang="mr-IN" dirty="0" smtClean="0">
                <a:solidFill>
                  <a:srgbClr val="FF4128"/>
                </a:solidFill>
              </a:rPr>
              <a:t>…</a:t>
            </a:r>
            <a:r>
              <a:rPr lang="en-GB" dirty="0" smtClean="0">
                <a:solidFill>
                  <a:srgbClr val="FF4128"/>
                </a:solidFill>
              </a:rPr>
              <a:t>” </a:t>
            </a:r>
            <a:r>
              <a:rPr lang="en-US" dirty="0" smtClean="0">
                <a:solidFill>
                  <a:srgbClr val="FF4128"/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rgbClr val="1248D6"/>
                </a:solidFill>
              </a:rPr>
              <a:t>N</a:t>
            </a:r>
            <a:r>
              <a:rPr lang="en-US" dirty="0" smtClean="0">
                <a:solidFill>
                  <a:srgbClr val="1248D6"/>
                </a:solidFill>
              </a:rPr>
              <a:t>eed to define the decision process/timetable for 1</a:t>
            </a:r>
            <a:r>
              <a:rPr lang="en-US" baseline="30000" dirty="0" smtClean="0">
                <a:solidFill>
                  <a:srgbClr val="1248D6"/>
                </a:solidFill>
              </a:rPr>
              <a:t>st</a:t>
            </a:r>
            <a:r>
              <a:rPr lang="en-US" dirty="0" smtClean="0">
                <a:solidFill>
                  <a:srgbClr val="1248D6"/>
                </a:solidFill>
              </a:rPr>
              <a:t> &amp; 2</a:t>
            </a:r>
            <a:r>
              <a:rPr lang="en-US" baseline="30000" dirty="0" smtClean="0">
                <a:solidFill>
                  <a:srgbClr val="1248D6"/>
                </a:solidFill>
              </a:rPr>
              <a:t>nd</a:t>
            </a:r>
            <a:r>
              <a:rPr lang="en-US" dirty="0" smtClean="0">
                <a:solidFill>
                  <a:srgbClr val="1248D6"/>
                </a:solidFill>
              </a:rPr>
              <a:t> FD module </a:t>
            </a:r>
            <a:endParaRPr lang="en-US" dirty="0">
              <a:solidFill>
                <a:srgbClr val="1248D6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rgbClr val="FF4128"/>
                </a:solidFill>
              </a:rPr>
              <a:t>e</a:t>
            </a:r>
            <a:r>
              <a:rPr lang="en-US" dirty="0" smtClean="0">
                <a:solidFill>
                  <a:srgbClr val="FF4128"/>
                </a:solidFill>
              </a:rPr>
              <a:t>.g. PD-SP</a:t>
            </a:r>
            <a:r>
              <a:rPr lang="en-US" dirty="0">
                <a:solidFill>
                  <a:srgbClr val="FF4128"/>
                </a:solidFill>
              </a:rPr>
              <a:t> </a:t>
            </a:r>
            <a:r>
              <a:rPr lang="en-US" dirty="0" smtClean="0">
                <a:solidFill>
                  <a:srgbClr val="FF4128"/>
                </a:solidFill>
              </a:rPr>
              <a:t>&amp; PD-DP performance and how funding folds in</a:t>
            </a:r>
            <a:endParaRPr lang="en-US" dirty="0">
              <a:solidFill>
                <a:srgbClr val="FF4128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dirty="0">
              <a:solidFill>
                <a:srgbClr val="1248D6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dirty="0" smtClean="0">
              <a:solidFill>
                <a:srgbClr val="FF4128"/>
              </a:solidFill>
              <a:latin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6524" y="4630078"/>
            <a:ext cx="8508045" cy="131352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Timeline (assuming consensus)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Agreement in principle at the EC meeting on 27/3/2017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FF4128"/>
                </a:solidFill>
                <a:latin typeface="Arial"/>
              </a:rPr>
              <a:t>Drafting of strategy statement and sign off in a few weeks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1248D6"/>
                </a:solidFill>
              </a:rPr>
              <a:t>Ideally launch DP </a:t>
            </a:r>
            <a:r>
              <a:rPr lang="en-US" dirty="0" err="1" smtClean="0">
                <a:solidFill>
                  <a:srgbClr val="1248D6"/>
                </a:solidFill>
              </a:rPr>
              <a:t>EoIs</a:t>
            </a:r>
            <a:r>
              <a:rPr lang="en-US" dirty="0" smtClean="0">
                <a:solidFill>
                  <a:srgbClr val="1248D6"/>
                </a:solidFill>
              </a:rPr>
              <a:t> in parallel with the EC discussion</a:t>
            </a:r>
            <a:endParaRPr lang="en-US" dirty="0">
              <a:solidFill>
                <a:srgbClr val="1248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2385"/>
            <a:ext cx="6488784" cy="595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332656"/>
            <a:ext cx="550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3x1x1 </a:t>
            </a:r>
            <a:r>
              <a:rPr lang="fr-FR" dirty="0" err="1" smtClean="0"/>
              <a:t>commissioning</a:t>
            </a:r>
            <a:r>
              <a:rPr lang="fr-FR" dirty="0" smtClean="0"/>
              <a:t>/</a:t>
            </a:r>
            <a:r>
              <a:rPr lang="fr-FR" dirty="0" err="1" smtClean="0"/>
              <a:t>operation</a:t>
            </a:r>
            <a:r>
              <a:rPr lang="fr-FR" dirty="0" smtClean="0"/>
              <a:t> session (</a:t>
            </a:r>
            <a:r>
              <a:rPr lang="fr-FR" dirty="0" err="1" smtClean="0"/>
              <a:t>this</a:t>
            </a:r>
            <a:r>
              <a:rPr lang="fr-FR" dirty="0" smtClean="0"/>
              <a:t>  </a:t>
            </a:r>
            <a:r>
              <a:rPr lang="fr-FR" dirty="0" err="1" smtClean="0"/>
              <a:t>afternoon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5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33450"/>
            <a:ext cx="7058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332656"/>
            <a:ext cx="38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Installation session </a:t>
            </a:r>
            <a:r>
              <a:rPr lang="fr-FR" dirty="0" err="1" smtClean="0"/>
              <a:t>tomorrow</a:t>
            </a:r>
            <a:r>
              <a:rPr lang="fr-FR" dirty="0" smtClean="0"/>
              <a:t> </a:t>
            </a:r>
            <a:r>
              <a:rPr lang="fr-FR" dirty="0" err="1" smtClean="0"/>
              <a:t>morning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5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723900"/>
            <a:ext cx="69151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332656"/>
            <a:ext cx="31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SB session </a:t>
            </a:r>
            <a:r>
              <a:rPr lang="fr-FR" dirty="0" err="1" smtClean="0"/>
              <a:t>tomorrow</a:t>
            </a:r>
            <a:r>
              <a:rPr lang="fr-FR" dirty="0"/>
              <a:t> </a:t>
            </a:r>
            <a:r>
              <a:rPr lang="fr-FR" dirty="0" err="1" smtClean="0"/>
              <a:t>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9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t>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97" y="332656"/>
            <a:ext cx="5247142" cy="51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9553" y="580526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year of progress documented in the report submitted yesterday  to the SPSC annual review of April 4th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2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48" y="0"/>
            <a:ext cx="6768752" cy="480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699792" y="18864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23/2/2016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4643"/>
            <a:ext cx="6482212" cy="35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83" y="14799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EHN1: 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051720" y="1628800"/>
            <a:ext cx="1584176" cy="10801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7504" y="1412776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6x6x6 </a:t>
            </a:r>
            <a:r>
              <a:rPr lang="fr-FR" b="1" dirty="0" err="1" smtClean="0">
                <a:solidFill>
                  <a:prstClr val="black"/>
                </a:solidFill>
              </a:rPr>
              <a:t>will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be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here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2168860"/>
            <a:ext cx="1918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March 2016 </a:t>
            </a:r>
            <a:r>
              <a:rPr lang="fr-FR" dirty="0" err="1" smtClean="0">
                <a:solidFill>
                  <a:prstClr val="black"/>
                </a:solidFill>
              </a:rPr>
              <a:t>general</a:t>
            </a:r>
            <a:r>
              <a:rPr lang="fr-FR" dirty="0" smtClean="0">
                <a:solidFill>
                  <a:prstClr val="black"/>
                </a:solidFill>
              </a:rPr>
              <a:t> meeting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3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5297" cy="438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1" y="2210646"/>
            <a:ext cx="2962112" cy="440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47" y="1978099"/>
            <a:ext cx="2572749" cy="461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62648" y="548680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September 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71658" y="332656"/>
            <a:ext cx="3940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Now: exoskeleton cryostat installation concluded, insulation panels installation started</a:t>
            </a:r>
          </a:p>
          <a:p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Cryostat should be available for detector installation in June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128" y="4437112"/>
            <a:ext cx="3336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Welcome to Filippo </a:t>
            </a:r>
            <a:r>
              <a:rPr lang="en-US" sz="1600" dirty="0" err="1" smtClean="0">
                <a:solidFill>
                  <a:prstClr val="black"/>
                </a:solidFill>
              </a:rPr>
              <a:t>Resnati</a:t>
            </a:r>
            <a:r>
              <a:rPr lang="en-US" sz="1600" dirty="0" smtClean="0">
                <a:solidFill>
                  <a:prstClr val="black"/>
                </a:solidFill>
              </a:rPr>
              <a:t> the recently hired Neutrino Platform technical coordinator who will give the next talk and attend this meeting with us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fr-FR" sz="1600" dirty="0" smtClean="0">
                <a:solidFill>
                  <a:prstClr val="black"/>
                </a:solidFill>
              </a:rPr>
              <a:t>(</a:t>
            </a:r>
            <a:r>
              <a:rPr lang="fr-FR" sz="1600" dirty="0" err="1" smtClean="0">
                <a:solidFill>
                  <a:prstClr val="black"/>
                </a:solidFill>
              </a:rPr>
              <a:t>with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also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some</a:t>
            </a:r>
            <a:r>
              <a:rPr lang="fr-FR" sz="1600" dirty="0" smtClean="0">
                <a:solidFill>
                  <a:prstClr val="black"/>
                </a:solidFill>
              </a:rPr>
              <a:t> news </a:t>
            </a:r>
            <a:r>
              <a:rPr lang="fr-FR" sz="1600" dirty="0" err="1" smtClean="0">
                <a:solidFill>
                  <a:prstClr val="black"/>
                </a:solidFill>
              </a:rPr>
              <a:t>from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yesterday</a:t>
            </a:r>
            <a:r>
              <a:rPr lang="fr-FR" sz="1600" dirty="0" smtClean="0">
                <a:solidFill>
                  <a:prstClr val="black"/>
                </a:solidFill>
              </a:rPr>
              <a:t> on the </a:t>
            </a:r>
            <a:r>
              <a:rPr lang="fr-FR" sz="1600" dirty="0" err="1" smtClean="0">
                <a:solidFill>
                  <a:prstClr val="black"/>
                </a:solidFill>
              </a:rPr>
              <a:t>understanding</a:t>
            </a:r>
            <a:r>
              <a:rPr lang="fr-FR" sz="1600" dirty="0" smtClean="0">
                <a:solidFill>
                  <a:prstClr val="black"/>
                </a:solidFill>
              </a:rPr>
              <a:t> of the 3x1x1 </a:t>
            </a:r>
            <a:r>
              <a:rPr lang="fr-FR" sz="1600" dirty="0" err="1" smtClean="0">
                <a:solidFill>
                  <a:prstClr val="black"/>
                </a:solidFill>
              </a:rPr>
              <a:t>ice</a:t>
            </a:r>
            <a:r>
              <a:rPr lang="fr-FR" sz="1600" dirty="0" smtClean="0">
                <a:solidFill>
                  <a:prstClr val="black"/>
                </a:solidFill>
              </a:rPr>
              <a:t> spot formation </a:t>
            </a:r>
            <a:r>
              <a:rPr lang="fr-FR" sz="1600" dirty="0" err="1" smtClean="0">
                <a:solidFill>
                  <a:prstClr val="black"/>
                </a:solidFill>
              </a:rPr>
              <a:t>problem</a:t>
            </a:r>
            <a:r>
              <a:rPr lang="fr-FR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9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79512" y="18864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Design of the </a:t>
            </a:r>
            <a:r>
              <a:rPr lang="fr-FR" dirty="0" err="1" smtClean="0"/>
              <a:t>beamline</a:t>
            </a:r>
            <a:r>
              <a:rPr lang="fr-FR" dirty="0" smtClean="0"/>
              <a:t> and of </a:t>
            </a:r>
            <a:r>
              <a:rPr lang="fr-FR" dirty="0" err="1" smtClean="0"/>
              <a:t>its</a:t>
            </a:r>
            <a:r>
              <a:rPr lang="fr-FR" dirty="0" smtClean="0"/>
              <a:t> instrumentation and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ProtoDUNE</a:t>
            </a:r>
            <a:r>
              <a:rPr lang="fr-FR" dirty="0" smtClean="0"/>
              <a:t>-DP DAQ </a:t>
            </a:r>
            <a:r>
              <a:rPr lang="fr-FR" dirty="0" err="1" smtClean="0"/>
              <a:t>completed</a:t>
            </a:r>
            <a:r>
              <a:rPr lang="fr-FR" dirty="0" smtClean="0"/>
              <a:t>, </a:t>
            </a:r>
            <a:r>
              <a:rPr lang="fr-FR" dirty="0" err="1" smtClean="0"/>
              <a:t>moved</a:t>
            </a:r>
            <a:r>
              <a:rPr lang="fr-FR" dirty="0" smtClean="0"/>
              <a:t> to construction phase (</a:t>
            </a:r>
            <a:r>
              <a:rPr lang="fr-FR" dirty="0" err="1" smtClean="0"/>
              <a:t>see</a:t>
            </a:r>
            <a:r>
              <a:rPr lang="fr-FR" dirty="0" smtClean="0"/>
              <a:t> talk by Yannis)</a:t>
            </a: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268760"/>
            <a:ext cx="6772810" cy="2393201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" y="2996952"/>
            <a:ext cx="5404658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5676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5170</TotalTime>
  <Words>1614</Words>
  <Application>Microsoft Office PowerPoint</Application>
  <PresentationFormat>Affichage à l'écran (4:3)</PresentationFormat>
  <Paragraphs>204</Paragraphs>
  <Slides>24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Thème Office</vt:lpstr>
      <vt:lpstr>1_Blank Presentation</vt:lpstr>
      <vt:lpstr>LBNF Content-Footer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DP Expressions of Interest   </vt:lpstr>
      <vt:lpstr>Planning for second FD module    </vt:lpstr>
      <vt:lpstr>Planning for second FD module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Dario Autiero</dc:creator>
  <cp:lastModifiedBy>Dario Autiero</cp:lastModifiedBy>
  <cp:revision>468</cp:revision>
  <dcterms:created xsi:type="dcterms:W3CDTF">2013-01-17T16:25:09Z</dcterms:created>
  <dcterms:modified xsi:type="dcterms:W3CDTF">2017-03-22T06:29:10Z</dcterms:modified>
</cp:coreProperties>
</file>