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65" r:id="rId5"/>
    <p:sldId id="266" r:id="rId6"/>
    <p:sldId id="264" r:id="rId7"/>
    <p:sldId id="263" r:id="rId8"/>
    <p:sldId id="271" r:id="rId9"/>
    <p:sldId id="257" r:id="rId10"/>
    <p:sldId id="258" r:id="rId11"/>
    <p:sldId id="259" r:id="rId12"/>
    <p:sldId id="260" r:id="rId13"/>
    <p:sldId id="262" r:id="rId14"/>
    <p:sldId id="267" r:id="rId15"/>
    <p:sldId id="268" r:id="rId16"/>
    <p:sldId id="261" r:id="rId17"/>
    <p:sldId id="269" r:id="rId18"/>
    <p:sldId id="270" r:id="rId19"/>
    <p:sldId id="27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F13B9-0496-471D-AB07-E1AE07930C6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37813-5E29-48AC-B891-55312D41D30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1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7813-5E29-48AC-B891-55312D41D3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7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08E-FDAE-46A6-9811-B4BB7791056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03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F0C8-0692-492D-9D78-113D68F999E8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3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1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7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2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22/03/2017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5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33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89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56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00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08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35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50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7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45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95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30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28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70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14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42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07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22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8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37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49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8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64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67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7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3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2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1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8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5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7E4FC-3FFA-442A-B006-61673DEE23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5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0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9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Beam Studies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Yannis Karyotakis and Nikos Charitonidis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WA105 general meeting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March 22</a:t>
            </a:r>
            <a:r>
              <a:rPr lang="en-US" baseline="30000" dirty="0" smtClean="0">
                <a:solidFill>
                  <a:srgbClr val="0070C0"/>
                </a:solidFill>
              </a:rPr>
              <a:t>nd</a:t>
            </a:r>
            <a:r>
              <a:rPr lang="en-US" dirty="0" smtClean="0">
                <a:solidFill>
                  <a:srgbClr val="0070C0"/>
                </a:solidFill>
              </a:rPr>
              <a:t>, 2017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68" y="5839433"/>
            <a:ext cx="1428750" cy="723900"/>
          </a:xfrm>
          <a:prstGeom prst="rect">
            <a:avLst/>
          </a:prstGeom>
        </p:spPr>
      </p:pic>
      <p:pic>
        <p:nvPicPr>
          <p:cNvPr id="6" name="Picture 3" descr="2015-01-13_CERN_ENdept 36% h32mm 300dp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54" y="5416015"/>
            <a:ext cx="3075535" cy="11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23595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H2 - If TOF fails – Backup solution with R134a</a:t>
            </a:r>
            <a:endParaRPr lang="el-GR" sz="3600" b="1" u="sng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3295" r="7930" b="7321"/>
          <a:stretch/>
        </p:blipFill>
        <p:spPr>
          <a:xfrm>
            <a:off x="274320" y="1074420"/>
            <a:ext cx="5017770" cy="3589020"/>
          </a:xfrm>
          <a:prstGeom prst="rect">
            <a:avLst/>
          </a:prstGeom>
        </p:spPr>
      </p:pic>
      <p:pic>
        <p:nvPicPr>
          <p:cNvPr id="7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2766" r="8062" b="7117"/>
          <a:stretch/>
        </p:blipFill>
        <p:spPr>
          <a:xfrm>
            <a:off x="6652260" y="2515870"/>
            <a:ext cx="5303520" cy="3840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73090" y="1074420"/>
            <a:ext cx="6518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If TOF fails then we can ‘salvage’ with R134a 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</a:rPr>
              <a:t>p</a:t>
            </a:r>
            <a:r>
              <a:rPr lang="el-GR" sz="2400" dirty="0">
                <a:solidFill>
                  <a:srgbClr val="C00000"/>
                </a:solidFill>
              </a:rPr>
              <a:t>/π </a:t>
            </a:r>
            <a:r>
              <a:rPr lang="en-US" sz="2400" dirty="0">
                <a:solidFill>
                  <a:srgbClr val="C00000"/>
                </a:solidFill>
              </a:rPr>
              <a:t>from 2 GeV – C2 @ 3.5 – 4 bar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T &gt; 30 </a:t>
            </a:r>
            <a:r>
              <a:rPr lang="en-US" sz="2400" dirty="0" err="1">
                <a:solidFill>
                  <a:srgbClr val="C00000"/>
                </a:solidFill>
                <a:sym typeface="Wingdings" panose="05000000000000000000" pitchFamily="2" charset="2"/>
              </a:rPr>
              <a:t>deg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 (cover of the gas system) </a:t>
            </a:r>
          </a:p>
          <a:p>
            <a:endParaRPr lang="en-US" sz="24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endParaRPr lang="en-US" sz="2400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0" y="5143500"/>
            <a:ext cx="676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Maybe R134 (not “a”) could be tested in May @ T9  ?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56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Estimating the R134a index</a:t>
            </a:r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5" y="1599760"/>
            <a:ext cx="4805058" cy="160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74474"/>
            <a:ext cx="4363118" cy="3100827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33" y="0"/>
            <a:ext cx="6209118" cy="3924111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98" y="3585415"/>
            <a:ext cx="5001550" cy="337581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1013" y="1099226"/>
            <a:ext cx="471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Dedicated experiment at PS, T9, November 2016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18695" y="3112851"/>
            <a:ext cx="478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</a:t>
            </a:r>
            <a:r>
              <a:rPr lang="en-US" dirty="0" err="1" smtClean="0"/>
              <a:t>Cherenkovs</a:t>
            </a:r>
            <a:r>
              <a:rPr lang="en-US" dirty="0" smtClean="0"/>
              <a:t> filled with CO</a:t>
            </a:r>
            <a:r>
              <a:rPr lang="en-US" baseline="-25000" dirty="0" smtClean="0"/>
              <a:t>2</a:t>
            </a:r>
            <a:r>
              <a:rPr lang="en-US" dirty="0" smtClean="0"/>
              <a:t> n-1=425×10</a:t>
            </a:r>
            <a:r>
              <a:rPr lang="en-US" baseline="30000" dirty="0" smtClean="0"/>
              <a:t>-6</a:t>
            </a:r>
            <a:endParaRPr lang="en-US" baseline="30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775773" y="937879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-B filled with R134a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7276289" y="4826931"/>
            <a:ext cx="276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-3GeV/c e- enhanced target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10264488" y="518063"/>
            <a:ext cx="86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GeV/c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3126763" y="2743519"/>
            <a:ext cx="982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Scint</a:t>
            </a:r>
            <a:r>
              <a:rPr lang="en-US" dirty="0" smtClean="0"/>
              <a:t> 1,2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11</a:t>
            </a:fld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9902844" y="4312198"/>
            <a:ext cx="206397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R134a n-1=700×10</a:t>
            </a:r>
            <a:r>
              <a:rPr lang="en-US" baseline="30000" dirty="0" smtClean="0"/>
              <a:t>-6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7499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Hardware status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32689"/>
            <a:ext cx="10515600" cy="5087566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CERN BE-BI and EN-EA groups are responsible to produce the detectors, and provide the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/>
                </a:solidFill>
              </a:rPr>
              <a:t>Cherenkov needs all decided, green light to produce and install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Position monitors : mechanics ok, electronics under development, 1</a:t>
            </a:r>
            <a:r>
              <a:rPr lang="en-US" baseline="30000" dirty="0" smtClean="0">
                <a:solidFill>
                  <a:schemeClr val="accent5"/>
                </a:solidFill>
              </a:rPr>
              <a:t>st</a:t>
            </a:r>
            <a:r>
              <a:rPr lang="en-US" dirty="0" smtClean="0">
                <a:solidFill>
                  <a:schemeClr val="accent5"/>
                </a:solidFill>
              </a:rPr>
              <a:t> prototype Sept 2017, test on beam </a:t>
            </a:r>
            <a:r>
              <a:rPr lang="en-US" dirty="0">
                <a:solidFill>
                  <a:schemeClr val="accent5"/>
                </a:solidFill>
              </a:rPr>
              <a:t>O</a:t>
            </a:r>
            <a:r>
              <a:rPr lang="en-US" dirty="0" smtClean="0">
                <a:solidFill>
                  <a:schemeClr val="accent5"/>
                </a:solidFill>
              </a:rPr>
              <a:t>ct 2017.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TOF same mechanics as position monitors, dedicated electronics and DAQ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Install electronics barrack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WA105 responsibility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Build the trigger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Install a dedicated TOF electronics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Beam data handling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Aim to install the system by fall 2017 for a fake beam test</a:t>
            </a:r>
          </a:p>
          <a:p>
            <a:pPr lvl="1"/>
            <a:endParaRPr lang="en-US" dirty="0" smtClean="0">
              <a:solidFill>
                <a:schemeClr val="accent5"/>
              </a:solidFill>
            </a:endParaRPr>
          </a:p>
          <a:p>
            <a:pPr lvl="1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4920"/>
            <a:ext cx="10515600" cy="827189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Improved </a:t>
            </a:r>
            <a:r>
              <a:rPr lang="en-US" sz="3600" b="1" u="sng" dirty="0" smtClean="0">
                <a:solidFill>
                  <a:srgbClr val="0070C0"/>
                </a:solidFill>
              </a:rPr>
              <a:t>G4BeamLine simulation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62109"/>
            <a:ext cx="10515600" cy="1897823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Exact beam layout implemented, tilted magnets, …..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Included all shielding in place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Background characterization and shielding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13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89" y="2554654"/>
            <a:ext cx="8508679" cy="4106974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8307421" y="3093396"/>
            <a:ext cx="0" cy="19941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9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559" y="365126"/>
            <a:ext cx="5591781" cy="802194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</a:rPr>
              <a:t>Muons and other Background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18" y="914400"/>
            <a:ext cx="3532763" cy="535893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2647" y="1322962"/>
            <a:ext cx="710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High energy muons from primary/secondary target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 other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Low energy muons, hadrons and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Updated numbers for the </a:t>
            </a:r>
            <a:r>
              <a:rPr lang="en-US" dirty="0" err="1" smtClean="0">
                <a:solidFill>
                  <a:schemeClr val="accent5"/>
                </a:solidFill>
              </a:rPr>
              <a:t>LAr</a:t>
            </a:r>
            <a:r>
              <a:rPr lang="en-US" dirty="0" smtClean="0">
                <a:solidFill>
                  <a:schemeClr val="accent5"/>
                </a:solidFill>
              </a:rPr>
              <a:t> position,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survey is coming soon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2" y="2246292"/>
            <a:ext cx="6629400" cy="4514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15183" y="2985864"/>
            <a:ext cx="4202349" cy="93438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3617331" y="3409199"/>
            <a:ext cx="159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GeV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15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16" y="2093906"/>
            <a:ext cx="5703603" cy="3884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94"/>
            <a:ext cx="5834434" cy="39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16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378214" y="296766"/>
            <a:ext cx="440637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Background for cryostat height = 100mm</a:t>
            </a:r>
          </a:p>
          <a:p>
            <a:r>
              <a:rPr lang="en-US" dirty="0" smtClean="0"/>
              <a:t>~2.2KHz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,e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~3 KHz,  Total ~ 7.5KHz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83" y="0"/>
            <a:ext cx="5009507" cy="341164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420985" y="478466"/>
            <a:ext cx="177563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Height=100mm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63" y="3211230"/>
            <a:ext cx="4647314" cy="316498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762995" y="3520781"/>
            <a:ext cx="177563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Height=800mm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90" y="1140241"/>
            <a:ext cx="5978817" cy="3451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1990" y="5094514"/>
            <a:ext cx="5978817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detailed simulations to follow soon (+ electron beams)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83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451" y="2581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20238"/>
            <a:ext cx="10515600" cy="47567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Beam instrumentation well defined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Next priorities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Follow up construction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Integrate beam signals to WA105 control room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Integrate Beam Data to </a:t>
            </a:r>
            <a:r>
              <a:rPr lang="en-US" dirty="0" err="1" smtClean="0">
                <a:solidFill>
                  <a:srgbClr val="0070C0"/>
                </a:solidFill>
              </a:rPr>
              <a:t>LAr</a:t>
            </a:r>
            <a:r>
              <a:rPr lang="en-US" dirty="0" smtClean="0">
                <a:solidFill>
                  <a:srgbClr val="0070C0"/>
                </a:solidFill>
              </a:rPr>
              <a:t> data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Continue background studies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The beam for WA105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88332"/>
            <a:ext cx="6885562" cy="52529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Requirements / </a:t>
            </a:r>
          </a:p>
          <a:p>
            <a:pPr lvl="1">
              <a:lnSpc>
                <a:spcPct val="20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accent5"/>
                </a:solidFill>
              </a:rPr>
              <a:t>Beam momentum ~1GeV to 12 GeV/c, </a:t>
            </a:r>
            <a:r>
              <a:rPr lang="en-US" dirty="0" smtClean="0">
                <a:solidFill>
                  <a:schemeClr val="accent5"/>
                </a:solidFill>
                <a:latin typeface="Symbol" panose="05050102010706020507" pitchFamily="18" charset="2"/>
              </a:rPr>
              <a:t>p</a:t>
            </a:r>
            <a:r>
              <a:rPr lang="en-US" dirty="0" smtClean="0">
                <a:solidFill>
                  <a:schemeClr val="accent5"/>
                </a:solidFill>
              </a:rPr>
              <a:t>, K, p, e</a:t>
            </a:r>
          </a:p>
          <a:p>
            <a:pPr lvl="1">
              <a:lnSpc>
                <a:spcPct val="20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accent5"/>
                </a:solidFill>
              </a:rPr>
              <a:t>Trigger for WA105</a:t>
            </a:r>
          </a:p>
          <a:p>
            <a:pPr lvl="1">
              <a:lnSpc>
                <a:spcPct val="20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accent5"/>
                </a:solidFill>
              </a:rPr>
              <a:t>Particle Id </a:t>
            </a:r>
          </a:p>
          <a:p>
            <a:pPr lvl="1">
              <a:lnSpc>
                <a:spcPct val="20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accent5"/>
                </a:solidFill>
              </a:rPr>
              <a:t>Momentum measurement </a:t>
            </a:r>
          </a:p>
          <a:p>
            <a:pPr lvl="1">
              <a:lnSpc>
                <a:spcPct val="20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accent5"/>
                </a:solidFill>
              </a:rPr>
              <a:t>Beam profile for beam tuning</a:t>
            </a:r>
          </a:p>
          <a:p>
            <a:pPr lvl="1">
              <a:lnSpc>
                <a:spcPct val="20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accent5"/>
                </a:solidFill>
              </a:rPr>
              <a:t>Log and use off-line beam data</a:t>
            </a:r>
          </a:p>
          <a:p>
            <a:pPr lvl="1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85627" y="2067791"/>
            <a:ext cx="54377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Use a set of  dedicated (material and size) targets Cu, W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725694" y="2813895"/>
            <a:ext cx="33609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 Scintillator plates &amp; Cherenkov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860181" y="3560330"/>
            <a:ext cx="459145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 Cherenkov counters and moderate TOF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659798" y="4306434"/>
            <a:ext cx="43751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Spectrometer with 3 position measurements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024336" y="5154519"/>
            <a:ext cx="46044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x,y</a:t>
            </a:r>
            <a:r>
              <a:rPr lang="en-US" dirty="0" smtClean="0"/>
              <a:t> position measurements at different z values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160523" y="6002604"/>
            <a:ext cx="43823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Use White Rabbit to synch Lar + Beam data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151762" y="1506022"/>
            <a:ext cx="169245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E4FC-3FFA-442A-B006-61673DEE23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8" y="54048"/>
            <a:ext cx="11058728" cy="64848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30966" y="6183879"/>
            <a:ext cx="2057400" cy="344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Courtesy: V.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Clerc</a:t>
            </a:r>
            <a:endParaRPr lang="el-G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5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22/03/2017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35889" y="83987"/>
            <a:ext cx="8243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solidFill>
                  <a:schemeClr val="accent5"/>
                </a:solidFill>
              </a:rPr>
              <a:t>Position detectors </a:t>
            </a:r>
            <a:r>
              <a:rPr lang="en-GB" sz="2400" u="sng" dirty="0">
                <a:solidFill>
                  <a:schemeClr val="accent5"/>
                </a:solidFill>
              </a:rPr>
              <a:t>based on scintillating fibres read out with silicon photomultipliers.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89" y="1129659"/>
            <a:ext cx="2247014" cy="2616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46" y="911973"/>
            <a:ext cx="2028189" cy="321765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168502" y="1353879"/>
            <a:ext cx="978196" cy="1205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59396" y="2643963"/>
            <a:ext cx="1187302" cy="7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43140" y="1319724"/>
            <a:ext cx="126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SiPM board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6699" y="2332472"/>
            <a:ext cx="1265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Scintillating</a:t>
            </a:r>
          </a:p>
          <a:p>
            <a:r>
              <a:rPr lang="en-GB" dirty="0"/>
              <a:t>fibres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48" y="3783957"/>
            <a:ext cx="1659966" cy="22641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35" y="3761916"/>
            <a:ext cx="1318596" cy="2243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49" y="3289113"/>
            <a:ext cx="1520172" cy="2825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668" y="3353039"/>
            <a:ext cx="1946740" cy="27610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72955" y="886283"/>
            <a:ext cx="2556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 layer of 1mm square fibres.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200 channels.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Individual MPPC for every fibre.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8704" y="2325731"/>
            <a:ext cx="2366397" cy="88001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963010" y="6301016"/>
            <a:ext cx="3160795" cy="501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Courtesy: CERN BE/BI &amp; EN/EA</a:t>
            </a:r>
            <a:endParaRPr lang="el-G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2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813970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0070C0"/>
                </a:solidFill>
              </a:rPr>
              <a:t>Target station   </a:t>
            </a:r>
            <a:endParaRPr lang="el-GR" sz="3600" b="1" u="sng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2510" y="1154118"/>
            <a:ext cx="7582740" cy="5312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3 targets (2 hadron and one electron targets)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Implementation under study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Horizontal remote configuration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Table / design/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integration by EN/EA, adjusted to the dimensions of the targets for H2/H4.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One of the two targets easily removable if needed (1/2h intervention)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Targets cut in order to easily change the length in order to </a:t>
            </a:r>
            <a:r>
              <a:rPr lang="en-US" dirty="0" err="1" smtClean="0">
                <a:solidFill>
                  <a:prstClr val="black"/>
                </a:solidFill>
              </a:rPr>
              <a:t>enchance</a:t>
            </a:r>
            <a:r>
              <a:rPr lang="en-US" dirty="0" smtClean="0">
                <a:solidFill>
                  <a:prstClr val="black"/>
                </a:solidFill>
              </a:rPr>
              <a:t>/suppress several particles if needed.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8" r="39378"/>
          <a:stretch/>
        </p:blipFill>
        <p:spPr>
          <a:xfrm>
            <a:off x="7900725" y="915670"/>
            <a:ext cx="2883561" cy="5440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85670" y="6144475"/>
            <a:ext cx="2478005" cy="42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Courtesy: D.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Brethoux</a:t>
            </a:r>
            <a:endParaRPr lang="el-G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92" y="500227"/>
            <a:ext cx="9640112" cy="58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7219"/>
            <a:ext cx="11093115" cy="756211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H2 Final PID Schema </a:t>
            </a:r>
            <a:endParaRPr lang="el-GR" sz="3600" b="1" i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730" y="1051560"/>
            <a:ext cx="11178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TOF with BPROF’s – distance ~32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1 “low pressure” XCET - </a:t>
            </a:r>
            <a:r>
              <a:rPr lang="en-US" sz="3200">
                <a:solidFill>
                  <a:prstClr val="black"/>
                </a:solidFill>
              </a:rPr>
              <a:t>&lt; </a:t>
            </a:r>
            <a:r>
              <a:rPr lang="en-US" sz="3200" smtClean="0">
                <a:solidFill>
                  <a:prstClr val="black"/>
                </a:solidFill>
              </a:rPr>
              <a:t>3 bar </a:t>
            </a:r>
            <a:r>
              <a:rPr lang="en-US" sz="3200" dirty="0">
                <a:solidFill>
                  <a:prstClr val="black"/>
                </a:solidFill>
              </a:rPr>
              <a:t>pressure (“C1”)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1 “high pressure” XCET - ≥ 15 bar pressure (“C2”)</a:t>
            </a:r>
            <a:endParaRPr lang="el-GR" sz="3200" dirty="0">
              <a:solidFill>
                <a:prstClr val="black"/>
              </a:solidFill>
            </a:endParaRPr>
          </a:p>
        </p:txBody>
      </p:sp>
      <p:pic>
        <p:nvPicPr>
          <p:cNvPr id="11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13" y="2977444"/>
            <a:ext cx="11270508" cy="13819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4510" y="4639805"/>
            <a:ext cx="8850630" cy="107721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 K/p separation between 3 - 5 GeV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No e- tagging in the ‘high energy’ regime 5-12 GeV</a:t>
            </a:r>
          </a:p>
        </p:txBody>
      </p:sp>
    </p:spTree>
    <p:extLst>
      <p:ext uri="{BB962C8B-B14F-4D97-AF65-F5344CB8AC3E}">
        <p14:creationId xmlns:p14="http://schemas.microsoft.com/office/powerpoint/2010/main" val="37274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7097" y="94538"/>
            <a:ext cx="11147009" cy="95757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H2 PID Schema – TOF  </a:t>
            </a:r>
          </a:p>
        </p:txBody>
      </p:sp>
      <p:pic>
        <p:nvPicPr>
          <p:cNvPr id="6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t="1426" r="6488" b="6367"/>
          <a:stretch/>
        </p:blipFill>
        <p:spPr>
          <a:xfrm>
            <a:off x="148590" y="892090"/>
            <a:ext cx="5829300" cy="4045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30496" y="1717662"/>
            <a:ext cx="6023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‘Moderate’ TOF needed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</a:rPr>
              <a:t>If 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Symbol" panose="05050102010706020507" pitchFamily="18" charset="2"/>
              </a:rPr>
              <a:t>s </a:t>
            </a:r>
            <a:r>
              <a:rPr lang="el-GR" sz="3200" dirty="0">
                <a:solidFill>
                  <a:srgbClr val="C00000"/>
                </a:solidFill>
                <a:latin typeface="Symbol" panose="05050102010706020507" pitchFamily="18" charset="2"/>
              </a:rPr>
              <a:t>= </a:t>
            </a:r>
            <a:r>
              <a:rPr lang="en-US" sz="3200" dirty="0">
                <a:solidFill>
                  <a:srgbClr val="C00000"/>
                </a:solidFill>
                <a:latin typeface="Symbol" panose="05050102010706020507" pitchFamily="18" charset="2"/>
              </a:rPr>
              <a:t>2</a:t>
            </a:r>
            <a:r>
              <a:rPr lang="en-US" sz="3200" dirty="0">
                <a:solidFill>
                  <a:srgbClr val="C00000"/>
                </a:solidFill>
              </a:rPr>
              <a:t>ns </a:t>
            </a:r>
            <a:r>
              <a:rPr lang="en-US" sz="32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fr-CA" sz="3200" dirty="0">
                <a:solidFill>
                  <a:srgbClr val="C00000"/>
                </a:solidFill>
                <a:sym typeface="Wingdings" panose="05000000000000000000" pitchFamily="2" charset="2"/>
              </a:rPr>
              <a:t>p</a:t>
            </a:r>
            <a:r>
              <a:rPr lang="el-GR" sz="3200" dirty="0">
                <a:solidFill>
                  <a:srgbClr val="C00000"/>
                </a:solidFill>
                <a:sym typeface="Wingdings" panose="05000000000000000000" pitchFamily="2" charset="2"/>
              </a:rPr>
              <a:t>/π </a:t>
            </a:r>
            <a:r>
              <a:rPr lang="en-US" sz="3200" dirty="0">
                <a:solidFill>
                  <a:srgbClr val="C00000"/>
                </a:solidFill>
                <a:sym typeface="Wingdings" panose="05000000000000000000" pitchFamily="2" charset="2"/>
              </a:rPr>
              <a:t>up to 2 GeV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</a:rPr>
              <a:t>If 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Symbol" panose="05050102010706020507" pitchFamily="18" charset="2"/>
              </a:rPr>
              <a:t>s </a:t>
            </a:r>
            <a:r>
              <a:rPr lang="el-GR" sz="3200" dirty="0">
                <a:solidFill>
                  <a:srgbClr val="C00000"/>
                </a:solidFill>
                <a:latin typeface="Symbol" panose="05050102010706020507" pitchFamily="18" charset="2"/>
              </a:rPr>
              <a:t>=</a:t>
            </a:r>
            <a:r>
              <a:rPr lang="en-US" sz="3200" dirty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el-GR" sz="3200" dirty="0">
                <a:solidFill>
                  <a:srgbClr val="C00000"/>
                </a:solidFill>
                <a:latin typeface="Symbol" panose="05050102010706020507" pitchFamily="18" charset="2"/>
              </a:rPr>
              <a:t>0.5 </a:t>
            </a:r>
            <a:r>
              <a:rPr lang="en-US" sz="3200" dirty="0">
                <a:solidFill>
                  <a:srgbClr val="C00000"/>
                </a:solidFill>
              </a:rPr>
              <a:t>ns </a:t>
            </a:r>
            <a:r>
              <a:rPr lang="en-US" sz="32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fr-CA" sz="3200" dirty="0">
                <a:solidFill>
                  <a:srgbClr val="C00000"/>
                </a:solidFill>
                <a:sym typeface="Wingdings" panose="05000000000000000000" pitchFamily="2" charset="2"/>
              </a:rPr>
              <a:t>p</a:t>
            </a:r>
            <a:r>
              <a:rPr lang="el-GR" sz="3200" dirty="0">
                <a:solidFill>
                  <a:srgbClr val="C00000"/>
                </a:solidFill>
                <a:sym typeface="Wingdings" panose="05000000000000000000" pitchFamily="2" charset="2"/>
              </a:rPr>
              <a:t>/π </a:t>
            </a:r>
            <a:r>
              <a:rPr lang="en-US" sz="3200" dirty="0">
                <a:solidFill>
                  <a:srgbClr val="C00000"/>
                </a:solidFill>
                <a:sym typeface="Wingdings" panose="05000000000000000000" pitchFamily="2" charset="2"/>
              </a:rPr>
              <a:t>up to </a:t>
            </a:r>
            <a:r>
              <a:rPr lang="el-GR" sz="3200" dirty="0">
                <a:solidFill>
                  <a:srgbClr val="C00000"/>
                </a:solidFill>
                <a:sym typeface="Wingdings" panose="05000000000000000000" pitchFamily="2" charset="2"/>
              </a:rPr>
              <a:t>4.5 </a:t>
            </a:r>
            <a:r>
              <a:rPr lang="en-US" sz="3200" dirty="0">
                <a:solidFill>
                  <a:srgbClr val="C00000"/>
                </a:solidFill>
                <a:sym typeface="Wingdings" panose="05000000000000000000" pitchFamily="2" charset="2"/>
              </a:rPr>
              <a:t> GeV</a:t>
            </a:r>
          </a:p>
          <a:p>
            <a:pPr lvl="1"/>
            <a:endParaRPr lang="en-US" sz="3200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7097" y="94538"/>
            <a:ext cx="11147009" cy="95757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H2 PID Schema – XCET – Only CO</a:t>
            </a:r>
            <a:r>
              <a:rPr lang="en-US" sz="3600" b="1" u="sng" baseline="-25000" dirty="0">
                <a:solidFill>
                  <a:srgbClr val="0070C0"/>
                </a:solidFill>
              </a:rPr>
              <a:t>2 </a:t>
            </a:r>
            <a:r>
              <a:rPr lang="en-US" sz="3600" b="1" u="sng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8029" y="1016496"/>
            <a:ext cx="6023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high and 1 low pressure XCET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</a:rPr>
              <a:t>p</a:t>
            </a:r>
            <a:r>
              <a:rPr lang="el-GR" sz="2800" dirty="0">
                <a:solidFill>
                  <a:srgbClr val="C00000"/>
                </a:solidFill>
              </a:rPr>
              <a:t>/π </a:t>
            </a:r>
            <a:r>
              <a:rPr lang="en-US" sz="2800" dirty="0">
                <a:solidFill>
                  <a:srgbClr val="C00000"/>
                </a:solidFill>
              </a:rPr>
              <a:t>from 2 GeV – C2 @ 6-7 bar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</a:rPr>
              <a:t>p</a:t>
            </a:r>
            <a:r>
              <a:rPr lang="el-GR" sz="2800" dirty="0">
                <a:solidFill>
                  <a:srgbClr val="C00000"/>
                </a:solidFill>
              </a:rPr>
              <a:t>/π </a:t>
            </a:r>
            <a:r>
              <a:rPr lang="en-US" sz="2800" dirty="0">
                <a:solidFill>
                  <a:srgbClr val="C00000"/>
                </a:solidFill>
              </a:rPr>
              <a:t>from 3 GeV – C2 @ 3.5-5 bar</a:t>
            </a:r>
            <a:endParaRPr lang="en-US" sz="28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endParaRPr lang="en-US" sz="28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endParaRPr lang="en-US" sz="2800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2836" r="8242" b="6784"/>
          <a:stretch/>
        </p:blipFill>
        <p:spPr>
          <a:xfrm>
            <a:off x="251460" y="1223010"/>
            <a:ext cx="5600700" cy="4080510"/>
          </a:xfrm>
          <a:prstGeom prst="rect">
            <a:avLst/>
          </a:prstGeom>
        </p:spPr>
      </p:pic>
      <p:pic>
        <p:nvPicPr>
          <p:cNvPr id="7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3330" r="8827" b="7336"/>
          <a:stretch/>
        </p:blipFill>
        <p:spPr>
          <a:xfrm>
            <a:off x="5955030" y="2446019"/>
            <a:ext cx="5863590" cy="4262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95610" y="5715000"/>
            <a:ext cx="122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p.e</a:t>
            </a:r>
            <a:endParaRPr lang="el-G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22/03/2017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662</Words>
  <Application>Microsoft Office PowerPoint</Application>
  <PresentationFormat>Grand écran</PresentationFormat>
  <Paragraphs>133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Wingdings</vt:lpstr>
      <vt:lpstr>Thème Office</vt:lpstr>
      <vt:lpstr>Office Theme</vt:lpstr>
      <vt:lpstr>1_Office Theme</vt:lpstr>
      <vt:lpstr>Beam Studies</vt:lpstr>
      <vt:lpstr>The beam for WA105</vt:lpstr>
      <vt:lpstr>Présentation PowerPoint</vt:lpstr>
      <vt:lpstr>Présentation PowerPoint</vt:lpstr>
      <vt:lpstr>Target station   </vt:lpstr>
      <vt:lpstr>Présentation PowerPoint</vt:lpstr>
      <vt:lpstr>H2 Final PID Schema </vt:lpstr>
      <vt:lpstr>H2 PID Schema – TOF  </vt:lpstr>
      <vt:lpstr>H2 PID Schema – XCET – Only CO2  </vt:lpstr>
      <vt:lpstr>H2 - If TOF fails – Backup solution with R134a</vt:lpstr>
      <vt:lpstr>Estimating the R134a index</vt:lpstr>
      <vt:lpstr>Hardware status</vt:lpstr>
      <vt:lpstr>Improved G4BeamLine simulation</vt:lpstr>
      <vt:lpstr>Muons and other Background</vt:lpstr>
      <vt:lpstr>Présentation PowerPoint</vt:lpstr>
      <vt:lpstr>Présentation PowerPoint</vt:lpstr>
      <vt:lpstr>Conclusion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Studies</dc:title>
  <dc:creator>Yannis KARYOTAKIS</dc:creator>
  <cp:lastModifiedBy>Yannis KARYOTAKIS</cp:lastModifiedBy>
  <cp:revision>57</cp:revision>
  <dcterms:created xsi:type="dcterms:W3CDTF">2017-03-15T11:33:07Z</dcterms:created>
  <dcterms:modified xsi:type="dcterms:W3CDTF">2017-03-21T13:21:39Z</dcterms:modified>
</cp:coreProperties>
</file>