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69" r:id="rId2"/>
    <p:sldMasterId id="2147483783" r:id="rId3"/>
    <p:sldMasterId id="2147483797" r:id="rId4"/>
    <p:sldMasterId id="2147483809" r:id="rId5"/>
    <p:sldMasterId id="2147483821" r:id="rId6"/>
    <p:sldMasterId id="2147483833" r:id="rId7"/>
  </p:sldMasterIdLst>
  <p:notesMasterIdLst>
    <p:notesMasterId r:id="rId29"/>
  </p:notesMasterIdLst>
  <p:sldIdLst>
    <p:sldId id="593" r:id="rId8"/>
    <p:sldId id="610" r:id="rId9"/>
    <p:sldId id="611" r:id="rId10"/>
    <p:sldId id="608" r:id="rId11"/>
    <p:sldId id="609" r:id="rId12"/>
    <p:sldId id="612" r:id="rId13"/>
    <p:sldId id="618" r:id="rId14"/>
    <p:sldId id="620" r:id="rId15"/>
    <p:sldId id="619" r:id="rId16"/>
    <p:sldId id="615" r:id="rId17"/>
    <p:sldId id="614" r:id="rId18"/>
    <p:sldId id="616" r:id="rId19"/>
    <p:sldId id="617" r:id="rId20"/>
    <p:sldId id="621" r:id="rId21"/>
    <p:sldId id="623" r:id="rId22"/>
    <p:sldId id="624" r:id="rId23"/>
    <p:sldId id="625" r:id="rId24"/>
    <p:sldId id="595" r:id="rId25"/>
    <p:sldId id="604" r:id="rId26"/>
    <p:sldId id="626" r:id="rId27"/>
    <p:sldId id="627" r:id="rId28"/>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94660"/>
  </p:normalViewPr>
  <p:slideViewPr>
    <p:cSldViewPr>
      <p:cViewPr>
        <p:scale>
          <a:sx n="90" d="100"/>
          <a:sy n="90" d="100"/>
        </p:scale>
        <p:origin x="-822" y="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36DA45E-D0DF-4844-A677-50A97EDA7D6B}" type="datetimeFigureOut">
              <a:rPr lang="en-US" smtClean="0"/>
              <a:t>3/22/2017</a:t>
            </a:fld>
            <a:endParaRPr lang="en-US"/>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88CF13CB-7F00-4EDC-80F0-4A19D6B271DD}" type="slidenum">
              <a:rPr lang="en-US" smtClean="0"/>
              <a:t>‹N°›</a:t>
            </a:fld>
            <a:endParaRPr lang="en-US"/>
          </a:p>
        </p:txBody>
      </p:sp>
    </p:spTree>
    <p:extLst>
      <p:ext uri="{BB962C8B-B14F-4D97-AF65-F5344CB8AC3E}">
        <p14:creationId xmlns:p14="http://schemas.microsoft.com/office/powerpoint/2010/main" val="177407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EEB0F418-F51B-42C8-A4D6-6F73EBB734F3}" type="datetime1">
              <a:rPr lang="fr-FR" altLang="fr-FR"/>
              <a:pPr>
                <a:defRPr/>
              </a:pPr>
              <a:t>22/03/2017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3914892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E5BE4F2-672E-4993-A486-4FEE5E320AD5}" type="datetime1">
              <a:rPr lang="fr-FR" altLang="fr-FR"/>
              <a:pPr>
                <a:defRPr/>
              </a:pPr>
              <a:t>22/03/2017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233979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41E9902-5A35-4F3D-8054-9DC515B70ABF}" type="datetime1">
              <a:rPr lang="fr-FR" altLang="fr-FR"/>
              <a:pPr>
                <a:defRPr/>
              </a:pPr>
              <a:t>22/03/2017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4200877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4BAB105-28A9-4F9F-B428-4B86FC9584EA}" type="datetime1">
              <a:rPr lang="fr-FR" altLang="fr-FR"/>
              <a:pPr>
                <a:defRPr/>
              </a:pPr>
              <a:t>22/03/2017</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1046885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987AFC3-497B-4D8A-82F7-118FB0A7D435}" type="datetime1">
              <a:rPr lang="fr-FR"/>
              <a:pPr>
                <a:defRPr/>
              </a:pPr>
              <a:t>22/03/2017</a:t>
            </a:fld>
            <a:endParaRPr lang="fr-BE"/>
          </a:p>
        </p:txBody>
      </p:sp>
      <p:sp>
        <p:nvSpPr>
          <p:cNvPr id="3" name="Espace réservé du pied de page 2"/>
          <p:cNvSpPr>
            <a:spLocks noGrp="1"/>
          </p:cNvSpPr>
          <p:nvPr>
            <p:ph type="ftr" sz="quarter" idx="11"/>
          </p:nvPr>
        </p:nvSpPr>
        <p:spPr/>
        <p:txBody>
          <a:bodyPr/>
          <a:lstStyle>
            <a:lvl1pPr>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a:defRPr/>
            </a:lvl1pPr>
          </a:lstStyle>
          <a:p>
            <a:pPr>
              <a:defRPr/>
            </a:pPr>
            <a:fld id="{04D63576-D99D-4F5A-9303-254015D0EE0C}" type="slidenum">
              <a:rPr lang="fr-BE"/>
              <a:pPr>
                <a:defRPr/>
              </a:pPr>
              <a:t>‹N°›</a:t>
            </a:fld>
            <a:endParaRPr lang="fr-BE"/>
          </a:p>
        </p:txBody>
      </p:sp>
    </p:spTree>
    <p:extLst>
      <p:ext uri="{BB962C8B-B14F-4D97-AF65-F5344CB8AC3E}">
        <p14:creationId xmlns:p14="http://schemas.microsoft.com/office/powerpoint/2010/main" val="499759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4068945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4139932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15777428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3088476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3641489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1917415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B7870BF-DF36-4771-A7B6-122BCFEBACE7}" type="datetime1">
              <a:rPr lang="fr-FR" altLang="fr-FR"/>
              <a:pPr>
                <a:defRPr/>
              </a:pPr>
              <a:t>22/03/2017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2251322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smtClean="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smtClean="0"/>
          </a:p>
        </p:txBody>
      </p:sp>
    </p:spTree>
    <p:extLst>
      <p:ext uri="{BB962C8B-B14F-4D97-AF65-F5344CB8AC3E}">
        <p14:creationId xmlns:p14="http://schemas.microsoft.com/office/powerpoint/2010/main" val="4235073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41499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2227823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2329350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1763367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3282155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296D5B8-9374-4A32-9294-F7F6EF035B37}" type="slidenum">
              <a:rPr lang="en-US">
                <a:solidFill>
                  <a:srgbClr val="FFFFFF"/>
                </a:solidFill>
              </a:rPr>
              <a:pPr>
                <a:defRPr/>
              </a:pPr>
              <a:t>‹N°›</a:t>
            </a:fld>
            <a:endParaRPr lang="en-US">
              <a:solidFill>
                <a:srgbClr val="FFFFFF"/>
              </a:solidFill>
            </a:endParaRPr>
          </a:p>
        </p:txBody>
      </p:sp>
    </p:spTree>
    <p:extLst>
      <p:ext uri="{BB962C8B-B14F-4D97-AF65-F5344CB8AC3E}">
        <p14:creationId xmlns:p14="http://schemas.microsoft.com/office/powerpoint/2010/main" val="24930921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C00000"/>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5E87018-D2CB-4105-BDD7-D290748235D1}"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66" y="252922"/>
            <a:ext cx="3275930" cy="602395"/>
          </a:xfrm>
          <a:prstGeom prst="rect">
            <a:avLst/>
          </a:prstGeom>
        </p:spPr>
      </p:pic>
    </p:spTree>
    <p:extLst>
      <p:ext uri="{BB962C8B-B14F-4D97-AF65-F5344CB8AC3E}">
        <p14:creationId xmlns:p14="http://schemas.microsoft.com/office/powerpoint/2010/main" val="179851203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6C6A5F8-CA23-4F96-BB13-6D735A5477B3}"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26214249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476F891-DD5D-4B51-8381-A38E967C675A}"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66" y="252922"/>
            <a:ext cx="3275930" cy="602395"/>
          </a:xfrm>
          <a:prstGeom prst="rect">
            <a:avLst/>
          </a:prstGeom>
        </p:spPr>
      </p:pic>
    </p:spTree>
    <p:extLst>
      <p:ext uri="{BB962C8B-B14F-4D97-AF65-F5344CB8AC3E}">
        <p14:creationId xmlns:p14="http://schemas.microsoft.com/office/powerpoint/2010/main" val="14248874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04612F9-C2C8-4215-8A69-C8A5B2FB1ECD}" type="datetime1">
              <a:rPr lang="fr-FR" altLang="fr-FR"/>
              <a:pPr>
                <a:defRPr/>
              </a:pPr>
              <a:t>22/03/2017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3995838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AA67E73-CC23-41CE-82A5-21E9E9E234D6}" type="datetime1">
              <a:rPr lang="en-US" smtClean="0">
                <a:solidFill>
                  <a:prstClr val="black">
                    <a:tint val="75000"/>
                  </a:prstClr>
                </a:solidFill>
              </a:rPr>
              <a:pPr/>
              <a:t>3/22/2017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925389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1"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5F00119-6C32-4973-A588-08411E3EC0A2}" type="datetime1">
              <a:rPr lang="en-US" smtClean="0">
                <a:solidFill>
                  <a:prstClr val="black">
                    <a:tint val="75000"/>
                  </a:prstClr>
                </a:solidFill>
              </a:rPr>
              <a:pPr/>
              <a:t>3/22/2017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843957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821CAFF-A35C-4ED7-AFBD-7F12DCB79565}" type="datetime1">
              <a:rPr lang="en-US" smtClean="0">
                <a:solidFill>
                  <a:prstClr val="black">
                    <a:tint val="75000"/>
                  </a:prstClr>
                </a:solidFill>
              </a:rPr>
              <a:pPr/>
              <a:t>3/22/2017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920628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74B8F-25A6-4E5D-8615-FEB0F71D51EF}" type="datetime1">
              <a:rPr lang="en-US" smtClean="0">
                <a:solidFill>
                  <a:prstClr val="black">
                    <a:tint val="75000"/>
                  </a:prstClr>
                </a:solidFill>
              </a:rPr>
              <a:pPr/>
              <a:t>3/22/2017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38731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E78395F-2899-446C-B05D-01815EAFDEB1}" type="datetime1">
              <a:rPr lang="en-US" smtClean="0">
                <a:solidFill>
                  <a:prstClr val="black">
                    <a:tint val="75000"/>
                  </a:prstClr>
                </a:solidFill>
              </a:rPr>
              <a:pPr/>
              <a:t>3/22/2017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682792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F189182-55AD-4463-9C1C-E792B517DA59}" type="datetime1">
              <a:rPr lang="en-US" smtClean="0">
                <a:solidFill>
                  <a:prstClr val="black">
                    <a:tint val="75000"/>
                  </a:prstClr>
                </a:solidFill>
              </a:rPr>
              <a:pPr/>
              <a:t>3/22/2017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5095421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7E5888-7CA3-4EEC-B640-98936EB75DC1}"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7314646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B8CEE64-F011-4EBF-B002-60FEFD0AFD1E}"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2051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11043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92648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33C58F7E-504A-4926-B021-4763CB438002}" type="datetime1">
              <a:rPr lang="fr-FR" altLang="fr-FR"/>
              <a:pPr>
                <a:defRPr/>
              </a:pPr>
              <a:t>22/03/2017</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1261049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530511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204417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64275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48230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64327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6657347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655167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09286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662731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C00000"/>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66" y="252922"/>
            <a:ext cx="3275930" cy="602395"/>
          </a:xfrm>
          <a:prstGeom prst="rect">
            <a:avLst/>
          </a:prstGeom>
        </p:spPr>
      </p:pic>
    </p:spTree>
    <p:extLst>
      <p:ext uri="{BB962C8B-B14F-4D97-AF65-F5344CB8AC3E}">
        <p14:creationId xmlns:p14="http://schemas.microsoft.com/office/powerpoint/2010/main" val="270299908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FD027D74-51BB-4AF2-A426-620323CD447A}" type="datetime1">
              <a:rPr lang="fr-FR" altLang="fr-FR"/>
              <a:pPr>
                <a:defRPr/>
              </a:pPr>
              <a:t>22/03/2017</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391623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3015637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66" y="252922"/>
            <a:ext cx="3275930" cy="602395"/>
          </a:xfrm>
          <a:prstGeom prst="rect">
            <a:avLst/>
          </a:prstGeom>
        </p:spPr>
      </p:pic>
    </p:spTree>
    <p:extLst>
      <p:ext uri="{BB962C8B-B14F-4D97-AF65-F5344CB8AC3E}">
        <p14:creationId xmlns:p14="http://schemas.microsoft.com/office/powerpoint/2010/main" val="148476702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844632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1"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50133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607778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3093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66427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364967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02449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2406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D8DD218C-16A7-4A61-8807-CAB7A3A0D7D8}" type="datetime1">
              <a:rPr lang="fr-FR" altLang="fr-FR"/>
              <a:pPr>
                <a:defRPr/>
              </a:pPr>
              <a:t>22/03/2017</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51983450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549731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01992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0829128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5600805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247246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043259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2377283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136623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25542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818317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smtClean="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smtClean="0"/>
          </a:p>
        </p:txBody>
      </p:sp>
    </p:spTree>
    <p:extLst>
      <p:ext uri="{BB962C8B-B14F-4D97-AF65-F5344CB8AC3E}">
        <p14:creationId xmlns:p14="http://schemas.microsoft.com/office/powerpoint/2010/main" val="1536325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807987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CE8EB30-2CD1-4C91-B545-4F2553594FC2}" type="datetime1">
              <a:rPr lang="fr-FR" altLang="fr-FR"/>
              <a:pPr>
                <a:defRPr/>
              </a:pPr>
              <a:t>22/03/2017</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769066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E53B08-DED5-4A8D-8526-CCE212BE1999}" type="datetime1">
              <a:rPr lang="fr-FR" altLang="fr-FR"/>
              <a:pPr>
                <a:defRPr/>
              </a:pPr>
              <a:t>22/03/2017</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3819562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36B50E-3DFA-4FC7-9C02-77088F1C7635}" type="datetime1">
              <a:rPr lang="fr-FR" altLang="fr-FR">
                <a:latin typeface="Verdana" pitchFamily="34" charset="0"/>
                <a:ea typeface="ＭＳ Ｐゴシック" pitchFamily="34" charset="-128"/>
              </a:rPr>
              <a:pPr fontAlgn="base">
                <a:spcBef>
                  <a:spcPct val="0"/>
                </a:spcBef>
                <a:spcAft>
                  <a:spcPct val="0"/>
                </a:spcAft>
                <a:defRPr/>
              </a:pPr>
              <a:t>22/03/2017</a:t>
            </a:fld>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356524013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3756741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8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7150" y="6629400"/>
            <a:ext cx="367665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50000"/>
              </a:lnSpc>
              <a:defRPr sz="800">
                <a:solidFill>
                  <a:schemeClr val="bg1"/>
                </a:solidFill>
                <a:latin typeface="Arial" pitchFamily="-110" charset="0"/>
                <a:ea typeface="ＭＳ Ｐゴシック" pitchFamily="-110" charset="-128"/>
                <a:cs typeface="ＭＳ Ｐゴシック" pitchFamily="-110" charset="-128"/>
              </a:defRPr>
            </a:lvl1pPr>
          </a:lstStyle>
          <a:p>
            <a:pPr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7162800" y="655320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90000"/>
              </a:lnSpc>
              <a:defRPr sz="800">
                <a:solidFill>
                  <a:schemeClr val="bg1"/>
                </a:solidFill>
                <a:latin typeface="Arial" pitchFamily="34" charset="0"/>
              </a:defRPr>
            </a:lvl1pPr>
          </a:lstStyle>
          <a:p>
            <a:pPr eaLnBrk="0" fontAlgn="base" hangingPunct="0">
              <a:spcBef>
                <a:spcPct val="0"/>
              </a:spcBef>
              <a:spcAft>
                <a:spcPct val="0"/>
              </a:spcAft>
              <a:defRPr/>
            </a:pPr>
            <a:fld id="{B698B176-BFAE-4E36-B99A-3A965CB58910}" type="slidenum">
              <a:rPr lang="en-US">
                <a:solidFill>
                  <a:srgbClr val="FFFFFF"/>
                </a:solidFill>
              </a:rPr>
              <a:pPr eaLnBrk="0" fontAlgn="base" hangingPunct="0">
                <a:spcBef>
                  <a:spcPct val="0"/>
                </a:spcBef>
                <a:spcAft>
                  <a:spcPct val="0"/>
                </a:spcAft>
                <a:defRPr/>
              </a:pPr>
              <a:t>‹N°›</a:t>
            </a:fld>
            <a:endParaRPr lang="en-US">
              <a:solidFill>
                <a:srgbClr val="FFFFFF"/>
              </a:solidFill>
            </a:endParaRPr>
          </a:p>
        </p:txBody>
      </p:sp>
    </p:spTree>
    <p:extLst>
      <p:ext uri="{BB962C8B-B14F-4D97-AF65-F5344CB8AC3E}">
        <p14:creationId xmlns:p14="http://schemas.microsoft.com/office/powerpoint/2010/main" val="1767975862"/>
      </p:ext>
    </p:extLst>
  </p:cSld>
  <p:clrMap bg1="lt1" tx1="dk1" bg2="lt2" tx2="dk2" accent1="accent1" accent2="accent2" accent3="accent3" accent4="accent4" accent5="accent5" accent6="accent6" hlink="hlink" folHlink="folHlink"/>
  <p:sldLayoutIdLst>
    <p:sldLayoutId id="2147483784" r:id="rId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A7CEE-EFB8-424A-96D7-71D17ACC2CDE}" type="datetime1">
              <a:rPr lang="en-US" smtClean="0">
                <a:solidFill>
                  <a:prstClr val="black">
                    <a:tint val="75000"/>
                  </a:prstClr>
                </a:solidFill>
              </a:rPr>
              <a:pPr/>
              <a:t>3/22/2017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95408061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04077354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2361633"/>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0375510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6.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5.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652607"/>
            <a:ext cx="8928992" cy="830997"/>
          </a:xfrm>
          <a:prstGeom prst="rect">
            <a:avLst/>
          </a:prstGeom>
        </p:spPr>
        <p:txBody>
          <a:bodyPr wrap="square">
            <a:spAutoFit/>
          </a:bodyPr>
          <a:lstStyle/>
          <a:p>
            <a:pPr algn="ctr"/>
            <a:r>
              <a:rPr lang="en-US" sz="2400" b="1" dirty="0"/>
              <a:t>Dario Autiero, </a:t>
            </a:r>
            <a:r>
              <a:rPr lang="en-US" sz="2400" b="1" dirty="0" err="1"/>
              <a:t>E.Bechetoille</a:t>
            </a:r>
            <a:r>
              <a:rPr lang="en-US" sz="2400" b="1" dirty="0"/>
              <a:t>, </a:t>
            </a:r>
            <a:r>
              <a:rPr lang="en-US" sz="2400" b="1" dirty="0" err="1" smtClean="0"/>
              <a:t>B.Carlus</a:t>
            </a:r>
            <a:r>
              <a:rPr lang="en-US" sz="2400" b="1" dirty="0" smtClean="0"/>
              <a:t>, </a:t>
            </a:r>
            <a:r>
              <a:rPr lang="en-US" sz="2400" b="1" dirty="0" err="1" smtClean="0"/>
              <a:t>F.Doizon</a:t>
            </a:r>
            <a:r>
              <a:rPr lang="en-US" sz="2400" b="1" dirty="0" smtClean="0"/>
              <a:t>, </a:t>
            </a:r>
            <a:r>
              <a:rPr lang="en-US" sz="2400" b="1" dirty="0" err="1" smtClean="0"/>
              <a:t>S.Galymov</a:t>
            </a:r>
            <a:r>
              <a:rPr lang="en-US" sz="2400" b="1" dirty="0"/>
              <a:t>, </a:t>
            </a:r>
            <a:r>
              <a:rPr lang="en-US" sz="2400" b="1" dirty="0" err="1"/>
              <a:t>C.Girerd</a:t>
            </a:r>
            <a:r>
              <a:rPr lang="en-US" sz="2400" b="1" dirty="0"/>
              <a:t>, J. Marteau, </a:t>
            </a:r>
            <a:r>
              <a:rPr lang="en-US" sz="2400" b="1" dirty="0" err="1"/>
              <a:t>H.Mathez</a:t>
            </a:r>
            <a:r>
              <a:rPr lang="en-US" sz="2400" b="1" dirty="0"/>
              <a:t>, E. </a:t>
            </a:r>
            <a:r>
              <a:rPr lang="en-US" sz="2400" b="1" dirty="0" err="1"/>
              <a:t>Pennacchio</a:t>
            </a:r>
            <a:r>
              <a:rPr lang="en-US" sz="2400" b="1" dirty="0"/>
              <a:t>, </a:t>
            </a:r>
            <a:r>
              <a:rPr lang="en-US" sz="2400" b="1" dirty="0" err="1" smtClean="0"/>
              <a:t>D.Pugnere</a:t>
            </a:r>
            <a:r>
              <a:rPr lang="en-US" sz="2400" b="1" dirty="0" smtClean="0"/>
              <a:t>, </a:t>
            </a:r>
            <a:r>
              <a:rPr lang="en-US" sz="2400" b="1" dirty="0" err="1" smtClean="0"/>
              <a:t>W.Tromeur</a:t>
            </a:r>
            <a:r>
              <a:rPr lang="en-US" sz="2400" b="1" dirty="0" smtClean="0"/>
              <a:t>, T. </a:t>
            </a:r>
            <a:r>
              <a:rPr lang="en-US" sz="2400" b="1" dirty="0" err="1" smtClean="0"/>
              <a:t>Viant</a:t>
            </a:r>
            <a:endParaRPr lang="en-US" sz="2400" b="1" dirty="0"/>
          </a:p>
        </p:txBody>
      </p:sp>
      <p:sp>
        <p:nvSpPr>
          <p:cNvPr id="3" name="ZoneTexte 2"/>
          <p:cNvSpPr txBox="1"/>
          <p:nvPr/>
        </p:nvSpPr>
        <p:spPr>
          <a:xfrm>
            <a:off x="467544" y="188640"/>
            <a:ext cx="8280920" cy="1200329"/>
          </a:xfrm>
          <a:prstGeom prst="rect">
            <a:avLst/>
          </a:prstGeom>
          <a:noFill/>
        </p:spPr>
        <p:txBody>
          <a:bodyPr wrap="square" rtlCol="0">
            <a:spAutoFit/>
          </a:bodyPr>
          <a:lstStyle/>
          <a:p>
            <a:r>
              <a:rPr lang="fr-FR" sz="3600" dirty="0" smtClean="0"/>
              <a:t>Charge </a:t>
            </a:r>
            <a:r>
              <a:rPr lang="fr-FR" sz="3600" dirty="0" err="1" smtClean="0"/>
              <a:t>readout</a:t>
            </a:r>
            <a:r>
              <a:rPr lang="fr-FR" sz="3600" dirty="0" smtClean="0"/>
              <a:t> front-end </a:t>
            </a:r>
            <a:r>
              <a:rPr lang="fr-FR" sz="3600" dirty="0" err="1" smtClean="0"/>
              <a:t>electronics</a:t>
            </a:r>
            <a:r>
              <a:rPr lang="fr-FR" sz="3600" dirty="0"/>
              <a:t>,</a:t>
            </a:r>
            <a:r>
              <a:rPr lang="fr-FR" sz="3600" dirty="0" smtClean="0"/>
              <a:t> DAQ  and online </a:t>
            </a:r>
            <a:r>
              <a:rPr lang="fr-FR" sz="3600" dirty="0" err="1" smtClean="0"/>
              <a:t>storage</a:t>
            </a:r>
            <a:r>
              <a:rPr lang="fr-FR" sz="3600" dirty="0" smtClean="0"/>
              <a:t>/</a:t>
            </a:r>
            <a:r>
              <a:rPr lang="fr-FR" sz="3600" dirty="0" err="1" smtClean="0"/>
              <a:t>computing</a:t>
            </a:r>
            <a:r>
              <a:rPr lang="fr-FR" sz="3600" dirty="0" smtClean="0"/>
              <a:t> </a:t>
            </a:r>
            <a:r>
              <a:rPr lang="fr-FR" sz="3600" dirty="0" err="1" smtClean="0"/>
              <a:t>facility</a:t>
            </a:r>
            <a:endParaRPr lang="en-US" sz="3600" dirty="0"/>
          </a:p>
        </p:txBody>
      </p:sp>
      <p:sp>
        <p:nvSpPr>
          <p:cNvPr id="4" name="ZoneTexte 3"/>
          <p:cNvSpPr txBox="1"/>
          <p:nvPr/>
        </p:nvSpPr>
        <p:spPr>
          <a:xfrm>
            <a:off x="413792" y="3356992"/>
            <a:ext cx="1960793" cy="584775"/>
          </a:xfrm>
          <a:prstGeom prst="rect">
            <a:avLst/>
          </a:prstGeom>
          <a:noFill/>
        </p:spPr>
        <p:txBody>
          <a:bodyPr wrap="none" rtlCol="0">
            <a:spAutoFit/>
          </a:bodyPr>
          <a:lstStyle/>
          <a:p>
            <a:r>
              <a:rPr lang="en-US" sz="3200" dirty="0" smtClean="0"/>
              <a:t>22/3/2017</a:t>
            </a:r>
            <a:endParaRPr lang="en-US" sz="3200" dirty="0"/>
          </a:p>
        </p:txBody>
      </p:sp>
    </p:spTree>
    <p:extLst>
      <p:ext uri="{BB962C8B-B14F-4D97-AF65-F5344CB8AC3E}">
        <p14:creationId xmlns:p14="http://schemas.microsoft.com/office/powerpoint/2010/main" val="3945930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C9F568-776D-4FA3-B0C2-59EA0856AFE8}" type="slidenum">
              <a:rPr lang="en-US" smtClean="0">
                <a:solidFill>
                  <a:prstClr val="black">
                    <a:tint val="75000"/>
                  </a:prstClr>
                </a:solidFill>
              </a:rPr>
              <a:pPr/>
              <a:t>10</a:t>
            </a:fld>
            <a:endParaRPr lang="en-US" dirty="0">
              <a:solidFill>
                <a:prstClr val="black">
                  <a:tint val="75000"/>
                </a:prstClr>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2"/>
            <a:ext cx="225684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2843808" y="125161"/>
            <a:ext cx="6264696" cy="1200329"/>
          </a:xfrm>
          <a:prstGeom prst="rect">
            <a:avLst/>
          </a:prstGeom>
          <a:noFill/>
        </p:spPr>
        <p:txBody>
          <a:bodyPr wrap="square" rtlCol="0">
            <a:spAutoFit/>
          </a:bodyPr>
          <a:lstStyle/>
          <a:p>
            <a:r>
              <a:rPr lang="en-US" dirty="0" smtClean="0">
                <a:solidFill>
                  <a:prstClr val="black"/>
                </a:solidFill>
              </a:rPr>
              <a:t>White Rabbit trigger time-stamping PC (SPEC + FMC-DIO)</a:t>
            </a:r>
          </a:p>
          <a:p>
            <a:r>
              <a:rPr lang="en-US" dirty="0" smtClean="0">
                <a:solidFill>
                  <a:prstClr val="black"/>
                </a:solidFill>
              </a:rPr>
              <a:t>White </a:t>
            </a:r>
            <a:r>
              <a:rPr lang="en-US" dirty="0">
                <a:solidFill>
                  <a:prstClr val="black"/>
                </a:solidFill>
              </a:rPr>
              <a:t>Rabbit Grand-Master </a:t>
            </a:r>
          </a:p>
          <a:p>
            <a:r>
              <a:rPr lang="en-US" dirty="0">
                <a:solidFill>
                  <a:prstClr val="black"/>
                </a:solidFill>
              </a:rPr>
              <a:t>GPS unit</a:t>
            </a:r>
          </a:p>
          <a:p>
            <a:endParaRPr lang="en-US" dirty="0">
              <a:solidFill>
                <a:prstClr val="black"/>
              </a:solidFill>
            </a:endParaRPr>
          </a:p>
        </p:txBody>
      </p:sp>
      <p:cxnSp>
        <p:nvCxnSpPr>
          <p:cNvPr id="7" name="Connecteur droit avec flèche 6"/>
          <p:cNvCxnSpPr/>
          <p:nvPr/>
        </p:nvCxnSpPr>
        <p:spPr>
          <a:xfrm flipH="1">
            <a:off x="1163920" y="332656"/>
            <a:ext cx="1679888" cy="9928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1163920" y="548680"/>
            <a:ext cx="1679888" cy="27363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2003864" y="908720"/>
            <a:ext cx="839944" cy="24482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853280"/>
            <a:ext cx="2520280" cy="174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3131840" y="4987042"/>
            <a:ext cx="5976664" cy="1754326"/>
          </a:xfrm>
          <a:prstGeom prst="rect">
            <a:avLst/>
          </a:prstGeom>
          <a:noFill/>
        </p:spPr>
        <p:txBody>
          <a:bodyPr wrap="square" rtlCol="0">
            <a:spAutoFit/>
          </a:bodyPr>
          <a:lstStyle/>
          <a:p>
            <a:r>
              <a:rPr lang="en-US" dirty="0" smtClean="0">
                <a:solidFill>
                  <a:prstClr val="black"/>
                </a:solidFill>
              </a:rPr>
              <a:t>White Rabbit </a:t>
            </a:r>
            <a:r>
              <a:rPr lang="en-US" dirty="0" err="1" smtClean="0">
                <a:solidFill>
                  <a:prstClr val="black"/>
                </a:solidFill>
              </a:rPr>
              <a:t>uTCA</a:t>
            </a:r>
            <a:r>
              <a:rPr lang="en-US" dirty="0" smtClean="0">
                <a:solidFill>
                  <a:prstClr val="black"/>
                </a:solidFill>
              </a:rPr>
              <a:t> slave node based on WRLEN developed and produced for entire 6x6x6</a:t>
            </a:r>
          </a:p>
          <a:p>
            <a:endParaRPr lang="en-US" dirty="0" smtClean="0">
              <a:solidFill>
                <a:prstClr val="black"/>
              </a:solidFill>
            </a:endParaRPr>
          </a:p>
          <a:p>
            <a:r>
              <a:rPr lang="en-US" dirty="0" smtClean="0">
                <a:solidFill>
                  <a:prstClr val="black"/>
                </a:solidFill>
              </a:rPr>
              <a:t>Other components of the chain (GPS receiver, WR grandmaster, SPEC+ FMC-DIO + 13 WRLEN ) available commercially</a:t>
            </a:r>
            <a:endParaRPr lang="en-US" dirty="0">
              <a:solidFill>
                <a:prstClr val="black"/>
              </a:solidFill>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052736"/>
            <a:ext cx="5485212" cy="384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flipH="1">
            <a:off x="2507920" y="5157192"/>
            <a:ext cx="623920" cy="1440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326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17-01-16 09.49.16.jpg"/>
          <p:cNvPicPr>
            <a:picLocks noChangeAspect="1"/>
          </p:cNvPicPr>
          <p:nvPr/>
        </p:nvPicPr>
        <p:blipFill>
          <a:blip r:embed="rId2">
            <a:extLst/>
          </a:blip>
          <a:stretch>
            <a:fillRect/>
          </a:stretch>
        </p:blipFill>
        <p:spPr>
          <a:xfrm>
            <a:off x="323528" y="1484784"/>
            <a:ext cx="8206938" cy="4608512"/>
          </a:xfrm>
          <a:prstGeom prst="rect">
            <a:avLst/>
          </a:prstGeom>
          <a:ln w="12700">
            <a:miter lim="400000"/>
          </a:ln>
        </p:spPr>
      </p:pic>
      <p:sp>
        <p:nvSpPr>
          <p:cNvPr id="4" name="ZoneTexte 3"/>
          <p:cNvSpPr txBox="1"/>
          <p:nvPr/>
        </p:nvSpPr>
        <p:spPr>
          <a:xfrm>
            <a:off x="323528" y="6095037"/>
            <a:ext cx="4554324" cy="646331"/>
          </a:xfrm>
          <a:prstGeom prst="rect">
            <a:avLst/>
          </a:prstGeom>
          <a:noFill/>
        </p:spPr>
        <p:txBody>
          <a:bodyPr wrap="none" rtlCol="0">
            <a:spAutoFit/>
          </a:bodyPr>
          <a:lstStyle/>
          <a:p>
            <a:r>
              <a:rPr lang="en-US" dirty="0" smtClean="0">
                <a:solidFill>
                  <a:prstClr val="black"/>
                </a:solidFill>
              </a:rPr>
              <a:t>Event builder, network, GPS/White Rabbit GM,</a:t>
            </a:r>
          </a:p>
          <a:p>
            <a:r>
              <a:rPr lang="en-US" dirty="0" smtClean="0">
                <a:solidFill>
                  <a:prstClr val="black"/>
                </a:solidFill>
              </a:rPr>
              <a:t>WR Trigger PC</a:t>
            </a:r>
            <a:endParaRPr lang="en-US" dirty="0">
              <a:solidFill>
                <a:prstClr val="black"/>
              </a:solidFill>
            </a:endParaRPr>
          </a:p>
        </p:txBody>
      </p:sp>
      <p:cxnSp>
        <p:nvCxnSpPr>
          <p:cNvPr id="5" name="Connecteur droit avec flèche 4"/>
          <p:cNvCxnSpPr/>
          <p:nvPr/>
        </p:nvCxnSpPr>
        <p:spPr>
          <a:xfrm flipV="1">
            <a:off x="971600" y="4077072"/>
            <a:ext cx="576064" cy="18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5265891" y="6087779"/>
            <a:ext cx="3260764" cy="369332"/>
          </a:xfrm>
          <a:prstGeom prst="rect">
            <a:avLst/>
          </a:prstGeom>
          <a:noFill/>
        </p:spPr>
        <p:txBody>
          <a:bodyPr wrap="none" rtlCol="0">
            <a:spAutoFit/>
          </a:bodyPr>
          <a:lstStyle/>
          <a:p>
            <a:r>
              <a:rPr lang="en-US" dirty="0" smtClean="0">
                <a:solidFill>
                  <a:prstClr val="black"/>
                </a:solidFill>
              </a:rPr>
              <a:t>Signal Chimneys and </a:t>
            </a:r>
            <a:r>
              <a:rPr lang="en-US" dirty="0" err="1" smtClean="0">
                <a:solidFill>
                  <a:prstClr val="black"/>
                </a:solidFill>
              </a:rPr>
              <a:t>uTCA</a:t>
            </a:r>
            <a:r>
              <a:rPr lang="en-US" dirty="0" smtClean="0">
                <a:solidFill>
                  <a:prstClr val="black"/>
                </a:solidFill>
              </a:rPr>
              <a:t> crates</a:t>
            </a:r>
          </a:p>
        </p:txBody>
      </p:sp>
      <p:cxnSp>
        <p:nvCxnSpPr>
          <p:cNvPr id="7" name="Connecteur droit avec flèche 6"/>
          <p:cNvCxnSpPr/>
          <p:nvPr/>
        </p:nvCxnSpPr>
        <p:spPr>
          <a:xfrm flipH="1" flipV="1">
            <a:off x="4092770" y="2564904"/>
            <a:ext cx="1703366" cy="352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251520" y="188640"/>
            <a:ext cx="5790881" cy="1477328"/>
          </a:xfrm>
          <a:prstGeom prst="rect">
            <a:avLst/>
          </a:prstGeom>
          <a:noFill/>
        </p:spPr>
        <p:txBody>
          <a:bodyPr wrap="none" rtlCol="0">
            <a:spAutoFit/>
          </a:bodyPr>
          <a:lstStyle/>
          <a:p>
            <a:r>
              <a:rPr lang="en-US" dirty="0" smtClean="0">
                <a:solidFill>
                  <a:prstClr val="black"/>
                </a:solidFill>
              </a:rPr>
              <a:t>6x6x6: 12 </a:t>
            </a:r>
            <a:r>
              <a:rPr lang="en-US" dirty="0" err="1" smtClean="0">
                <a:solidFill>
                  <a:prstClr val="black"/>
                </a:solidFill>
              </a:rPr>
              <a:t>uTCA</a:t>
            </a:r>
            <a:r>
              <a:rPr lang="en-US" dirty="0" smtClean="0">
                <a:solidFill>
                  <a:prstClr val="black"/>
                </a:solidFill>
              </a:rPr>
              <a:t> crates (120 AMCs, 7680 readout channels)</a:t>
            </a:r>
          </a:p>
          <a:p>
            <a:endParaRPr lang="en-US" dirty="0" smtClean="0">
              <a:solidFill>
                <a:prstClr val="black"/>
              </a:solidFill>
            </a:endParaRPr>
          </a:p>
          <a:p>
            <a:pPr marL="285750" indent="-285750">
              <a:buFont typeface="Wingdings"/>
              <a:buChar char="à"/>
            </a:pPr>
            <a:r>
              <a:rPr lang="en-US" dirty="0" smtClean="0">
                <a:solidFill>
                  <a:prstClr val="black"/>
                </a:solidFill>
              </a:rPr>
              <a:t>3x1x1: 4 </a:t>
            </a:r>
            <a:r>
              <a:rPr lang="en-US" dirty="0" err="1" smtClean="0">
                <a:solidFill>
                  <a:prstClr val="black"/>
                </a:solidFill>
              </a:rPr>
              <a:t>uTCA</a:t>
            </a:r>
            <a:r>
              <a:rPr lang="en-US" dirty="0" smtClean="0">
                <a:solidFill>
                  <a:prstClr val="black"/>
                </a:solidFill>
              </a:rPr>
              <a:t> crates  (20 AMCs, 1280 readout channels) </a:t>
            </a:r>
          </a:p>
          <a:p>
            <a:endParaRPr lang="en-US" dirty="0" smtClean="0">
              <a:solidFill>
                <a:prstClr val="black"/>
              </a:solidFill>
            </a:endParaRPr>
          </a:p>
          <a:p>
            <a:endParaRPr lang="en-US" dirty="0" smtClean="0">
              <a:solidFill>
                <a:prstClr val="black"/>
              </a:solidFill>
            </a:endParaRPr>
          </a:p>
        </p:txBody>
      </p:sp>
    </p:spTree>
    <p:extLst>
      <p:ext uri="{BB962C8B-B14F-4D97-AF65-F5344CB8AC3E}">
        <p14:creationId xmlns:p14="http://schemas.microsoft.com/office/powerpoint/2010/main" val="2568026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89" y="332656"/>
            <a:ext cx="8859044" cy="4794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4499992" y="5445224"/>
            <a:ext cx="1844287" cy="646331"/>
          </a:xfrm>
          <a:prstGeom prst="rect">
            <a:avLst/>
          </a:prstGeom>
          <a:noFill/>
        </p:spPr>
        <p:txBody>
          <a:bodyPr wrap="none" rtlCol="0">
            <a:spAutoFit/>
          </a:bodyPr>
          <a:lstStyle/>
          <a:p>
            <a:r>
              <a:rPr lang="en-US" dirty="0" smtClean="0">
                <a:solidFill>
                  <a:prstClr val="black"/>
                </a:solidFill>
              </a:rPr>
              <a:t>AMC 64 channels</a:t>
            </a:r>
          </a:p>
          <a:p>
            <a:r>
              <a:rPr lang="en-US" dirty="0">
                <a:solidFill>
                  <a:prstClr val="black"/>
                </a:solidFill>
              </a:rPr>
              <a:t>d</a:t>
            </a:r>
            <a:r>
              <a:rPr lang="en-US" dirty="0" smtClean="0">
                <a:solidFill>
                  <a:prstClr val="black"/>
                </a:solidFill>
              </a:rPr>
              <a:t>igitization cards</a:t>
            </a:r>
            <a:endParaRPr lang="en-US" dirty="0">
              <a:solidFill>
                <a:prstClr val="black"/>
              </a:solidFill>
            </a:endParaRPr>
          </a:p>
        </p:txBody>
      </p:sp>
      <p:cxnSp>
        <p:nvCxnSpPr>
          <p:cNvPr id="4" name="Connecteur droit avec flèche 3"/>
          <p:cNvCxnSpPr>
            <a:stCxn id="2" idx="0"/>
          </p:cNvCxnSpPr>
          <p:nvPr/>
        </p:nvCxnSpPr>
        <p:spPr>
          <a:xfrm flipV="1">
            <a:off x="5422136" y="3212976"/>
            <a:ext cx="301992" cy="22322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7245108" y="5230941"/>
            <a:ext cx="2295444" cy="1200329"/>
          </a:xfrm>
          <a:prstGeom prst="rect">
            <a:avLst/>
          </a:prstGeom>
          <a:noFill/>
        </p:spPr>
        <p:txBody>
          <a:bodyPr wrap="square" rtlCol="0">
            <a:spAutoFit/>
          </a:bodyPr>
          <a:lstStyle/>
          <a:p>
            <a:r>
              <a:rPr lang="en-US" dirty="0" smtClean="0">
                <a:solidFill>
                  <a:prstClr val="black"/>
                </a:solidFill>
              </a:rPr>
              <a:t>WR </a:t>
            </a:r>
            <a:r>
              <a:rPr lang="en-US" dirty="0" err="1" smtClean="0">
                <a:solidFill>
                  <a:prstClr val="black"/>
                </a:solidFill>
              </a:rPr>
              <a:t>uTCA</a:t>
            </a:r>
            <a:r>
              <a:rPr lang="en-US" dirty="0" smtClean="0">
                <a:solidFill>
                  <a:prstClr val="black"/>
                </a:solidFill>
              </a:rPr>
              <a:t> slave</a:t>
            </a:r>
          </a:p>
          <a:p>
            <a:r>
              <a:rPr lang="en-US" dirty="0" smtClean="0">
                <a:solidFill>
                  <a:prstClr val="black"/>
                </a:solidFill>
              </a:rPr>
              <a:t>card node with WRLEN mezzanine</a:t>
            </a:r>
          </a:p>
          <a:p>
            <a:endParaRPr lang="en-US" dirty="0">
              <a:solidFill>
                <a:prstClr val="black"/>
              </a:solidFill>
            </a:endParaRPr>
          </a:p>
        </p:txBody>
      </p:sp>
      <p:cxnSp>
        <p:nvCxnSpPr>
          <p:cNvPr id="7" name="Connecteur droit avec flèche 6"/>
          <p:cNvCxnSpPr/>
          <p:nvPr/>
        </p:nvCxnSpPr>
        <p:spPr>
          <a:xfrm flipH="1" flipV="1">
            <a:off x="6962224" y="3212976"/>
            <a:ext cx="994152" cy="20882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6228184" y="6167045"/>
            <a:ext cx="2485937" cy="646331"/>
          </a:xfrm>
          <a:prstGeom prst="rect">
            <a:avLst/>
          </a:prstGeom>
          <a:noFill/>
        </p:spPr>
        <p:txBody>
          <a:bodyPr wrap="none" rtlCol="0">
            <a:spAutoFit/>
          </a:bodyPr>
          <a:lstStyle/>
          <a:p>
            <a:r>
              <a:rPr lang="en-US" dirty="0" smtClean="0">
                <a:solidFill>
                  <a:prstClr val="black"/>
                </a:solidFill>
              </a:rPr>
              <a:t>White Rabbit optical link</a:t>
            </a:r>
          </a:p>
          <a:p>
            <a:endParaRPr lang="en-US" dirty="0">
              <a:solidFill>
                <a:prstClr val="black"/>
              </a:solidFill>
            </a:endParaRPr>
          </a:p>
        </p:txBody>
      </p:sp>
      <p:cxnSp>
        <p:nvCxnSpPr>
          <p:cNvPr id="10" name="Connecteur droit avec flèche 9"/>
          <p:cNvCxnSpPr/>
          <p:nvPr/>
        </p:nvCxnSpPr>
        <p:spPr>
          <a:xfrm flipH="1" flipV="1">
            <a:off x="6516216" y="4725144"/>
            <a:ext cx="446008" cy="13664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flipV="1">
            <a:off x="2757840" y="3717033"/>
            <a:ext cx="301992" cy="17281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2655705" y="5517232"/>
            <a:ext cx="649537" cy="369332"/>
          </a:xfrm>
          <a:prstGeom prst="rect">
            <a:avLst/>
          </a:prstGeom>
          <a:noFill/>
        </p:spPr>
        <p:txBody>
          <a:bodyPr wrap="none" rtlCol="0">
            <a:spAutoFit/>
          </a:bodyPr>
          <a:lstStyle/>
          <a:p>
            <a:r>
              <a:rPr lang="en-US" dirty="0" smtClean="0">
                <a:solidFill>
                  <a:prstClr val="black"/>
                </a:solidFill>
              </a:rPr>
              <a:t>MCH</a:t>
            </a:r>
          </a:p>
        </p:txBody>
      </p:sp>
      <p:cxnSp>
        <p:nvCxnSpPr>
          <p:cNvPr id="15" name="Connecteur droit avec flèche 14"/>
          <p:cNvCxnSpPr/>
          <p:nvPr/>
        </p:nvCxnSpPr>
        <p:spPr>
          <a:xfrm flipH="1" flipV="1">
            <a:off x="2109768" y="4437113"/>
            <a:ext cx="301992" cy="17281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547664" y="6285219"/>
            <a:ext cx="1896930" cy="369332"/>
          </a:xfrm>
          <a:prstGeom prst="rect">
            <a:avLst/>
          </a:prstGeom>
          <a:noFill/>
        </p:spPr>
        <p:txBody>
          <a:bodyPr wrap="none" rtlCol="0">
            <a:spAutoFit/>
          </a:bodyPr>
          <a:lstStyle/>
          <a:p>
            <a:r>
              <a:rPr lang="en-US" dirty="0" smtClean="0">
                <a:solidFill>
                  <a:prstClr val="black"/>
                </a:solidFill>
              </a:rPr>
              <a:t>10 </a:t>
            </a:r>
            <a:r>
              <a:rPr lang="en-US" dirty="0" err="1" smtClean="0">
                <a:solidFill>
                  <a:prstClr val="black"/>
                </a:solidFill>
              </a:rPr>
              <a:t>Gbit</a:t>
            </a:r>
            <a:r>
              <a:rPr lang="en-US" dirty="0" smtClean="0">
                <a:solidFill>
                  <a:prstClr val="black"/>
                </a:solidFill>
              </a:rPr>
              <a:t>/s data link</a:t>
            </a:r>
            <a:endParaRPr lang="en-US" dirty="0">
              <a:solidFill>
                <a:prstClr val="black"/>
              </a:solidFill>
            </a:endParaRPr>
          </a:p>
        </p:txBody>
      </p:sp>
      <p:sp>
        <p:nvSpPr>
          <p:cNvPr id="16" name="ZoneTexte 15"/>
          <p:cNvSpPr txBox="1"/>
          <p:nvPr/>
        </p:nvSpPr>
        <p:spPr>
          <a:xfrm>
            <a:off x="899592" y="-27384"/>
            <a:ext cx="7419082" cy="369332"/>
          </a:xfrm>
          <a:prstGeom prst="rect">
            <a:avLst/>
          </a:prstGeom>
          <a:noFill/>
        </p:spPr>
        <p:txBody>
          <a:bodyPr wrap="none" rtlCol="0">
            <a:spAutoFit/>
          </a:bodyPr>
          <a:lstStyle/>
          <a:p>
            <a:r>
              <a:rPr lang="en-US" dirty="0" smtClean="0">
                <a:solidFill>
                  <a:prstClr val="black"/>
                </a:solidFill>
              </a:rPr>
              <a:t>How a crates was looking like before VHDCI signals cabling to the warm flange</a:t>
            </a:r>
            <a:endParaRPr lang="en-US" dirty="0">
              <a:solidFill>
                <a:prstClr val="black"/>
              </a:solidFill>
            </a:endParaRPr>
          </a:p>
        </p:txBody>
      </p:sp>
      <p:cxnSp>
        <p:nvCxnSpPr>
          <p:cNvPr id="17" name="Connecteur droit avec flèche 16"/>
          <p:cNvCxnSpPr>
            <a:stCxn id="2" idx="0"/>
          </p:cNvCxnSpPr>
          <p:nvPr/>
        </p:nvCxnSpPr>
        <p:spPr>
          <a:xfrm flipV="1">
            <a:off x="5422136" y="3212976"/>
            <a:ext cx="590024" cy="22322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2" idx="0"/>
          </p:cNvCxnSpPr>
          <p:nvPr/>
        </p:nvCxnSpPr>
        <p:spPr>
          <a:xfrm flipV="1">
            <a:off x="5422136" y="3284984"/>
            <a:ext cx="27920" cy="21602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2" idx="0"/>
          </p:cNvCxnSpPr>
          <p:nvPr/>
        </p:nvCxnSpPr>
        <p:spPr>
          <a:xfrm flipH="1" flipV="1">
            <a:off x="3303776" y="3437384"/>
            <a:ext cx="2118360" cy="20078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2" idx="0"/>
          </p:cNvCxnSpPr>
          <p:nvPr/>
        </p:nvCxnSpPr>
        <p:spPr>
          <a:xfrm flipH="1" flipV="1">
            <a:off x="2915816" y="3501008"/>
            <a:ext cx="2506320" cy="19442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323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4624"/>
            <a:ext cx="5517785"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01C9F568-776D-4FA3-B0C2-59EA0856AFE8}" type="slidenum">
              <a:rPr lang="en-US" smtClean="0">
                <a:solidFill>
                  <a:prstClr val="black">
                    <a:tint val="75000"/>
                  </a:prstClr>
                </a:solidFill>
              </a:rPr>
              <a:pPr/>
              <a:t>13</a:t>
            </a:fld>
            <a:endParaRPr lang="en-US" dirty="0">
              <a:solidFill>
                <a:prstClr val="black">
                  <a:tint val="75000"/>
                </a:prstClr>
              </a:solidFill>
            </a:endParaRPr>
          </a:p>
        </p:txBody>
      </p:sp>
      <p:sp>
        <p:nvSpPr>
          <p:cNvPr id="10" name="Rectangle 9"/>
          <p:cNvSpPr/>
          <p:nvPr/>
        </p:nvSpPr>
        <p:spPr>
          <a:xfrm>
            <a:off x="7235603" y="260648"/>
            <a:ext cx="2016917" cy="1200329"/>
          </a:xfrm>
          <a:prstGeom prst="rect">
            <a:avLst/>
          </a:prstGeom>
        </p:spPr>
        <p:txBody>
          <a:bodyPr wrap="square">
            <a:spAutoFit/>
          </a:bodyPr>
          <a:lstStyle/>
          <a:p>
            <a:r>
              <a:rPr lang="en-US" dirty="0" smtClean="0">
                <a:solidFill>
                  <a:srgbClr val="FFFF00"/>
                </a:solidFill>
              </a:rPr>
              <a:t>Top cap picture with</a:t>
            </a:r>
            <a:r>
              <a:rPr lang="en-US" dirty="0">
                <a:solidFill>
                  <a:srgbClr val="FFFF00"/>
                </a:solidFill>
              </a:rPr>
              <a:t> </a:t>
            </a:r>
            <a:r>
              <a:rPr lang="en-US" dirty="0" err="1" smtClean="0">
                <a:solidFill>
                  <a:srgbClr val="FFFF00"/>
                </a:solidFill>
              </a:rPr>
              <a:t>uTCA</a:t>
            </a:r>
            <a:r>
              <a:rPr lang="en-US" dirty="0" smtClean="0">
                <a:solidFill>
                  <a:srgbClr val="FFFF00"/>
                </a:solidFill>
              </a:rPr>
              <a:t> crates cabled to signal chimneys</a:t>
            </a:r>
            <a:endParaRPr lang="en-US" dirty="0">
              <a:solidFill>
                <a:srgbClr val="FFFF00"/>
              </a:solidFill>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 y="14075"/>
            <a:ext cx="3851101" cy="255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21" y="2564904"/>
            <a:ext cx="4240782" cy="195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autiero\Desktop\Run 2 december\Runs\captures\largui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3116706"/>
            <a:ext cx="5024904" cy="37686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496" y="4581128"/>
            <a:ext cx="3995810" cy="2308324"/>
          </a:xfrm>
          <a:prstGeom prst="rect">
            <a:avLst/>
          </a:prstGeom>
        </p:spPr>
        <p:txBody>
          <a:bodyPr wrap="square">
            <a:spAutoFit/>
          </a:bodyPr>
          <a:lstStyle/>
          <a:p>
            <a:r>
              <a:rPr lang="en-US" dirty="0" smtClean="0">
                <a:solidFill>
                  <a:prstClr val="black"/>
                </a:solidFill>
              </a:rPr>
              <a:t>Run control with 20 AMCs</a:t>
            </a:r>
          </a:p>
          <a:p>
            <a:endParaRPr lang="en-US" dirty="0" smtClean="0">
              <a:solidFill>
                <a:prstClr val="black"/>
              </a:solidFill>
            </a:endParaRPr>
          </a:p>
          <a:p>
            <a:r>
              <a:rPr lang="en-US" dirty="0" smtClean="0">
                <a:solidFill>
                  <a:prstClr val="black"/>
                </a:solidFill>
              </a:rPr>
              <a:t>Automatic data processing on online storage/processing farm for purity and gain analysis + data transfer on EOS</a:t>
            </a:r>
          </a:p>
          <a:p>
            <a:endParaRPr lang="en-US" dirty="0" smtClean="0">
              <a:solidFill>
                <a:prstClr val="black"/>
              </a:solidFill>
            </a:endParaRPr>
          </a:p>
          <a:p>
            <a:r>
              <a:rPr lang="en-US" dirty="0" smtClean="0">
                <a:solidFill>
                  <a:prstClr val="black"/>
                </a:solidFill>
              </a:rPr>
              <a:t>Stable system,  noise conditions at warm 1.5-1.7 ADC counts RMS</a:t>
            </a:r>
            <a:endParaRPr lang="en-US" dirty="0">
              <a:solidFill>
                <a:prstClr val="black"/>
              </a:solidFill>
            </a:endParaRPr>
          </a:p>
        </p:txBody>
      </p:sp>
      <p:sp>
        <p:nvSpPr>
          <p:cNvPr id="3" name="Flèche droite 2"/>
          <p:cNvSpPr/>
          <p:nvPr/>
        </p:nvSpPr>
        <p:spPr>
          <a:xfrm>
            <a:off x="3131840" y="4581128"/>
            <a:ext cx="1080120" cy="275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5607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utiero\AppData\Local\Microsoft\Windows\Temporary Internet Files\Content.IE5\SAE0WVD4\noise_run403_run422_zo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09" y="1465971"/>
            <a:ext cx="8097381" cy="4915586"/>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fld id="{01C9F568-776D-4FA3-B0C2-59EA0856AFE8}" type="slidenum">
              <a:rPr lang="en-US" smtClean="0">
                <a:solidFill>
                  <a:prstClr val="black">
                    <a:tint val="75000"/>
                  </a:prstClr>
                </a:solidFill>
              </a:rPr>
              <a:pPr/>
              <a:t>14</a:t>
            </a:fld>
            <a:endParaRPr lang="en-US" dirty="0">
              <a:solidFill>
                <a:prstClr val="black">
                  <a:tint val="75000"/>
                </a:prstClr>
              </a:solidFill>
            </a:endParaRPr>
          </a:p>
        </p:txBody>
      </p:sp>
      <p:sp>
        <p:nvSpPr>
          <p:cNvPr id="4" name="ZoneTexte 3"/>
          <p:cNvSpPr txBox="1"/>
          <p:nvPr/>
        </p:nvSpPr>
        <p:spPr>
          <a:xfrm>
            <a:off x="35496" y="44624"/>
            <a:ext cx="8958085" cy="1477328"/>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Noise at warm </a:t>
            </a:r>
            <a:r>
              <a:rPr lang="en-US" b="1" dirty="0" smtClean="0"/>
              <a:t>RMS~1.5 ADC channels (0.73 mV) </a:t>
            </a:r>
            <a:r>
              <a:rPr lang="en-US" dirty="0" smtClean="0"/>
              <a:t>(all SC and HV disconnected apart cathode)</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Increases to </a:t>
            </a:r>
            <a:r>
              <a:rPr lang="en-US" b="1" dirty="0" smtClean="0"/>
              <a:t>RMS~2.4 ADC channels (1.17 mV)  </a:t>
            </a:r>
            <a:r>
              <a:rPr lang="en-US" dirty="0" smtClean="0"/>
              <a:t>when the detector slow control cables are connected (slow control </a:t>
            </a:r>
            <a:r>
              <a:rPr lang="en-US" smtClean="0"/>
              <a:t>cabling and grounding </a:t>
            </a:r>
            <a:r>
              <a:rPr lang="en-US" dirty="0" smtClean="0"/>
              <a:t>not optimal in 3x1x1)</a:t>
            </a:r>
            <a:endParaRPr lang="en-US" dirty="0"/>
          </a:p>
        </p:txBody>
      </p:sp>
      <p:cxnSp>
        <p:nvCxnSpPr>
          <p:cNvPr id="6" name="Connecteur droit avec flèche 5"/>
          <p:cNvCxnSpPr/>
          <p:nvPr/>
        </p:nvCxnSpPr>
        <p:spPr>
          <a:xfrm flipV="1">
            <a:off x="3563888" y="4571836"/>
            <a:ext cx="0" cy="144016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2051720" y="6011996"/>
            <a:ext cx="3512821" cy="369332"/>
          </a:xfrm>
          <a:prstGeom prst="rect">
            <a:avLst/>
          </a:prstGeom>
          <a:noFill/>
        </p:spPr>
        <p:txBody>
          <a:bodyPr wrap="none" rtlCol="0">
            <a:spAutoFit/>
          </a:bodyPr>
          <a:lstStyle/>
          <a:p>
            <a:r>
              <a:rPr lang="en-US" b="1" dirty="0" smtClean="0"/>
              <a:t>Noise, no slow control connections</a:t>
            </a:r>
            <a:endParaRPr lang="en-US" b="1" dirty="0"/>
          </a:p>
        </p:txBody>
      </p:sp>
      <p:cxnSp>
        <p:nvCxnSpPr>
          <p:cNvPr id="11" name="Connecteur droit avec flèche 10"/>
          <p:cNvCxnSpPr/>
          <p:nvPr/>
        </p:nvCxnSpPr>
        <p:spPr>
          <a:xfrm flipH="1">
            <a:off x="3597268" y="2492896"/>
            <a:ext cx="720080" cy="10081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685468" y="2123564"/>
            <a:ext cx="3702617" cy="369332"/>
          </a:xfrm>
          <a:prstGeom prst="rect">
            <a:avLst/>
          </a:prstGeom>
          <a:noFill/>
        </p:spPr>
        <p:txBody>
          <a:bodyPr wrap="none" rtlCol="0">
            <a:spAutoFit/>
          </a:bodyPr>
          <a:lstStyle/>
          <a:p>
            <a:r>
              <a:rPr lang="en-US" b="1" dirty="0" smtClean="0"/>
              <a:t>Noise, slow control cables connected</a:t>
            </a:r>
            <a:endParaRPr lang="en-US" b="1" dirty="0"/>
          </a:p>
        </p:txBody>
      </p:sp>
      <p:sp>
        <p:nvSpPr>
          <p:cNvPr id="9" name="ZoneTexte 4"/>
          <p:cNvSpPr txBox="1"/>
          <p:nvPr/>
        </p:nvSpPr>
        <p:spPr>
          <a:xfrm>
            <a:off x="-49433" y="6472444"/>
            <a:ext cx="569040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Discontinuities at the anode boundaries (0.5 m == 160 </a:t>
            </a:r>
            <a:r>
              <a:rPr lang="en-US" b="1" dirty="0" err="1" smtClean="0"/>
              <a:t>ch</a:t>
            </a:r>
            <a:r>
              <a:rPr lang="en-US" b="1" dirty="0" smtClean="0"/>
              <a:t>)</a:t>
            </a:r>
            <a:endParaRPr lang="en-US" b="1" dirty="0"/>
          </a:p>
        </p:txBody>
      </p:sp>
    </p:spTree>
    <p:extLst>
      <p:ext uri="{BB962C8B-B14F-4D97-AF65-F5344CB8AC3E}">
        <p14:creationId xmlns:p14="http://schemas.microsoft.com/office/powerpoint/2010/main" val="10002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7992888" cy="3416320"/>
          </a:xfrm>
          <a:prstGeom prst="rect">
            <a:avLst/>
          </a:prstGeom>
          <a:noFill/>
        </p:spPr>
        <p:txBody>
          <a:bodyPr wrap="square" rtlCol="0">
            <a:spAutoFit/>
          </a:bodyPr>
          <a:lstStyle/>
          <a:p>
            <a:r>
              <a:rPr lang="en-US" dirty="0" smtClean="0"/>
              <a:t>We had several campaigns of  checking of the grounding conditions/noise measurements since June 2016 which pointed out issues related to the slow control grounding and cabling (see presentation given at the 3x1x1 commissioning meeting on 19/1/2017 for more details on the installation and on these measurements)</a:t>
            </a:r>
          </a:p>
          <a:p>
            <a:endParaRPr lang="en-US" dirty="0" smtClean="0"/>
          </a:p>
          <a:p>
            <a:r>
              <a:rPr lang="en-US" dirty="0" smtClean="0"/>
              <a:t>All these measurement campaigns are detailed on the e-log</a:t>
            </a:r>
          </a:p>
          <a:p>
            <a:endParaRPr lang="en-US" dirty="0" smtClean="0"/>
          </a:p>
          <a:p>
            <a:r>
              <a:rPr lang="en-US" dirty="0" smtClean="0"/>
              <a:t>The situation further improved with additional work performed in February on the entire  final configuration with all devices attached before running which identified an additional issue related to the temperature probes cabling</a:t>
            </a:r>
          </a:p>
          <a:p>
            <a:r>
              <a:rPr lang="en-US" dirty="0" smtClean="0">
                <a:sym typeface="Wingdings" panose="05000000000000000000" pitchFamily="2" charset="2"/>
              </a:rPr>
              <a:t> Average RMS noise 1.7 ADC (0.82 mV) counts at warm</a:t>
            </a:r>
            <a:endParaRPr lang="en-US" dirty="0" smtClean="0"/>
          </a:p>
          <a:p>
            <a:endParaRPr lang="en-US" dirty="0"/>
          </a:p>
        </p:txBody>
      </p:sp>
      <p:pic>
        <p:nvPicPr>
          <p:cNvPr id="3" name="Image 2"/>
          <p:cNvPicPr/>
          <p:nvPr/>
        </p:nvPicPr>
        <p:blipFill>
          <a:blip r:embed="rId2"/>
          <a:stretch>
            <a:fillRect/>
          </a:stretch>
        </p:blipFill>
        <p:spPr>
          <a:xfrm>
            <a:off x="107504" y="3294717"/>
            <a:ext cx="5303520" cy="3302635"/>
          </a:xfrm>
          <a:prstGeom prst="rect">
            <a:avLst/>
          </a:prstGeom>
        </p:spPr>
      </p:pic>
      <p:sp>
        <p:nvSpPr>
          <p:cNvPr id="4" name="ZoneTexte 3"/>
          <p:cNvSpPr txBox="1"/>
          <p:nvPr/>
        </p:nvSpPr>
        <p:spPr>
          <a:xfrm>
            <a:off x="5220072" y="3604960"/>
            <a:ext cx="3816424" cy="1754326"/>
          </a:xfrm>
          <a:prstGeom prst="rect">
            <a:avLst/>
          </a:prstGeom>
          <a:noFill/>
        </p:spPr>
        <p:txBody>
          <a:bodyPr wrap="square" rtlCol="0">
            <a:spAutoFit/>
          </a:bodyPr>
          <a:lstStyle/>
          <a:p>
            <a:r>
              <a:rPr lang="en-US" dirty="0" smtClean="0"/>
              <a:t>The grounding scheme for the 6x6x6 is more sophisticated with the cryostat, FE electronics and slow control completely insulated from external environment and only referred to cryostat ground</a:t>
            </a:r>
            <a:endParaRPr lang="en-US" dirty="0"/>
          </a:p>
        </p:txBody>
      </p:sp>
    </p:spTree>
    <p:extLst>
      <p:ext uri="{BB962C8B-B14F-4D97-AF65-F5344CB8AC3E}">
        <p14:creationId xmlns:p14="http://schemas.microsoft.com/office/powerpoint/2010/main" val="56680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9750" y="6300788"/>
            <a:ext cx="247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lang="en-US" altLang="en-US" sz="1200" b="1" smtClean="0">
                <a:solidFill>
                  <a:srgbClr val="00B050"/>
                </a:solidFill>
                <a:latin typeface="Arial" charset="0"/>
                <a:cs typeface="Arial" charset="0"/>
              </a:rPr>
              <a:t>C.R. stands for Counting Room</a:t>
            </a:r>
          </a:p>
        </p:txBody>
      </p:sp>
      <p:grpSp>
        <p:nvGrpSpPr>
          <p:cNvPr id="19459" name="Groupe 8"/>
          <p:cNvGrpSpPr>
            <a:grpSpLocks/>
          </p:cNvGrpSpPr>
          <p:nvPr/>
        </p:nvGrpSpPr>
        <p:grpSpPr bwMode="auto">
          <a:xfrm>
            <a:off x="34925" y="725488"/>
            <a:ext cx="9018588" cy="5080000"/>
            <a:chOff x="18479" y="726040"/>
            <a:chExt cx="9018017" cy="5079223"/>
          </a:xfrm>
        </p:grpSpPr>
        <p:pic>
          <p:nvPicPr>
            <p:cNvPr id="194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9" y="726040"/>
              <a:ext cx="9018017" cy="507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821826" y="3500566"/>
              <a:ext cx="649247" cy="14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endParaRPr>
            </a:p>
          </p:txBody>
        </p:sp>
      </p:grpSp>
      <p:sp>
        <p:nvSpPr>
          <p:cNvPr id="19460" name="ZoneTexte 1"/>
          <p:cNvSpPr txBox="1">
            <a:spLocks noChangeArrowheads="1"/>
          </p:cNvSpPr>
          <p:nvPr/>
        </p:nvSpPr>
        <p:spPr bwMode="auto">
          <a:xfrm>
            <a:off x="107950" y="44450"/>
            <a:ext cx="8856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lang="en-US" altLang="en-US" sz="1600" b="1" smtClean="0">
                <a:solidFill>
                  <a:prstClr val="black"/>
                </a:solidFill>
                <a:latin typeface="Verdana" pitchFamily="34" charset="0"/>
              </a:rPr>
              <a:t>Online processing and storage facility: internal bandwidth 20 GB/s, 1 PB storage, 384 cores: key element for online analysis (removal of cosmics, purity, gain, events filtering)</a:t>
            </a:r>
          </a:p>
        </p:txBody>
      </p:sp>
    </p:spTree>
    <p:extLst>
      <p:ext uri="{BB962C8B-B14F-4D97-AF65-F5344CB8AC3E}">
        <p14:creationId xmlns:p14="http://schemas.microsoft.com/office/powerpoint/2010/main" val="3154702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60648"/>
            <a:ext cx="5955255" cy="2082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17</a:t>
            </a:fld>
            <a:endParaRPr lang="fr-BE">
              <a:solidFill>
                <a:prstClr val="black">
                  <a:tint val="75000"/>
                </a:prstClr>
              </a:solidFill>
            </a:endParaRPr>
          </a:p>
        </p:txBody>
      </p:sp>
      <p:cxnSp>
        <p:nvCxnSpPr>
          <p:cNvPr id="8" name="Connecteur droit avec flèche 7"/>
          <p:cNvCxnSpPr/>
          <p:nvPr/>
        </p:nvCxnSpPr>
        <p:spPr>
          <a:xfrm>
            <a:off x="2483768" y="2852936"/>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1331640" y="2420888"/>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e 14"/>
          <p:cNvGrpSpPr/>
          <p:nvPr/>
        </p:nvGrpSpPr>
        <p:grpSpPr>
          <a:xfrm>
            <a:off x="1008112" y="2420888"/>
            <a:ext cx="8172400" cy="3744416"/>
            <a:chOff x="971600" y="2420888"/>
            <a:chExt cx="8172400" cy="3744416"/>
          </a:xfrm>
        </p:grpSpPr>
        <p:grpSp>
          <p:nvGrpSpPr>
            <p:cNvPr id="13" name="Groupe 12"/>
            <p:cNvGrpSpPr/>
            <p:nvPr/>
          </p:nvGrpSpPr>
          <p:grpSpPr>
            <a:xfrm>
              <a:off x="971600" y="2420888"/>
              <a:ext cx="8172400" cy="3744416"/>
              <a:chOff x="971600" y="2420888"/>
              <a:chExt cx="8172400" cy="3744416"/>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636912"/>
                <a:ext cx="6656124"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0398" y="2420888"/>
                <a:ext cx="1563602"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 name="Flèche droite 13"/>
            <p:cNvSpPr/>
            <p:nvPr/>
          </p:nvSpPr>
          <p:spPr>
            <a:xfrm>
              <a:off x="7703840" y="2708920"/>
              <a:ext cx="720080" cy="144016"/>
            </a:xfrm>
            <a:prstGeom prst="rightArrow">
              <a:avLst/>
            </a:prstGeom>
            <a:solidFill>
              <a:schemeClr val="accent5">
                <a:lumMod val="75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4" name="Connecteur droit avec flèche 3"/>
          <p:cNvCxnSpPr/>
          <p:nvPr/>
        </p:nvCxnSpPr>
        <p:spPr>
          <a:xfrm>
            <a:off x="5580112" y="2348880"/>
            <a:ext cx="1080120" cy="792088"/>
          </a:xfrm>
          <a:prstGeom prst="straightConnector1">
            <a:avLst/>
          </a:prstGeom>
          <a:ln w="38100">
            <a:solidFill>
              <a:srgbClr val="FF33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3203848" y="1124744"/>
            <a:ext cx="3528392" cy="2376264"/>
          </a:xfrm>
          <a:prstGeom prst="straightConnector1">
            <a:avLst/>
          </a:prstGeom>
          <a:ln w="3810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pic>
        <p:nvPicPr>
          <p:cNvPr id="1127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8" y="2780928"/>
            <a:ext cx="3707343"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cteur droit avec flèche 4"/>
          <p:cNvCxnSpPr/>
          <p:nvPr/>
        </p:nvCxnSpPr>
        <p:spPr>
          <a:xfrm>
            <a:off x="3707904" y="306896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3203848" y="3068960"/>
            <a:ext cx="3024336" cy="1584176"/>
          </a:xfrm>
          <a:prstGeom prst="straightConnector1">
            <a:avLst/>
          </a:prstGeom>
          <a:ln w="38100">
            <a:solidFill>
              <a:srgbClr val="66FFFF"/>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320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581219"/>
            <a:ext cx="2531517" cy="450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51520" y="0"/>
            <a:ext cx="8352928" cy="4801314"/>
          </a:xfrm>
          <a:prstGeom prst="rect">
            <a:avLst/>
          </a:prstGeom>
        </p:spPr>
        <p:txBody>
          <a:bodyPr wrap="square">
            <a:spAutoFit/>
          </a:bodyPr>
          <a:lstStyle/>
          <a:p>
            <a:pPr>
              <a:spcBef>
                <a:spcPct val="0"/>
              </a:spcBef>
              <a:buFont typeface="Wingdings" pitchFamily="2" charset="2"/>
              <a:buChar char="§"/>
            </a:pPr>
            <a:r>
              <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First design </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of online storage/processing </a:t>
            </a:r>
            <a:r>
              <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DAQ back-end </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farm </a:t>
            </a:r>
            <a:r>
              <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performed </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in 2016 (1PB, 300 cores, 20Gb/s data flow), </a:t>
            </a:r>
            <a:endPar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64704"/>
            <a:ext cx="5135488" cy="345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1520" y="4433044"/>
            <a:ext cx="4572000" cy="2862322"/>
          </a:xfrm>
          <a:prstGeom prst="rect">
            <a:avLst/>
          </a:prstGeom>
        </p:spPr>
        <p:txBody>
          <a:bodyPr>
            <a:spAutoFit/>
          </a:bodyPr>
          <a:lstStyle/>
          <a:p>
            <a:pPr>
              <a:spcBef>
                <a:spcPct val="0"/>
              </a:spcBef>
              <a:buFont typeface="Wingdings" pitchFamily="2" charset="2"/>
              <a:buChar char="§"/>
            </a:pP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Smaller test scale system already installed and operative for </a:t>
            </a:r>
            <a:r>
              <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3x1x1</a:t>
            </a:r>
          </a:p>
          <a:p>
            <a:pPr>
              <a:spcBef>
                <a:spcPct val="0"/>
              </a:spcBef>
              <a:buFont typeface="Wingdings" pitchFamily="2" charset="2"/>
              <a:buChar char="§"/>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r>
              <a:rPr lang="fr-FR"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Tests </a:t>
            </a:r>
            <a:r>
              <a:rPr lang="fr-FR"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to finalise the architecture of final </a:t>
            </a:r>
            <a:r>
              <a:rPr lang="fr-FR"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online </a:t>
            </a:r>
            <a:r>
              <a:rPr lang="fr-FR" altLang="en-US" dirty="0" err="1"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storage</a:t>
            </a:r>
            <a:r>
              <a:rPr lang="fr-FR"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fr-FR" altLang="en-US" dirty="0" err="1"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processing</a:t>
            </a:r>
            <a:r>
              <a:rPr lang="fr-FR"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lang="fr-FR" altLang="en-US" dirty="0" err="1"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facility</a:t>
            </a:r>
            <a:r>
              <a:rPr lang="fr-FR"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a:t>
            </a:r>
            <a:r>
              <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 </a:t>
            </a:r>
          </a:p>
          <a:p>
            <a:pPr>
              <a:spcBef>
                <a:spcPct val="0"/>
              </a:spcBef>
              <a:buFont typeface="Wingdings" pitchFamily="2" charset="2"/>
              <a:buChar char="§"/>
            </a:pPr>
            <a:endPar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r>
              <a:rPr lang="en-US" altLang="en-US"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Thanks to CERN/IT </a:t>
            </a:r>
            <a:r>
              <a:rPr lang="en-US"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support</a:t>
            </a:r>
            <a:endParaRPr lang="fr-FR"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buFont typeface="Wingdings" pitchFamily="2" charset="2"/>
              <a:buChar char="§"/>
            </a:pPr>
            <a:endParaRPr lang="fr-FR"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spcBef>
                <a:spcPct val="0"/>
              </a:spcBef>
            </a:pPr>
            <a:endParaRPr lang="fr-FR" altLang="en-US" dirty="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p:txBody>
      </p:sp>
    </p:spTree>
    <p:extLst>
      <p:ext uri="{BB962C8B-B14F-4D97-AF65-F5344CB8AC3E}">
        <p14:creationId xmlns:p14="http://schemas.microsoft.com/office/powerpoint/2010/main" val="4157601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332656"/>
            <a:ext cx="8784976" cy="6463308"/>
          </a:xfrm>
          <a:prstGeom prst="rect">
            <a:avLst/>
          </a:prstGeom>
          <a:noFill/>
        </p:spPr>
        <p:txBody>
          <a:bodyPr wrap="square" rtlCol="0">
            <a:spAutoFit/>
          </a:bodyPr>
          <a:lstStyle/>
          <a:p>
            <a:r>
              <a:rPr lang="en-US" b="1" dirty="0" smtClean="0"/>
              <a:t>Online storage and data processing system also fully operative since the beginning of December</a:t>
            </a:r>
          </a:p>
          <a:p>
            <a:endParaRPr lang="en-US" dirty="0" smtClean="0"/>
          </a:p>
          <a:p>
            <a:pPr marL="285750" indent="-285750">
              <a:buFont typeface="Wingdings" panose="05000000000000000000" pitchFamily="2" charset="2"/>
              <a:buChar char="§"/>
            </a:pPr>
            <a:r>
              <a:rPr lang="en-US" dirty="0" smtClean="0"/>
              <a:t>EOS storage file system/metadata server</a:t>
            </a:r>
          </a:p>
          <a:p>
            <a:pPr marL="285750" indent="-285750">
              <a:buFont typeface="Wingdings" panose="05000000000000000000" pitchFamily="2" charset="2"/>
              <a:buChar char="§"/>
            </a:pPr>
            <a:r>
              <a:rPr lang="en-US" dirty="0" smtClean="0"/>
              <a:t>Batch system: Torque</a:t>
            </a:r>
          </a:p>
          <a:p>
            <a:pPr marL="285750" indent="-285750">
              <a:buFont typeface="Wingdings" panose="05000000000000000000" pitchFamily="2" charset="2"/>
              <a:buChar char="§"/>
            </a:pPr>
            <a:r>
              <a:rPr lang="en-US" dirty="0" smtClean="0"/>
              <a:t>Files transfer to EOS for users analysis access on </a:t>
            </a:r>
            <a:r>
              <a:rPr lang="en-US" dirty="0" err="1" smtClean="0"/>
              <a:t>lxplus</a:t>
            </a:r>
            <a:endParaRPr lang="en-US" dirty="0" smtClean="0"/>
          </a:p>
          <a:p>
            <a:pPr marL="285750" indent="-285750">
              <a:buFont typeface="Wingdings" panose="05000000000000000000" pitchFamily="2" charset="2"/>
              <a:buChar char="§"/>
            </a:pPr>
            <a:r>
              <a:rPr lang="en-US" dirty="0" smtClean="0"/>
              <a:t>Scripting and software developed for automatic files handling, storage, dispatching to batch workers and analysis</a:t>
            </a:r>
          </a:p>
          <a:p>
            <a:pPr marL="285750" indent="-285750">
              <a:buFont typeface="Wingdings" panose="05000000000000000000" pitchFamily="2" charset="2"/>
              <a:buChar char="§"/>
            </a:pPr>
            <a:r>
              <a:rPr lang="en-US" dirty="0" smtClean="0"/>
              <a:t>Online analysis software for purity/gain determination, storing of results on EOS</a:t>
            </a:r>
          </a:p>
          <a:p>
            <a:endParaRPr lang="en-US" dirty="0" smtClean="0"/>
          </a:p>
          <a:p>
            <a:r>
              <a:rPr lang="en-US" dirty="0" smtClean="0"/>
              <a:t>Beyond use for 3x1x1 online monitoring (which has a rather modest data flow) this system is a prototype/test bench in order to study the design and perform the development of the final online data storage and processing system foreseen for the 6x6x6 via mock data challenges at high rate with both simulated and real data</a:t>
            </a:r>
          </a:p>
          <a:p>
            <a:endParaRPr lang="en-US" dirty="0" smtClean="0"/>
          </a:p>
          <a:p>
            <a:r>
              <a:rPr lang="en-US" dirty="0" smtClean="0"/>
              <a:t>See detailed presentation given by </a:t>
            </a:r>
            <a:r>
              <a:rPr lang="en-US" dirty="0" err="1" smtClean="0"/>
              <a:t>Elisabetta</a:t>
            </a:r>
            <a:r>
              <a:rPr lang="en-US" dirty="0" smtClean="0"/>
              <a:t> at the SB meetings in the last months </a:t>
            </a:r>
          </a:p>
          <a:p>
            <a:endParaRPr lang="en-US" dirty="0" smtClean="0"/>
          </a:p>
          <a:p>
            <a:r>
              <a:rPr lang="en-US" b="1" dirty="0" smtClean="0"/>
              <a:t>“Development and implementation of the WA105 6x6x6 online storage/processing on the 3x1x1 online storage and processing small scale test farm”</a:t>
            </a:r>
          </a:p>
          <a:p>
            <a:endParaRPr lang="en-US" dirty="0" smtClean="0"/>
          </a:p>
          <a:p>
            <a:r>
              <a:rPr lang="en-US" dirty="0" smtClean="0"/>
              <a:t>and the presentation that </a:t>
            </a:r>
            <a:r>
              <a:rPr lang="en-US" dirty="0" err="1" smtClean="0"/>
              <a:t>Elisabetta</a:t>
            </a:r>
            <a:r>
              <a:rPr lang="en-US" dirty="0" smtClean="0"/>
              <a:t> will give tomorrow at the SB session</a:t>
            </a:r>
          </a:p>
          <a:p>
            <a:endParaRPr lang="en-US" dirty="0" smtClean="0"/>
          </a:p>
          <a:p>
            <a:endParaRPr lang="en-US" dirty="0"/>
          </a:p>
        </p:txBody>
      </p:sp>
    </p:spTree>
    <p:extLst>
      <p:ext uri="{BB962C8B-B14F-4D97-AF65-F5344CB8AC3E}">
        <p14:creationId xmlns:p14="http://schemas.microsoft.com/office/powerpoint/2010/main" val="4091745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ZoneTexte 2"/>
          <p:cNvSpPr txBox="1">
            <a:spLocks noChangeArrowheads="1"/>
          </p:cNvSpPr>
          <p:nvPr/>
        </p:nvSpPr>
        <p:spPr bwMode="auto">
          <a:xfrm>
            <a:off x="449263" y="7938"/>
            <a:ext cx="8299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kumimoji="1" lang="en-US" altLang="en-US" sz="2000" b="1" u="sng" smtClean="0">
                <a:solidFill>
                  <a:srgbClr val="000000"/>
                </a:solidFill>
                <a:cs typeface="Times New Roman" pitchFamily="18" charset="0"/>
              </a:rPr>
              <a:t>WA105 Accessible cold front-end electronics and  uTCA DAQ system 7680 ch </a:t>
            </a:r>
          </a:p>
        </p:txBody>
      </p:sp>
      <p:sp>
        <p:nvSpPr>
          <p:cNvPr id="5" name="ZoneTexte 3"/>
          <p:cNvSpPr txBox="1"/>
          <p:nvPr/>
        </p:nvSpPr>
        <p:spPr>
          <a:xfrm>
            <a:off x="4643438" y="836613"/>
            <a:ext cx="4608512" cy="1570037"/>
          </a:xfrm>
          <a:prstGeom prst="rect">
            <a:avLst/>
          </a:prstGeom>
          <a:noFill/>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fontAlgn="base">
              <a:spcBef>
                <a:spcPct val="0"/>
              </a:spcBef>
              <a:spcAft>
                <a:spcPct val="0"/>
              </a:spcAft>
              <a:buFont typeface="Wingdings" panose="05000000000000000000" pitchFamily="2" charset="2"/>
              <a:buChar char="Ø"/>
              <a:defRPr/>
            </a:pPr>
            <a:r>
              <a:rPr kumimoji="1" lang="en-US" sz="1600" b="1" dirty="0" smtClean="0">
                <a:solidFill>
                  <a:srgbClr val="00B050"/>
                </a:solidFill>
                <a:latin typeface="Arial" panose="020B0604020202020204" pitchFamily="34" charset="0"/>
                <a:cs typeface="Arial" panose="020B0604020202020204" pitchFamily="34" charset="0"/>
              </a:rPr>
              <a:t>Cryogenic ASIC amplifiers (CMOS 0.35um) 16ch  </a:t>
            </a:r>
            <a:r>
              <a:rPr kumimoji="1" lang="en-US" sz="1600" b="1" u="sng" dirty="0" smtClean="0">
                <a:solidFill>
                  <a:srgbClr val="00B050"/>
                </a:solidFill>
                <a:latin typeface="Arial" panose="020B0604020202020204" pitchFamily="34" charset="0"/>
                <a:cs typeface="Arial" panose="020B0604020202020204" pitchFamily="34" charset="0"/>
              </a:rPr>
              <a:t>externally accessible: </a:t>
            </a:r>
          </a:p>
          <a:p>
            <a:pPr marL="285750" indent="-285750" fontAlgn="base">
              <a:spcBef>
                <a:spcPct val="0"/>
              </a:spcBef>
              <a:spcAft>
                <a:spcPct val="0"/>
              </a:spcAft>
              <a:buFont typeface="Arial" panose="020B0604020202020204" pitchFamily="34" charset="0"/>
              <a:buChar char="•"/>
              <a:defRPr/>
            </a:pPr>
            <a:r>
              <a:rPr kumimoji="1" lang="en-US" sz="1600" dirty="0">
                <a:solidFill>
                  <a:prstClr val="black"/>
                </a:solidFill>
                <a:latin typeface="Arial" panose="020B0604020202020204" pitchFamily="34" charset="0"/>
                <a:cs typeface="Arial" panose="020B0604020202020204" pitchFamily="34" charset="0"/>
              </a:rPr>
              <a:t>W</a:t>
            </a:r>
            <a:r>
              <a:rPr kumimoji="1" lang="en-US" sz="1600" dirty="0" smtClean="0">
                <a:solidFill>
                  <a:prstClr val="black"/>
                </a:solidFill>
                <a:latin typeface="Arial" panose="020B0604020202020204" pitchFamily="34" charset="0"/>
                <a:cs typeface="Arial" panose="020B0604020202020204" pitchFamily="34" charset="0"/>
              </a:rPr>
              <a:t>orking at 110K at the bottom of the signal chimneys </a:t>
            </a:r>
          </a:p>
          <a:p>
            <a:pPr marL="285750" indent="-285750" fontAlgn="base">
              <a:spcBef>
                <a:spcPct val="0"/>
              </a:spcBef>
              <a:spcAft>
                <a:spcPct val="0"/>
              </a:spcAft>
              <a:buFont typeface="Arial" panose="020B0604020202020204" pitchFamily="34" charset="0"/>
              <a:buChar char="•"/>
              <a:defRPr/>
            </a:pPr>
            <a:r>
              <a:rPr kumimoji="1" lang="en-US" sz="1600" dirty="0">
                <a:solidFill>
                  <a:prstClr val="black"/>
                </a:solidFill>
                <a:latin typeface="Arial" panose="020B0604020202020204" pitchFamily="34" charset="0"/>
                <a:cs typeface="Arial" panose="020B0604020202020204" pitchFamily="34" charset="0"/>
              </a:rPr>
              <a:t>C</a:t>
            </a:r>
            <a:r>
              <a:rPr kumimoji="1" lang="en-US" sz="1600" dirty="0" smtClean="0">
                <a:solidFill>
                  <a:prstClr val="black"/>
                </a:solidFill>
                <a:latin typeface="Arial" panose="020B0604020202020204" pitchFamily="34" charset="0"/>
                <a:cs typeface="Arial" panose="020B0604020202020204" pitchFamily="34" charset="0"/>
              </a:rPr>
              <a:t>ards </a:t>
            </a:r>
            <a:r>
              <a:rPr kumimoji="1" lang="en-US" sz="1600" dirty="0">
                <a:solidFill>
                  <a:prstClr val="black"/>
                </a:solidFill>
                <a:latin typeface="Arial" panose="020B0604020202020204" pitchFamily="34" charset="0"/>
                <a:cs typeface="Arial" panose="020B0604020202020204" pitchFamily="34" charset="0"/>
              </a:rPr>
              <a:t>fixed to a plug accessible from </a:t>
            </a:r>
            <a:r>
              <a:rPr kumimoji="1" lang="en-US" sz="1600" dirty="0" smtClean="0">
                <a:solidFill>
                  <a:prstClr val="black"/>
                </a:solidFill>
                <a:latin typeface="Arial" panose="020B0604020202020204" pitchFamily="34" charset="0"/>
                <a:cs typeface="Arial" panose="020B0604020202020204" pitchFamily="34" charset="0"/>
              </a:rPr>
              <a:t>outside</a:t>
            </a:r>
            <a:r>
              <a:rPr kumimoji="1" lang="en-US" sz="1600" dirty="0">
                <a:solidFill>
                  <a:prstClr val="black"/>
                </a:solidFill>
                <a:latin typeface="Arial" panose="020B0604020202020204" pitchFamily="34" charset="0"/>
                <a:cs typeface="Arial" panose="020B0604020202020204" pitchFamily="34" charset="0"/>
              </a:rPr>
              <a:t> </a:t>
            </a:r>
            <a:endParaRPr kumimoji="1" lang="en-US" sz="1600" dirty="0" smtClean="0">
              <a:solidFill>
                <a:prstClr val="black"/>
              </a:solidFill>
              <a:latin typeface="Arial" panose="020B0604020202020204" pitchFamily="34" charset="0"/>
              <a:cs typeface="Arial" panose="020B0604020202020204" pitchFamily="34" charset="0"/>
            </a:endParaRPr>
          </a:p>
          <a:p>
            <a:pPr fontAlgn="base">
              <a:spcBef>
                <a:spcPct val="0"/>
              </a:spcBef>
              <a:spcAft>
                <a:spcPct val="0"/>
              </a:spcAft>
              <a:defRPr/>
            </a:pPr>
            <a:r>
              <a:rPr kumimoji="1" lang="en-US" sz="1600" dirty="0" smtClean="0">
                <a:solidFill>
                  <a:prstClr val="black"/>
                </a:solidFill>
                <a:latin typeface="Arial" panose="020B0604020202020204" pitchFamily="34" charset="0"/>
                <a:cs typeface="Arial" panose="020B0604020202020204" pitchFamily="34" charset="0"/>
                <a:sym typeface="Wingdings" panose="05000000000000000000" pitchFamily="2" charset="2"/>
              </a:rPr>
              <a:t>Short cables</a:t>
            </a:r>
            <a:r>
              <a:rPr kumimoji="1" lang="en-US" sz="1600" dirty="0" smtClean="0">
                <a:solidFill>
                  <a:prstClr val="black"/>
                </a:solidFill>
                <a:latin typeface="Arial" panose="020B0604020202020204" pitchFamily="34" charset="0"/>
                <a:cs typeface="Arial" panose="020B0604020202020204" pitchFamily="34" charset="0"/>
              </a:rPr>
              <a:t> </a:t>
            </a:r>
            <a:r>
              <a:rPr kumimoji="1" lang="en-US" sz="1600" dirty="0">
                <a:solidFill>
                  <a:prstClr val="black"/>
                </a:solidFill>
                <a:latin typeface="Arial" panose="020B0604020202020204" pitchFamily="34" charset="0"/>
                <a:cs typeface="Arial" panose="020B0604020202020204" pitchFamily="34" charset="0"/>
              </a:rPr>
              <a:t>capacitance, </a:t>
            </a:r>
            <a:r>
              <a:rPr kumimoji="1" lang="en-US" sz="1600" dirty="0" smtClean="0">
                <a:solidFill>
                  <a:prstClr val="black"/>
                </a:solidFill>
                <a:latin typeface="Arial" panose="020B0604020202020204" pitchFamily="34" charset="0"/>
                <a:cs typeface="Arial" panose="020B0604020202020204" pitchFamily="34" charset="0"/>
              </a:rPr>
              <a:t>low noise at </a:t>
            </a:r>
            <a:r>
              <a:rPr kumimoji="1" lang="en-US" sz="1600" dirty="0">
                <a:solidFill>
                  <a:prstClr val="black"/>
                </a:solidFill>
                <a:latin typeface="Arial" panose="020B0604020202020204" pitchFamily="34" charset="0"/>
                <a:cs typeface="Arial" panose="020B0604020202020204" pitchFamily="34" charset="0"/>
              </a:rPr>
              <a:t>low </a:t>
            </a:r>
            <a:r>
              <a:rPr kumimoji="1" lang="en-US" sz="1600" dirty="0" smtClean="0">
                <a:solidFill>
                  <a:prstClr val="black"/>
                </a:solidFill>
                <a:latin typeface="Arial" panose="020B0604020202020204" pitchFamily="34" charset="0"/>
                <a:cs typeface="Arial" panose="020B0604020202020204" pitchFamily="34" charset="0"/>
              </a:rPr>
              <a:t>T </a:t>
            </a:r>
            <a:endParaRPr kumimoji="1" lang="en-US" sz="1600" dirty="0">
              <a:solidFill>
                <a:prstClr val="black"/>
              </a:solidFill>
              <a:latin typeface="Arial" panose="020B0604020202020204" pitchFamily="34" charset="0"/>
              <a:cs typeface="Arial" panose="020B0604020202020204" pitchFamily="34" charset="0"/>
            </a:endParaRPr>
          </a:p>
        </p:txBody>
      </p:sp>
      <p:sp>
        <p:nvSpPr>
          <p:cNvPr id="6" name="ZoneTexte 5"/>
          <p:cNvSpPr txBox="1"/>
          <p:nvPr/>
        </p:nvSpPr>
        <p:spPr>
          <a:xfrm>
            <a:off x="-36513" y="620713"/>
            <a:ext cx="4824413" cy="1230312"/>
          </a:xfrm>
          <a:prstGeom prst="rect">
            <a:avLst/>
          </a:prstGeom>
          <a:noFill/>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endParaRPr kumimoji="1" lang="en-US" sz="1600" dirty="0" smtClean="0">
              <a:solidFill>
                <a:srgbClr val="00B050"/>
              </a:solidFill>
            </a:endParaRPr>
          </a:p>
          <a:p>
            <a:pPr marL="285750" indent="-285750" fontAlgn="base">
              <a:spcBef>
                <a:spcPct val="0"/>
              </a:spcBef>
              <a:spcAft>
                <a:spcPct val="0"/>
              </a:spcAft>
              <a:buFont typeface="Wingdings" panose="05000000000000000000" pitchFamily="2" charset="2"/>
              <a:buChar char="Ø"/>
              <a:defRPr/>
            </a:pPr>
            <a:r>
              <a:rPr kumimoji="1" lang="en-US" sz="1600" b="1" dirty="0" smtClean="0">
                <a:solidFill>
                  <a:srgbClr val="00B050"/>
                </a:solidFill>
                <a:latin typeface="Arial" panose="020B0604020202020204" pitchFamily="34" charset="0"/>
                <a:cs typeface="Arial" panose="020B0604020202020204" pitchFamily="34" charset="0"/>
              </a:rPr>
              <a:t>Digital electronics</a:t>
            </a:r>
            <a:r>
              <a:rPr kumimoji="1" lang="en-US" sz="1600" b="1" dirty="0">
                <a:solidFill>
                  <a:srgbClr val="00B050"/>
                </a:solidFill>
                <a:latin typeface="Arial" panose="020B0604020202020204" pitchFamily="34" charset="0"/>
                <a:cs typeface="Arial" panose="020B0604020202020204" pitchFamily="34" charset="0"/>
              </a:rPr>
              <a:t> </a:t>
            </a:r>
            <a:r>
              <a:rPr kumimoji="1" lang="en-US" sz="1600" b="1" u="sng" dirty="0" smtClean="0">
                <a:solidFill>
                  <a:srgbClr val="00B050"/>
                </a:solidFill>
                <a:latin typeface="Arial" panose="020B0604020202020204" pitchFamily="34" charset="0"/>
                <a:cs typeface="Arial" panose="020B0604020202020204" pitchFamily="34" charset="0"/>
              </a:rPr>
              <a:t>at warm </a:t>
            </a:r>
            <a:r>
              <a:rPr kumimoji="1" lang="en-US" sz="1600" b="1" dirty="0" smtClean="0">
                <a:solidFill>
                  <a:srgbClr val="00B050"/>
                </a:solidFill>
                <a:latin typeface="Arial" panose="020B0604020202020204" pitchFamily="34" charset="0"/>
                <a:cs typeface="Arial" panose="020B0604020202020204" pitchFamily="34" charset="0"/>
              </a:rPr>
              <a:t>on the tank deck:</a:t>
            </a:r>
          </a:p>
          <a:p>
            <a:pPr marL="285750" indent="-285750" fontAlgn="base">
              <a:spcBef>
                <a:spcPct val="0"/>
              </a:spcBef>
              <a:spcAft>
                <a:spcPct val="0"/>
              </a:spcAft>
              <a:buFont typeface="Arial" panose="020B0604020202020204" pitchFamily="34" charset="0"/>
              <a:buChar char="•"/>
              <a:defRPr/>
            </a:pPr>
            <a:r>
              <a:rPr kumimoji="1" lang="en-US" sz="1400" dirty="0">
                <a:solidFill>
                  <a:prstClr val="black"/>
                </a:solidFill>
                <a:latin typeface="Arial" panose="020B0604020202020204" pitchFamily="34" charset="0"/>
                <a:cs typeface="Arial" panose="020B0604020202020204" pitchFamily="34" charset="0"/>
              </a:rPr>
              <a:t>A</a:t>
            </a:r>
            <a:r>
              <a:rPr kumimoji="1" lang="en-US" sz="1400" dirty="0" smtClean="0">
                <a:solidFill>
                  <a:prstClr val="black"/>
                </a:solidFill>
                <a:latin typeface="Arial" panose="020B0604020202020204" pitchFamily="34" charset="0"/>
                <a:cs typeface="Arial" panose="020B0604020202020204" pitchFamily="34" charset="0"/>
              </a:rPr>
              <a:t>rchitecture based on </a:t>
            </a:r>
            <a:r>
              <a:rPr kumimoji="1" lang="en-US" sz="1400" dirty="0" err="1" smtClean="0">
                <a:solidFill>
                  <a:prstClr val="black"/>
                </a:solidFill>
                <a:latin typeface="Arial" panose="020B0604020202020204" pitchFamily="34" charset="0"/>
                <a:cs typeface="Arial" panose="020B0604020202020204" pitchFamily="34" charset="0"/>
              </a:rPr>
              <a:t>uTCA</a:t>
            </a:r>
            <a:r>
              <a:rPr kumimoji="1" lang="en-US" sz="1400" dirty="0" smtClean="0">
                <a:solidFill>
                  <a:prstClr val="black"/>
                </a:solidFill>
                <a:latin typeface="Arial" panose="020B0604020202020204" pitchFamily="34" charset="0"/>
                <a:cs typeface="Arial" panose="020B0604020202020204" pitchFamily="34" charset="0"/>
              </a:rPr>
              <a:t> standard</a:t>
            </a:r>
          </a:p>
          <a:p>
            <a:pPr marL="285750" indent="-285750" fontAlgn="base">
              <a:spcBef>
                <a:spcPct val="0"/>
              </a:spcBef>
              <a:spcAft>
                <a:spcPct val="0"/>
              </a:spcAft>
              <a:buFont typeface="Arial" panose="020B0604020202020204" pitchFamily="34" charset="0"/>
              <a:buChar char="•"/>
              <a:defRPr/>
            </a:pPr>
            <a:r>
              <a:rPr kumimoji="1" lang="en-US" sz="1400" dirty="0" smtClean="0">
                <a:solidFill>
                  <a:prstClr val="black"/>
                </a:solidFill>
                <a:latin typeface="Arial" panose="020B0604020202020204" pitchFamily="34" charset="0"/>
                <a:cs typeface="Arial" panose="020B0604020202020204" pitchFamily="34" charset="0"/>
              </a:rPr>
              <a:t>1 crate/signal chimney, 640 channels/crate</a:t>
            </a:r>
          </a:p>
          <a:p>
            <a:pPr fontAlgn="base">
              <a:spcBef>
                <a:spcPct val="0"/>
              </a:spcBef>
              <a:spcAft>
                <a:spcPct val="0"/>
              </a:spcAft>
              <a:defRPr/>
            </a:pPr>
            <a:r>
              <a:rPr kumimoji="1" lang="fr-FR" sz="1400" dirty="0" smtClean="0">
                <a:solidFill>
                  <a:prstClr val="black"/>
                </a:solidFill>
                <a:latin typeface="Arial" panose="020B0604020202020204" pitchFamily="34" charset="0"/>
                <a:cs typeface="Arial" panose="020B0604020202020204" pitchFamily="34" charset="0"/>
                <a:sym typeface="Wingdings" panose="05000000000000000000" pitchFamily="2" charset="2"/>
              </a:rPr>
              <a:t> </a:t>
            </a:r>
            <a:r>
              <a:rPr kumimoji="1" lang="fr-FR" sz="1400" dirty="0" smtClean="0">
                <a:solidFill>
                  <a:prstClr val="black"/>
                </a:solidFill>
                <a:latin typeface="Arial" panose="020B0604020202020204" pitchFamily="34" charset="0"/>
                <a:cs typeface="Arial" panose="020B0604020202020204" pitchFamily="34" charset="0"/>
              </a:rPr>
              <a:t>12 </a:t>
            </a:r>
            <a:r>
              <a:rPr kumimoji="1" lang="fr-FR" sz="1400" dirty="0" err="1" smtClean="0">
                <a:solidFill>
                  <a:prstClr val="black"/>
                </a:solidFill>
                <a:latin typeface="Arial" panose="020B0604020202020204" pitchFamily="34" charset="0"/>
                <a:cs typeface="Arial" panose="020B0604020202020204" pitchFamily="34" charset="0"/>
              </a:rPr>
              <a:t>uTCA</a:t>
            </a:r>
            <a:r>
              <a:rPr kumimoji="1" lang="fr-FR" sz="1400" dirty="0" smtClean="0">
                <a:solidFill>
                  <a:prstClr val="black"/>
                </a:solidFill>
                <a:latin typeface="Arial" panose="020B0604020202020204" pitchFamily="34" charset="0"/>
                <a:cs typeface="Arial" panose="020B0604020202020204" pitchFamily="34" charset="0"/>
              </a:rPr>
              <a:t> </a:t>
            </a:r>
            <a:r>
              <a:rPr kumimoji="1" lang="fr-FR" sz="1400" dirty="0" err="1" smtClean="0">
                <a:solidFill>
                  <a:prstClr val="black"/>
                </a:solidFill>
                <a:latin typeface="Arial" panose="020B0604020202020204" pitchFamily="34" charset="0"/>
                <a:cs typeface="Arial" panose="020B0604020202020204" pitchFamily="34" charset="0"/>
              </a:rPr>
              <a:t>crates</a:t>
            </a:r>
            <a:r>
              <a:rPr kumimoji="1" lang="fr-FR" sz="1400" dirty="0" smtClean="0">
                <a:solidFill>
                  <a:prstClr val="black"/>
                </a:solidFill>
                <a:latin typeface="Arial" panose="020B0604020202020204" pitchFamily="34" charset="0"/>
                <a:cs typeface="Arial" panose="020B0604020202020204" pitchFamily="34" charset="0"/>
              </a:rPr>
              <a:t>, 10 AMC </a:t>
            </a:r>
            <a:r>
              <a:rPr kumimoji="1" lang="fr-FR" sz="1400" dirty="0" err="1" smtClean="0">
                <a:solidFill>
                  <a:prstClr val="black"/>
                </a:solidFill>
                <a:latin typeface="Arial" panose="020B0604020202020204" pitchFamily="34" charset="0"/>
                <a:cs typeface="Arial" panose="020B0604020202020204" pitchFamily="34" charset="0"/>
              </a:rPr>
              <a:t>cards</a:t>
            </a:r>
            <a:r>
              <a:rPr kumimoji="1" lang="fr-FR" sz="1400" dirty="0" smtClean="0">
                <a:solidFill>
                  <a:prstClr val="black"/>
                </a:solidFill>
                <a:latin typeface="Arial" panose="020B0604020202020204" pitchFamily="34" charset="0"/>
                <a:cs typeface="Arial" panose="020B0604020202020204" pitchFamily="34" charset="0"/>
              </a:rPr>
              <a:t>/</a:t>
            </a:r>
            <a:r>
              <a:rPr kumimoji="1" lang="fr-FR" sz="1400" dirty="0" err="1" smtClean="0">
                <a:solidFill>
                  <a:prstClr val="black"/>
                </a:solidFill>
                <a:latin typeface="Arial" panose="020B0604020202020204" pitchFamily="34" charset="0"/>
                <a:cs typeface="Arial" panose="020B0604020202020204" pitchFamily="34" charset="0"/>
              </a:rPr>
              <a:t>crate</a:t>
            </a:r>
            <a:r>
              <a:rPr kumimoji="1" lang="fr-FR" sz="1400" dirty="0" smtClean="0">
                <a:solidFill>
                  <a:prstClr val="black"/>
                </a:solidFill>
                <a:latin typeface="Arial" panose="020B0604020202020204" pitchFamily="34" charset="0"/>
                <a:cs typeface="Arial" panose="020B0604020202020204" pitchFamily="34" charset="0"/>
              </a:rPr>
              <a:t>, 64 </a:t>
            </a:r>
            <a:r>
              <a:rPr kumimoji="1" lang="fr-FR" sz="1400" dirty="0" err="1" smtClean="0">
                <a:solidFill>
                  <a:prstClr val="black"/>
                </a:solidFill>
                <a:latin typeface="Arial" panose="020B0604020202020204" pitchFamily="34" charset="0"/>
                <a:cs typeface="Arial" panose="020B0604020202020204" pitchFamily="34" charset="0"/>
              </a:rPr>
              <a:t>ch</a:t>
            </a:r>
            <a:r>
              <a:rPr kumimoji="1" lang="fr-FR" sz="1400" dirty="0" smtClean="0">
                <a:solidFill>
                  <a:prstClr val="black"/>
                </a:solidFill>
                <a:latin typeface="Arial" panose="020B0604020202020204" pitchFamily="34" charset="0"/>
                <a:cs typeface="Arial" panose="020B0604020202020204" pitchFamily="34" charset="0"/>
              </a:rPr>
              <a:t>/</a:t>
            </a:r>
            <a:r>
              <a:rPr kumimoji="1" lang="fr-FR" sz="1400" dirty="0" err="1" smtClean="0">
                <a:solidFill>
                  <a:prstClr val="black"/>
                </a:solidFill>
                <a:latin typeface="Arial" panose="020B0604020202020204" pitchFamily="34" charset="0"/>
                <a:cs typeface="Arial" panose="020B0604020202020204" pitchFamily="34" charset="0"/>
              </a:rPr>
              <a:t>card</a:t>
            </a:r>
            <a:endParaRPr kumimoji="1" lang="en-US" sz="1400" dirty="0" smtClean="0">
              <a:solidFill>
                <a:prstClr val="black"/>
              </a:solidFill>
              <a:latin typeface="Arial" panose="020B0604020202020204" pitchFamily="34" charset="0"/>
              <a:cs typeface="Arial" panose="020B0604020202020204" pitchFamily="34" charset="0"/>
            </a:endParaRPr>
          </a:p>
        </p:txBody>
      </p:sp>
      <p:sp>
        <p:nvSpPr>
          <p:cNvPr id="16390" name="スライド番号プレースホルダ 5"/>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r" eaLnBrk="1" fontAlgn="base" hangingPunct="1">
              <a:spcBef>
                <a:spcPct val="0"/>
              </a:spcBef>
              <a:spcAft>
                <a:spcPct val="0"/>
              </a:spcAft>
              <a:buFontTx/>
              <a:buNone/>
            </a:pPr>
            <a:fld id="{2155677D-8EA0-4DFF-9D37-7D5F8370D6AB}" type="slidenum">
              <a:rPr kumimoji="1" lang="ja-JP" altLang="en-US" sz="1400" smtClean="0">
                <a:solidFill>
                  <a:srgbClr val="000000"/>
                </a:solidFill>
                <a:latin typeface="Verdana" pitchFamily="34" charset="0"/>
              </a:rPr>
              <a:pPr algn="r" eaLnBrk="1" fontAlgn="base" hangingPunct="1">
                <a:spcBef>
                  <a:spcPct val="0"/>
                </a:spcBef>
                <a:spcAft>
                  <a:spcPct val="0"/>
                </a:spcAft>
                <a:buFontTx/>
                <a:buNone/>
              </a:pPr>
              <a:t>2</a:t>
            </a:fld>
            <a:endParaRPr kumimoji="1" lang="ja-JP" altLang="en-US" sz="1400" smtClean="0">
              <a:solidFill>
                <a:srgbClr val="000000"/>
              </a:solidFill>
              <a:latin typeface="Verdana" pitchFamily="34" charset="0"/>
            </a:endParaRPr>
          </a:p>
        </p:txBody>
      </p:sp>
      <p:pic>
        <p:nvPicPr>
          <p:cNvPr id="163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 y="1789113"/>
            <a:ext cx="4259263"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descr="C:\Users\autiero\Desktop\Talk SPSC\SPSC Report March 2015\V4.8\Final\fig\SFT_cut_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2349500"/>
            <a:ext cx="2968625"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86250"/>
            <a:ext cx="927100" cy="79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4" name="Picture 2" descr="C:\Users\autiero\Desktop\Laguna meeting 15 Sept 2013\Edouard\LARZIC_16_layout-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5566" y="4437112"/>
            <a:ext cx="6429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Rectangle 8"/>
          <p:cNvSpPr>
            <a:spLocks noChangeArrowheads="1"/>
          </p:cNvSpPr>
          <p:nvPr/>
        </p:nvSpPr>
        <p:spPr bwMode="auto">
          <a:xfrm>
            <a:off x="8028384" y="4005064"/>
            <a:ext cx="1308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kumimoji="1" lang="en-US" altLang="en-US" sz="1200" b="1" dirty="0" smtClean="0">
                <a:solidFill>
                  <a:srgbClr val="000000"/>
                </a:solidFill>
              </a:rPr>
              <a:t>ASICs 16 </a:t>
            </a:r>
            <a:r>
              <a:rPr kumimoji="1" lang="en-US" altLang="en-US" sz="1200" b="1" dirty="0" err="1" smtClean="0">
                <a:solidFill>
                  <a:srgbClr val="000000"/>
                </a:solidFill>
              </a:rPr>
              <a:t>ch.</a:t>
            </a:r>
            <a:endParaRPr kumimoji="1" lang="en-US" altLang="en-US" sz="1200" b="1" dirty="0" smtClean="0">
              <a:solidFill>
                <a:srgbClr val="000000"/>
              </a:solidFill>
            </a:endParaRPr>
          </a:p>
          <a:p>
            <a:pPr eaLnBrk="1" fontAlgn="base" hangingPunct="1">
              <a:spcBef>
                <a:spcPct val="0"/>
              </a:spcBef>
              <a:spcAft>
                <a:spcPct val="0"/>
              </a:spcAft>
              <a:buFontTx/>
              <a:buNone/>
            </a:pPr>
            <a:r>
              <a:rPr kumimoji="1" lang="en-US" altLang="en-US" sz="1200" b="1" dirty="0" smtClean="0">
                <a:solidFill>
                  <a:srgbClr val="000000"/>
                </a:solidFill>
              </a:rPr>
              <a:t>(CMOS 0.35 um)</a:t>
            </a:r>
          </a:p>
          <a:p>
            <a:pPr eaLnBrk="1" fontAlgn="base" hangingPunct="1">
              <a:spcBef>
                <a:spcPct val="0"/>
              </a:spcBef>
              <a:spcAft>
                <a:spcPct val="0"/>
              </a:spcAft>
              <a:buFontTx/>
              <a:buNone/>
            </a:pPr>
            <a:endParaRPr kumimoji="1" lang="en-US" altLang="en-US" sz="1200" b="1" dirty="0" smtClean="0">
              <a:solidFill>
                <a:srgbClr val="000000"/>
              </a:solidFill>
            </a:endParaRPr>
          </a:p>
        </p:txBody>
      </p:sp>
      <p:cxnSp>
        <p:nvCxnSpPr>
          <p:cNvPr id="19" name="Connecteur droit avec flèche 18"/>
          <p:cNvCxnSpPr/>
          <p:nvPr/>
        </p:nvCxnSpPr>
        <p:spPr>
          <a:xfrm>
            <a:off x="900113" y="1851025"/>
            <a:ext cx="647700" cy="425450"/>
          </a:xfrm>
          <a:prstGeom prst="straightConnector1">
            <a:avLst/>
          </a:prstGeom>
          <a:ln w="38100">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2268538" y="2063750"/>
            <a:ext cx="431800" cy="10048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16399" name="Rectangle 21"/>
          <p:cNvSpPr>
            <a:spLocks noChangeArrowheads="1"/>
          </p:cNvSpPr>
          <p:nvPr/>
        </p:nvSpPr>
        <p:spPr bwMode="auto">
          <a:xfrm>
            <a:off x="34925" y="476250"/>
            <a:ext cx="884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kumimoji="1" lang="en-US" altLang="en-US" sz="1600" b="1" smtClean="0">
                <a:solidFill>
                  <a:srgbClr val="000000"/>
                </a:solidFill>
                <a:latin typeface="Arial" charset="0"/>
                <a:cs typeface="Arial" charset="0"/>
              </a:rPr>
              <a:t>Full accessibility provided by the double-phase charge readout at the top of the detector  </a:t>
            </a:r>
            <a:endParaRPr lang="en-US" altLang="en-US" sz="1600" smtClean="0">
              <a:solidFill>
                <a:prstClr val="black"/>
              </a:solidFill>
              <a:latin typeface="Verdana" pitchFamily="34" charset="0"/>
            </a:endParaRPr>
          </a:p>
        </p:txBody>
      </p:sp>
      <p:sp>
        <p:nvSpPr>
          <p:cNvPr id="24" name="Flèche droite 23"/>
          <p:cNvSpPr/>
          <p:nvPr/>
        </p:nvSpPr>
        <p:spPr>
          <a:xfrm rot="499519" flipV="1">
            <a:off x="2760663" y="2525713"/>
            <a:ext cx="2260600" cy="23653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pic>
        <p:nvPicPr>
          <p:cNvPr id="1640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500438"/>
            <a:ext cx="974725"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402" name="Connecteur droit avec flèche 24"/>
          <p:cNvCxnSpPr>
            <a:cxnSpLocks noChangeShapeType="1"/>
          </p:cNvCxnSpPr>
          <p:nvPr/>
        </p:nvCxnSpPr>
        <p:spPr bwMode="auto">
          <a:xfrm flipV="1">
            <a:off x="4643438" y="2852738"/>
            <a:ext cx="776287" cy="7207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403" name="Rectangle 25"/>
          <p:cNvSpPr>
            <a:spLocks noChangeArrowheads="1"/>
          </p:cNvSpPr>
          <p:nvPr/>
        </p:nvSpPr>
        <p:spPr bwMode="auto">
          <a:xfrm>
            <a:off x="4067175" y="4149725"/>
            <a:ext cx="95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kumimoji="1" lang="fr-FR" altLang="en-US" sz="1200" b="1" smtClean="0">
                <a:solidFill>
                  <a:srgbClr val="000000"/>
                </a:solidFill>
              </a:rPr>
              <a:t>uTCA crate</a:t>
            </a:r>
            <a:endParaRPr kumimoji="1" lang="en-US" altLang="en-US" sz="1200" b="1" smtClean="0">
              <a:solidFill>
                <a:srgbClr val="000000"/>
              </a:solidFill>
            </a:endParaRPr>
          </a:p>
          <a:p>
            <a:pPr eaLnBrk="1" fontAlgn="base" hangingPunct="1">
              <a:spcBef>
                <a:spcPct val="0"/>
              </a:spcBef>
              <a:spcAft>
                <a:spcPct val="0"/>
              </a:spcAft>
              <a:buFontTx/>
              <a:buNone/>
            </a:pPr>
            <a:endParaRPr kumimoji="1" lang="en-US" altLang="en-US" sz="1200" b="1" smtClean="0">
              <a:solidFill>
                <a:srgbClr val="000000"/>
              </a:solidFill>
            </a:endParaRPr>
          </a:p>
        </p:txBody>
      </p:sp>
      <p:sp>
        <p:nvSpPr>
          <p:cNvPr id="16404" name="Rectangle 26"/>
          <p:cNvSpPr>
            <a:spLocks noChangeArrowheads="1"/>
          </p:cNvSpPr>
          <p:nvPr/>
        </p:nvSpPr>
        <p:spPr bwMode="auto">
          <a:xfrm>
            <a:off x="2894013" y="6351588"/>
            <a:ext cx="1189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kumimoji="1" lang="fr-FR" altLang="en-US" sz="1200" b="1" smtClean="0">
                <a:solidFill>
                  <a:srgbClr val="000000"/>
                </a:solidFill>
              </a:rPr>
              <a:t>Signal chimney</a:t>
            </a:r>
            <a:endParaRPr kumimoji="1" lang="en-US" altLang="en-US" sz="1200" b="1" smtClean="0">
              <a:solidFill>
                <a:srgbClr val="000000"/>
              </a:solidFill>
            </a:endParaRPr>
          </a:p>
          <a:p>
            <a:pPr eaLnBrk="1" fontAlgn="base" hangingPunct="1">
              <a:spcBef>
                <a:spcPct val="0"/>
              </a:spcBef>
              <a:spcAft>
                <a:spcPct val="0"/>
              </a:spcAft>
              <a:buFontTx/>
              <a:buNone/>
            </a:pPr>
            <a:endParaRPr kumimoji="1" lang="en-US" altLang="en-US" sz="1200" b="1" smtClean="0">
              <a:solidFill>
                <a:srgbClr val="000000"/>
              </a:solidFill>
            </a:endParaRPr>
          </a:p>
        </p:txBody>
      </p:sp>
      <p:cxnSp>
        <p:nvCxnSpPr>
          <p:cNvPr id="16405" name="Connecteur droit avec flèche 27"/>
          <p:cNvCxnSpPr>
            <a:cxnSpLocks noChangeShapeType="1"/>
          </p:cNvCxnSpPr>
          <p:nvPr/>
        </p:nvCxnSpPr>
        <p:spPr bwMode="auto">
          <a:xfrm flipV="1">
            <a:off x="5324475" y="4075113"/>
            <a:ext cx="687388" cy="158591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406" name="Rectangle 28"/>
          <p:cNvSpPr>
            <a:spLocks noChangeArrowheads="1"/>
          </p:cNvSpPr>
          <p:nvPr/>
        </p:nvSpPr>
        <p:spPr bwMode="auto">
          <a:xfrm>
            <a:off x="5867400" y="4911725"/>
            <a:ext cx="50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kumimoji="1" lang="fr-FR" altLang="en-US" sz="1200" b="1" smtClean="0">
                <a:solidFill>
                  <a:srgbClr val="000000"/>
                </a:solidFill>
              </a:rPr>
              <a:t>CRP</a:t>
            </a:r>
            <a:endParaRPr kumimoji="1" lang="en-US" altLang="en-US" sz="1200" b="1" smtClean="0">
              <a:solidFill>
                <a:srgbClr val="000000"/>
              </a:solidFill>
            </a:endParaRPr>
          </a:p>
          <a:p>
            <a:pPr eaLnBrk="1" fontAlgn="base" hangingPunct="1">
              <a:spcBef>
                <a:spcPct val="0"/>
              </a:spcBef>
              <a:spcAft>
                <a:spcPct val="0"/>
              </a:spcAft>
              <a:buFontTx/>
              <a:buNone/>
            </a:pPr>
            <a:endParaRPr kumimoji="1" lang="en-US" altLang="en-US" sz="1200" b="1" smtClean="0">
              <a:solidFill>
                <a:srgbClr val="000000"/>
              </a:solidFill>
            </a:endParaRPr>
          </a:p>
        </p:txBody>
      </p:sp>
      <p:sp>
        <p:nvSpPr>
          <p:cNvPr id="16407" name="Rectangle 29"/>
          <p:cNvSpPr>
            <a:spLocks noChangeArrowheads="1"/>
          </p:cNvSpPr>
          <p:nvPr/>
        </p:nvSpPr>
        <p:spPr bwMode="auto">
          <a:xfrm>
            <a:off x="6156325" y="2751138"/>
            <a:ext cx="604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kumimoji="1" lang="fr-FR" altLang="en-US" sz="1200" b="1" smtClean="0">
                <a:solidFill>
                  <a:srgbClr val="FF0000"/>
                </a:solidFill>
              </a:rPr>
              <a:t>Warm</a:t>
            </a:r>
            <a:endParaRPr kumimoji="1" lang="en-US" altLang="en-US" sz="1200" b="1" smtClean="0">
              <a:solidFill>
                <a:srgbClr val="FF0000"/>
              </a:solidFill>
            </a:endParaRPr>
          </a:p>
          <a:p>
            <a:pPr eaLnBrk="1" fontAlgn="base" hangingPunct="1">
              <a:spcBef>
                <a:spcPct val="0"/>
              </a:spcBef>
              <a:spcAft>
                <a:spcPct val="0"/>
              </a:spcAft>
              <a:buFontTx/>
              <a:buNone/>
            </a:pPr>
            <a:endParaRPr kumimoji="1" lang="en-US" altLang="en-US" sz="1200" b="1" smtClean="0">
              <a:solidFill>
                <a:srgbClr val="FF0000"/>
              </a:solidFill>
            </a:endParaRPr>
          </a:p>
        </p:txBody>
      </p:sp>
      <p:sp>
        <p:nvSpPr>
          <p:cNvPr id="16408" name="Rectangle 30"/>
          <p:cNvSpPr>
            <a:spLocks noChangeArrowheads="1"/>
          </p:cNvSpPr>
          <p:nvPr/>
        </p:nvSpPr>
        <p:spPr bwMode="auto">
          <a:xfrm>
            <a:off x="6084888" y="4479925"/>
            <a:ext cx="500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kumimoji="1" lang="fr-FR" altLang="en-US" sz="1200" b="1" smtClean="0">
                <a:solidFill>
                  <a:srgbClr val="00B0F0"/>
                </a:solidFill>
              </a:rPr>
              <a:t>Cold</a:t>
            </a:r>
            <a:endParaRPr kumimoji="1" lang="en-US" altLang="en-US" sz="1200" b="1" smtClean="0">
              <a:solidFill>
                <a:srgbClr val="00B0F0"/>
              </a:solidFill>
            </a:endParaRPr>
          </a:p>
          <a:p>
            <a:pPr eaLnBrk="1" fontAlgn="base" hangingPunct="1">
              <a:spcBef>
                <a:spcPct val="0"/>
              </a:spcBef>
              <a:spcAft>
                <a:spcPct val="0"/>
              </a:spcAft>
              <a:buFontTx/>
              <a:buNone/>
            </a:pPr>
            <a:endParaRPr kumimoji="1" lang="en-US" altLang="en-US" sz="1200" b="1" smtClean="0">
              <a:solidFill>
                <a:srgbClr val="00B0F0"/>
              </a:solidFill>
            </a:endParaRPr>
          </a:p>
        </p:txBody>
      </p:sp>
      <p:grpSp>
        <p:nvGrpSpPr>
          <p:cNvPr id="2" name="Groupe 1"/>
          <p:cNvGrpSpPr/>
          <p:nvPr/>
        </p:nvGrpSpPr>
        <p:grpSpPr>
          <a:xfrm>
            <a:off x="4211960" y="5221288"/>
            <a:ext cx="4749478" cy="1592262"/>
            <a:chOff x="4211960" y="5221288"/>
            <a:chExt cx="4749478" cy="1592262"/>
          </a:xfrm>
        </p:grpSpPr>
        <p:pic>
          <p:nvPicPr>
            <p:cNvPr id="16386" name="Picture 4" descr="C:\Users\autiero\Desktop\Talk SPSC\SPSC Report March 2015\V4.8\Final\fig\SFT_bottom_pi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5221288"/>
              <a:ext cx="39370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738344" y="4587576"/>
              <a:ext cx="1581469" cy="286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6396" name="Connecteur droit avec flèche 11"/>
          <p:cNvCxnSpPr>
            <a:cxnSpLocks noChangeShapeType="1"/>
          </p:cNvCxnSpPr>
          <p:nvPr/>
        </p:nvCxnSpPr>
        <p:spPr bwMode="auto">
          <a:xfrm flipH="1">
            <a:off x="8307263" y="5084763"/>
            <a:ext cx="158303" cy="360461"/>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1" name="Rectangle 8"/>
          <p:cNvSpPr>
            <a:spLocks noChangeArrowheads="1"/>
          </p:cNvSpPr>
          <p:nvPr/>
        </p:nvSpPr>
        <p:spPr bwMode="auto">
          <a:xfrm>
            <a:off x="7815410" y="3390091"/>
            <a:ext cx="13651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kumimoji="1" lang="fr-FR" altLang="en-US" sz="1200" b="1" dirty="0" smtClean="0">
                <a:solidFill>
                  <a:srgbClr val="000000"/>
                </a:solidFill>
              </a:rPr>
              <a:t>FE </a:t>
            </a:r>
            <a:r>
              <a:rPr kumimoji="1" lang="fr-FR" altLang="en-US" sz="1200" b="1" dirty="0" err="1" smtClean="0">
                <a:solidFill>
                  <a:srgbClr val="000000"/>
                </a:solidFill>
              </a:rPr>
              <a:t>cards</a:t>
            </a:r>
            <a:r>
              <a:rPr kumimoji="1" lang="fr-FR" altLang="en-US" sz="1200" b="1" dirty="0" smtClean="0">
                <a:solidFill>
                  <a:srgbClr val="000000"/>
                </a:solidFill>
              </a:rPr>
              <a:t> </a:t>
            </a:r>
            <a:r>
              <a:rPr kumimoji="1" lang="fr-FR" altLang="en-US" sz="1200" b="1" dirty="0" err="1" smtClean="0">
                <a:solidFill>
                  <a:srgbClr val="000000"/>
                </a:solidFill>
              </a:rPr>
              <a:t>mounted</a:t>
            </a:r>
            <a:r>
              <a:rPr kumimoji="1" lang="fr-FR" altLang="en-US" sz="1200" b="1" dirty="0" smtClean="0">
                <a:solidFill>
                  <a:srgbClr val="000000"/>
                </a:solidFill>
              </a:rPr>
              <a:t> on insertion </a:t>
            </a:r>
            <a:r>
              <a:rPr kumimoji="1" lang="fr-FR" altLang="en-US" sz="1200" b="1" dirty="0" err="1" smtClean="0">
                <a:solidFill>
                  <a:srgbClr val="000000"/>
                </a:solidFill>
              </a:rPr>
              <a:t>blades</a:t>
            </a:r>
            <a:endParaRPr kumimoji="1" lang="en-US" altLang="en-US" sz="1200" b="1" dirty="0" smtClean="0">
              <a:solidFill>
                <a:srgbClr val="000000"/>
              </a:solidFill>
            </a:endParaRPr>
          </a:p>
          <a:p>
            <a:pPr eaLnBrk="1" fontAlgn="base" hangingPunct="1">
              <a:spcBef>
                <a:spcPct val="0"/>
              </a:spcBef>
              <a:spcAft>
                <a:spcPct val="0"/>
              </a:spcAft>
              <a:buFontTx/>
              <a:buNone/>
            </a:pPr>
            <a:endParaRPr kumimoji="1" lang="en-US" altLang="en-US" sz="1200" b="1" dirty="0" smtClean="0">
              <a:solidFill>
                <a:srgbClr val="000000"/>
              </a:solidFill>
            </a:endParaRPr>
          </a:p>
        </p:txBody>
      </p:sp>
      <p:cxnSp>
        <p:nvCxnSpPr>
          <p:cNvPr id="32" name="Connecteur droit avec flèche 11"/>
          <p:cNvCxnSpPr>
            <a:cxnSpLocks noChangeShapeType="1"/>
          </p:cNvCxnSpPr>
          <p:nvPr/>
        </p:nvCxnSpPr>
        <p:spPr bwMode="auto">
          <a:xfrm flipH="1">
            <a:off x="7452320" y="4025106"/>
            <a:ext cx="363090" cy="45481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5" name="Connecteur droit avec flèche 11"/>
          <p:cNvCxnSpPr>
            <a:cxnSpLocks noChangeShapeType="1"/>
          </p:cNvCxnSpPr>
          <p:nvPr/>
        </p:nvCxnSpPr>
        <p:spPr bwMode="auto">
          <a:xfrm>
            <a:off x="7815410" y="4005064"/>
            <a:ext cx="184400" cy="136815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4331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t>20</a:t>
            </a:fld>
            <a:endParaRPr lang="fr-BE"/>
          </a:p>
        </p:txBody>
      </p:sp>
      <p:sp>
        <p:nvSpPr>
          <p:cNvPr id="3" name="Espace réservé du numéro de diapositive 1"/>
          <p:cNvSpPr txBox="1">
            <a:spLocks/>
          </p:cNvSpPr>
          <p:nvPr/>
        </p:nvSpPr>
        <p:spPr>
          <a:xfrm>
            <a:off x="6553200" y="6356350"/>
            <a:ext cx="21336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4668DC-857F-487D-BFFA-8C0CA5037977}" type="slidenum">
              <a:rPr lang="fr-BE" smtClean="0"/>
              <a:pPr/>
              <a:t>20</a:t>
            </a:fld>
            <a:endParaRPr lang="fr-BE"/>
          </a:p>
        </p:txBody>
      </p:sp>
      <p:sp>
        <p:nvSpPr>
          <p:cNvPr id="4" name="ZoneTexte 3"/>
          <p:cNvSpPr txBox="1"/>
          <p:nvPr/>
        </p:nvSpPr>
        <p:spPr>
          <a:xfrm>
            <a:off x="251520" y="188640"/>
            <a:ext cx="2121093" cy="369332"/>
          </a:xfrm>
          <a:prstGeom prst="rect">
            <a:avLst/>
          </a:prstGeom>
          <a:noFill/>
        </p:spPr>
        <p:txBody>
          <a:bodyPr wrap="none" rtlCol="0">
            <a:spAutoFit/>
          </a:bodyPr>
          <a:lstStyle/>
          <a:p>
            <a:r>
              <a:rPr lang="en-US" dirty="0" smtClean="0"/>
              <a:t>x24 40Gbits/s links</a:t>
            </a:r>
            <a:endParaRPr lang="en-US" dirty="0"/>
          </a:p>
        </p:txBody>
      </p:sp>
      <p:sp>
        <p:nvSpPr>
          <p:cNvPr id="5" name="ZoneTexte 4"/>
          <p:cNvSpPr txBox="1"/>
          <p:nvPr/>
        </p:nvSpPr>
        <p:spPr>
          <a:xfrm>
            <a:off x="6876256" y="1054477"/>
            <a:ext cx="1415772" cy="646331"/>
          </a:xfrm>
          <a:prstGeom prst="rect">
            <a:avLst/>
          </a:prstGeom>
          <a:noFill/>
        </p:spPr>
        <p:txBody>
          <a:bodyPr wrap="none" rtlCol="0">
            <a:spAutoFit/>
          </a:bodyPr>
          <a:lstStyle/>
          <a:p>
            <a:r>
              <a:rPr lang="en-US" dirty="0"/>
              <a:t>x</a:t>
            </a:r>
            <a:r>
              <a:rPr lang="en-US" dirty="0" smtClean="0"/>
              <a:t>1 CERN IT</a:t>
            </a:r>
          </a:p>
          <a:p>
            <a:r>
              <a:rPr lang="en-US" dirty="0" smtClean="0"/>
              <a:t>40 </a:t>
            </a:r>
            <a:r>
              <a:rPr lang="en-US" dirty="0" err="1" smtClean="0"/>
              <a:t>Gbit</a:t>
            </a:r>
            <a:r>
              <a:rPr lang="en-US" dirty="0" smtClean="0"/>
              <a:t>/s</a:t>
            </a:r>
            <a:endParaRPr lang="en-US" dirty="0"/>
          </a:p>
        </p:txBody>
      </p:sp>
      <p:sp>
        <p:nvSpPr>
          <p:cNvPr id="7" name="Rectangle 6"/>
          <p:cNvSpPr/>
          <p:nvPr/>
        </p:nvSpPr>
        <p:spPr>
          <a:xfrm>
            <a:off x="6444208" y="1700808"/>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avec flèche 7"/>
          <p:cNvCxnSpPr/>
          <p:nvPr/>
        </p:nvCxnSpPr>
        <p:spPr>
          <a:xfrm>
            <a:off x="6876256" y="1844824"/>
            <a:ext cx="86409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323528" y="3789040"/>
            <a:ext cx="2210862" cy="369332"/>
          </a:xfrm>
          <a:prstGeom prst="rect">
            <a:avLst/>
          </a:prstGeom>
          <a:noFill/>
          <a:ln>
            <a:solidFill>
              <a:srgbClr val="3333FF"/>
            </a:solidFill>
          </a:ln>
        </p:spPr>
        <p:txBody>
          <a:bodyPr wrap="none" rtlCol="0">
            <a:spAutoFit/>
          </a:bodyPr>
          <a:lstStyle/>
          <a:p>
            <a:r>
              <a:rPr lang="en-US" dirty="0" smtClean="0"/>
              <a:t>x15 storage servers</a:t>
            </a:r>
            <a:endParaRPr lang="en-US" dirty="0"/>
          </a:p>
        </p:txBody>
      </p:sp>
      <p:grpSp>
        <p:nvGrpSpPr>
          <p:cNvPr id="26" name="Groupe 25"/>
          <p:cNvGrpSpPr/>
          <p:nvPr/>
        </p:nvGrpSpPr>
        <p:grpSpPr>
          <a:xfrm>
            <a:off x="4427984" y="2636912"/>
            <a:ext cx="1728192" cy="368424"/>
            <a:chOff x="4427984" y="2636912"/>
            <a:chExt cx="1728192" cy="368424"/>
          </a:xfrm>
        </p:grpSpPr>
        <p:sp>
          <p:nvSpPr>
            <p:cNvPr id="27" name="Rectangle 26"/>
            <p:cNvSpPr/>
            <p:nvPr/>
          </p:nvSpPr>
          <p:spPr>
            <a:xfrm>
              <a:off x="4427984" y="2636912"/>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932040" y="2636912"/>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364088" y="2645296"/>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796136" y="2636912"/>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Accolade fermante 30"/>
          <p:cNvSpPr/>
          <p:nvPr/>
        </p:nvSpPr>
        <p:spPr>
          <a:xfrm rot="5400000">
            <a:off x="5148064" y="2348880"/>
            <a:ext cx="432048" cy="18722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lèche vers le bas 31"/>
          <p:cNvSpPr/>
          <p:nvPr/>
        </p:nvSpPr>
        <p:spPr>
          <a:xfrm flipH="1" flipV="1">
            <a:off x="5076056" y="3573016"/>
            <a:ext cx="64807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267744" y="4437112"/>
            <a:ext cx="6048672" cy="19442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ZoneTexte 33"/>
          <p:cNvSpPr txBox="1"/>
          <p:nvPr/>
        </p:nvSpPr>
        <p:spPr>
          <a:xfrm>
            <a:off x="2267744" y="4653136"/>
            <a:ext cx="5795176" cy="1754326"/>
          </a:xfrm>
          <a:prstGeom prst="rect">
            <a:avLst/>
          </a:prstGeom>
          <a:noFill/>
        </p:spPr>
        <p:txBody>
          <a:bodyPr wrap="none" rtlCol="0">
            <a:spAutoFit/>
          </a:bodyPr>
          <a:lstStyle/>
          <a:p>
            <a:r>
              <a:rPr lang="en-US" dirty="0" smtClean="0"/>
              <a:t>x4 links 40Gbit</a:t>
            </a:r>
          </a:p>
          <a:p>
            <a:r>
              <a:rPr lang="en-US" dirty="0" smtClean="0"/>
              <a:t> </a:t>
            </a:r>
          </a:p>
          <a:p>
            <a:r>
              <a:rPr lang="en-US" dirty="0" smtClean="0"/>
              <a:t>+96 1/10Gbis/s </a:t>
            </a:r>
          </a:p>
          <a:p>
            <a:endParaRPr lang="en-US" dirty="0"/>
          </a:p>
          <a:p>
            <a:r>
              <a:rPr lang="en-US" dirty="0" smtClean="0"/>
              <a:t>CPU blades + x2 Metadata and x1configuration server </a:t>
            </a:r>
          </a:p>
          <a:p>
            <a:r>
              <a:rPr lang="en-US" dirty="0" smtClean="0"/>
              <a:t>Other services</a:t>
            </a:r>
            <a:endParaRPr lang="en-US" dirty="0"/>
          </a:p>
        </p:txBody>
      </p:sp>
      <p:sp>
        <p:nvSpPr>
          <p:cNvPr id="35" name="ZoneTexte 34"/>
          <p:cNvSpPr txBox="1"/>
          <p:nvPr/>
        </p:nvSpPr>
        <p:spPr>
          <a:xfrm>
            <a:off x="6450956" y="3068960"/>
            <a:ext cx="2685351" cy="369332"/>
          </a:xfrm>
          <a:prstGeom prst="rect">
            <a:avLst/>
          </a:prstGeom>
          <a:noFill/>
        </p:spPr>
        <p:txBody>
          <a:bodyPr wrap="none" rtlCol="0">
            <a:spAutoFit/>
          </a:bodyPr>
          <a:lstStyle/>
          <a:p>
            <a:r>
              <a:rPr lang="en-US" dirty="0" smtClean="0"/>
              <a:t>X4 Second switch uplink</a:t>
            </a:r>
            <a:endParaRPr lang="en-US" dirty="0"/>
          </a:p>
        </p:txBody>
      </p:sp>
      <p:sp>
        <p:nvSpPr>
          <p:cNvPr id="36" name="ZoneTexte 35"/>
          <p:cNvSpPr txBox="1"/>
          <p:nvPr/>
        </p:nvSpPr>
        <p:spPr>
          <a:xfrm>
            <a:off x="251520" y="4581128"/>
            <a:ext cx="1877437" cy="369332"/>
          </a:xfrm>
          <a:prstGeom prst="rect">
            <a:avLst/>
          </a:prstGeom>
          <a:noFill/>
        </p:spPr>
        <p:txBody>
          <a:bodyPr wrap="none" rtlCol="0">
            <a:spAutoFit/>
          </a:bodyPr>
          <a:lstStyle/>
          <a:p>
            <a:r>
              <a:rPr lang="en-US" b="1" dirty="0" smtClean="0">
                <a:solidFill>
                  <a:srgbClr val="0070C0"/>
                </a:solidFill>
              </a:rPr>
              <a:t>Nexus 93120TX</a:t>
            </a:r>
            <a:endParaRPr lang="en-US" b="1" dirty="0">
              <a:solidFill>
                <a:srgbClr val="0070C0"/>
              </a:solidFill>
            </a:endParaRPr>
          </a:p>
        </p:txBody>
      </p:sp>
      <p:sp>
        <p:nvSpPr>
          <p:cNvPr id="37" name="Rectangle 36"/>
          <p:cNvSpPr/>
          <p:nvPr/>
        </p:nvSpPr>
        <p:spPr>
          <a:xfrm>
            <a:off x="7020272" y="2123564"/>
            <a:ext cx="1620957" cy="369332"/>
          </a:xfrm>
          <a:prstGeom prst="rect">
            <a:avLst/>
          </a:prstGeom>
        </p:spPr>
        <p:txBody>
          <a:bodyPr wrap="none">
            <a:spAutoFit/>
          </a:bodyPr>
          <a:lstStyle/>
          <a:p>
            <a:r>
              <a:rPr lang="fr-FR" b="1" dirty="0">
                <a:solidFill>
                  <a:srgbClr val="0070C0"/>
                </a:solidFill>
              </a:rPr>
              <a:t>Nexus 9236C</a:t>
            </a:r>
          </a:p>
        </p:txBody>
      </p:sp>
      <p:grpSp>
        <p:nvGrpSpPr>
          <p:cNvPr id="40" name="Groupe 39"/>
          <p:cNvGrpSpPr/>
          <p:nvPr/>
        </p:nvGrpSpPr>
        <p:grpSpPr>
          <a:xfrm>
            <a:off x="179512" y="836712"/>
            <a:ext cx="6696744" cy="2880320"/>
            <a:chOff x="179512" y="764704"/>
            <a:chExt cx="6696744" cy="2880320"/>
          </a:xfrm>
        </p:grpSpPr>
        <p:sp>
          <p:nvSpPr>
            <p:cNvPr id="6" name="ZoneTexte 5"/>
            <p:cNvSpPr txBox="1"/>
            <p:nvPr/>
          </p:nvSpPr>
          <p:spPr>
            <a:xfrm>
              <a:off x="179512" y="1556792"/>
              <a:ext cx="6696744" cy="1440160"/>
            </a:xfrm>
            <a:prstGeom prst="rect">
              <a:avLst/>
            </a:prstGeom>
            <a:noFill/>
            <a:ln w="19050">
              <a:solidFill>
                <a:srgbClr val="0070C0"/>
              </a:solidFill>
            </a:ln>
          </p:spPr>
          <p:txBody>
            <a:bodyPr wrap="square" rtlCol="0">
              <a:spAutoFit/>
            </a:bodyPr>
            <a:lstStyle/>
            <a:p>
              <a:endParaRPr lang="en-US" dirty="0"/>
            </a:p>
          </p:txBody>
        </p:sp>
        <p:sp>
          <p:nvSpPr>
            <p:cNvPr id="10" name="Rectangle 9"/>
            <p:cNvSpPr/>
            <p:nvPr/>
          </p:nvSpPr>
          <p:spPr>
            <a:xfrm>
              <a:off x="1763688" y="2564904"/>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99592" y="2564904"/>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5536" y="2564904"/>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ZoneTexte 12"/>
            <p:cNvSpPr txBox="1"/>
            <p:nvPr/>
          </p:nvSpPr>
          <p:spPr>
            <a:xfrm>
              <a:off x="1331640" y="2564904"/>
              <a:ext cx="415498" cy="369332"/>
            </a:xfrm>
            <a:prstGeom prst="rect">
              <a:avLst/>
            </a:prstGeom>
            <a:noFill/>
          </p:spPr>
          <p:txBody>
            <a:bodyPr wrap="none" rtlCol="0">
              <a:spAutoFit/>
            </a:bodyPr>
            <a:lstStyle/>
            <a:p>
              <a:r>
                <a:rPr lang="en-US" dirty="0" smtClean="0"/>
                <a:t>…</a:t>
              </a:r>
              <a:endParaRPr lang="en-US" dirty="0"/>
            </a:p>
          </p:txBody>
        </p:sp>
        <p:sp>
          <p:nvSpPr>
            <p:cNvPr id="16" name="Rectangle 15"/>
            <p:cNvSpPr/>
            <p:nvPr/>
          </p:nvSpPr>
          <p:spPr>
            <a:xfrm>
              <a:off x="2411760" y="2564904"/>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915816" y="2564904"/>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19872" y="2564904"/>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e 18"/>
            <p:cNvGrpSpPr/>
            <p:nvPr/>
          </p:nvGrpSpPr>
          <p:grpSpPr>
            <a:xfrm>
              <a:off x="827584" y="764704"/>
              <a:ext cx="2016224" cy="1224136"/>
              <a:chOff x="827584" y="764704"/>
              <a:chExt cx="2016224" cy="1224136"/>
            </a:xfrm>
          </p:grpSpPr>
          <p:sp>
            <p:nvSpPr>
              <p:cNvPr id="20" name="Rectangle 19"/>
              <p:cNvSpPr/>
              <p:nvPr/>
            </p:nvSpPr>
            <p:spPr>
              <a:xfrm>
                <a:off x="2411760" y="1628800"/>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907704" y="1628800"/>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403648" y="1628800"/>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9592" y="1628800"/>
                <a:ext cx="36004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colade fermante 23"/>
              <p:cNvSpPr/>
              <p:nvPr/>
            </p:nvSpPr>
            <p:spPr>
              <a:xfrm rot="16200000">
                <a:off x="1655676" y="296652"/>
                <a:ext cx="360040" cy="20162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ZoneTexte 24"/>
              <p:cNvSpPr txBox="1"/>
              <p:nvPr/>
            </p:nvSpPr>
            <p:spPr>
              <a:xfrm>
                <a:off x="1510933" y="764704"/>
                <a:ext cx="1095172" cy="369332"/>
              </a:xfrm>
              <a:prstGeom prst="rect">
                <a:avLst/>
              </a:prstGeom>
              <a:noFill/>
            </p:spPr>
            <p:txBody>
              <a:bodyPr wrap="none" rtlCol="0">
                <a:spAutoFit/>
              </a:bodyPr>
              <a:lstStyle/>
              <a:p>
                <a:r>
                  <a:rPr lang="en-US" dirty="0" smtClean="0"/>
                  <a:t>X 4 DAQ</a:t>
                </a:r>
                <a:endParaRPr lang="en-US" dirty="0"/>
              </a:p>
            </p:txBody>
          </p:sp>
        </p:grpSp>
        <p:sp>
          <p:nvSpPr>
            <p:cNvPr id="39" name="Accolade fermante 38"/>
            <p:cNvSpPr/>
            <p:nvPr/>
          </p:nvSpPr>
          <p:spPr>
            <a:xfrm rot="5400000">
              <a:off x="1727684" y="1520788"/>
              <a:ext cx="576064" cy="3672408"/>
            </a:xfrm>
            <a:prstGeom prst="rightBrace">
              <a:avLst/>
            </a:prstGeom>
            <a:ln w="63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ZoneTexte 8"/>
          <p:cNvSpPr txBox="1"/>
          <p:nvPr/>
        </p:nvSpPr>
        <p:spPr>
          <a:xfrm>
            <a:off x="4193570" y="116632"/>
            <a:ext cx="4482886" cy="923330"/>
          </a:xfrm>
          <a:prstGeom prst="rect">
            <a:avLst/>
          </a:prstGeom>
          <a:noFill/>
        </p:spPr>
        <p:txBody>
          <a:bodyPr wrap="square" rtlCol="0">
            <a:spAutoFit/>
          </a:bodyPr>
          <a:lstStyle/>
          <a:p>
            <a:r>
              <a:rPr lang="fr-FR" dirty="0" err="1" smtClean="0"/>
              <a:t>Further</a:t>
            </a:r>
            <a:r>
              <a:rPr lang="fr-FR" dirty="0" smtClean="0"/>
              <a:t> </a:t>
            </a:r>
            <a:r>
              <a:rPr lang="fr-FR" dirty="0" err="1" smtClean="0"/>
              <a:t>evolution</a:t>
            </a:r>
            <a:r>
              <a:rPr lang="fr-FR" dirty="0" smtClean="0"/>
              <a:t> of the network </a:t>
            </a:r>
            <a:r>
              <a:rPr lang="fr-FR" dirty="0" err="1" smtClean="0"/>
              <a:t>backbone</a:t>
            </a:r>
            <a:r>
              <a:rPr lang="fr-FR" dirty="0" smtClean="0"/>
              <a:t> architecture  for 6x6x6 </a:t>
            </a:r>
            <a:r>
              <a:rPr lang="fr-FR" dirty="0" err="1" smtClean="0"/>
              <a:t>taking</a:t>
            </a:r>
            <a:r>
              <a:rPr lang="fr-FR" dirty="0" smtClean="0"/>
              <a:t> </a:t>
            </a:r>
            <a:r>
              <a:rPr lang="fr-FR" dirty="0" err="1" smtClean="0"/>
              <a:t>into</a:t>
            </a:r>
            <a:r>
              <a:rPr lang="fr-FR" dirty="0" smtClean="0"/>
              <a:t> </a:t>
            </a:r>
            <a:r>
              <a:rPr lang="fr-FR" dirty="0" err="1" smtClean="0"/>
              <a:t>account</a:t>
            </a:r>
            <a:r>
              <a:rPr lang="fr-FR" dirty="0" smtClean="0"/>
              <a:t> 40 Gbit/s </a:t>
            </a:r>
            <a:r>
              <a:rPr lang="fr-FR" dirty="0" err="1" smtClean="0"/>
              <a:t>connectivity</a:t>
            </a:r>
            <a:endParaRPr lang="en-US" dirty="0"/>
          </a:p>
        </p:txBody>
      </p:sp>
    </p:spTree>
    <p:extLst>
      <p:ext uri="{BB962C8B-B14F-4D97-AF65-F5344CB8AC3E}">
        <p14:creationId xmlns:p14="http://schemas.microsoft.com/office/powerpoint/2010/main" val="93346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8496944" cy="6463308"/>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Extensive tests during the last year (see past TB presentations by </a:t>
            </a:r>
            <a:r>
              <a:rPr lang="en-US" dirty="0" err="1" smtClean="0"/>
              <a:t>J.Marteau</a:t>
            </a:r>
            <a:r>
              <a:rPr lang="en-US" dirty="0" smtClean="0"/>
              <a:t> and D. </a:t>
            </a:r>
            <a:r>
              <a:rPr lang="en-US" dirty="0" err="1" smtClean="0"/>
              <a:t>Pugnere</a:t>
            </a:r>
            <a:r>
              <a:rPr lang="en-US" dirty="0" smtClean="0"/>
              <a:t>) have show the validity of use a local EOS implementation as high performance distributed file system to build up a storage backend at the 20 GB/s level</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This is already implemented at the level of the 3x1x1 which provided also very good experience for all the software and system management developments)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Procurement of computing material (disk servers, CPU and network architecture) for 6x6x6 online computing and storage facility already started in collaboration with the Neutrino Platform people (Filippo presented also the offline resources this morning). </a:t>
            </a:r>
          </a:p>
          <a:p>
            <a:pPr marL="285750" indent="-285750">
              <a:buFont typeface="Wingdings" panose="05000000000000000000" pitchFamily="2" charset="2"/>
              <a:buChar char="§"/>
            </a:pPr>
            <a:endParaRPr lang="fr-FR" dirty="0" smtClean="0"/>
          </a:p>
          <a:p>
            <a:pPr marL="285750" indent="-285750">
              <a:buFont typeface="Wingdings" panose="05000000000000000000" pitchFamily="2" charset="2"/>
              <a:buChar char="§"/>
            </a:pPr>
            <a:r>
              <a:rPr lang="en-US" dirty="0"/>
              <a:t>Very strong collaboration and support from the IT </a:t>
            </a:r>
            <a:r>
              <a:rPr lang="en-US" dirty="0" smtClean="0"/>
              <a:t>division</a:t>
            </a:r>
            <a:endParaRPr lang="fr-FR" dirty="0" smtClean="0"/>
          </a:p>
          <a:p>
            <a:pPr marL="285750" indent="-285750">
              <a:buFont typeface="Wingdings" panose="05000000000000000000" pitchFamily="2" charset="2"/>
              <a:buChar char="§"/>
            </a:pPr>
            <a:endParaRPr lang="fr-FR" dirty="0" smtClean="0"/>
          </a:p>
          <a:p>
            <a:pPr marL="285750" indent="-285750">
              <a:buFont typeface="Wingdings" panose="05000000000000000000" pitchFamily="2" charset="2"/>
              <a:buChar char="§"/>
            </a:pPr>
            <a:r>
              <a:rPr lang="en-US" dirty="0"/>
              <a:t>Very good infrastructure with counting rooms racks and cooling power (about 350 kW), 40 </a:t>
            </a:r>
            <a:r>
              <a:rPr lang="en-US" dirty="0" err="1"/>
              <a:t>Gbit</a:t>
            </a:r>
            <a:r>
              <a:rPr lang="en-US" dirty="0"/>
              <a:t>/s connectivity to IT for each one of the </a:t>
            </a:r>
            <a:r>
              <a:rPr lang="en-US" dirty="0" err="1"/>
              <a:t>protoDUNE</a:t>
            </a:r>
            <a:r>
              <a:rPr lang="en-US" dirty="0"/>
              <a:t> detectors</a:t>
            </a:r>
          </a:p>
          <a:p>
            <a:endParaRPr lang="fr-FR"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Other more critical components like the DAQ backend machines, metadata server </a:t>
            </a:r>
            <a:r>
              <a:rPr lang="en-US" dirty="0" err="1" smtClean="0"/>
              <a:t>etc</a:t>
            </a:r>
            <a:r>
              <a:rPr lang="en-US" dirty="0" smtClean="0"/>
              <a:t>, being finalized). All the backend hardware should be finalized for procurement in the next two months.</a:t>
            </a:r>
            <a:endParaRPr lang="en-US" dirty="0"/>
          </a:p>
          <a:p>
            <a:endParaRPr lang="en-US" dirty="0"/>
          </a:p>
          <a:p>
            <a:pPr marL="285750" indent="-285750">
              <a:buFont typeface="Wingdings" panose="05000000000000000000" pitchFamily="2" charset="2"/>
              <a:buChar char="§"/>
            </a:pPr>
            <a:endParaRPr lang="en-US" dirty="0" smtClean="0"/>
          </a:p>
          <a:p>
            <a:r>
              <a:rPr lang="en-US" dirty="0" smtClean="0">
                <a:sym typeface="Wingdings" panose="05000000000000000000" pitchFamily="2" charset="2"/>
              </a:rPr>
              <a:t> </a:t>
            </a:r>
            <a:r>
              <a:rPr lang="en-US" dirty="0" smtClean="0"/>
              <a:t>Looking forward to the start of the FE-DAQ installation in </a:t>
            </a:r>
            <a:r>
              <a:rPr lang="en-US" smtClean="0"/>
              <a:t>October </a:t>
            </a:r>
            <a:r>
              <a:rPr lang="en-US" smtClean="0"/>
              <a:t>2017 </a:t>
            </a:r>
            <a:r>
              <a:rPr lang="en-US" dirty="0" smtClean="0"/>
              <a:t>!</a:t>
            </a:r>
            <a:endParaRPr lang="en-US" dirty="0"/>
          </a:p>
        </p:txBody>
      </p:sp>
    </p:spTree>
    <p:extLst>
      <p:ext uri="{BB962C8B-B14F-4D97-AF65-F5344CB8AC3E}">
        <p14:creationId xmlns:p14="http://schemas.microsoft.com/office/powerpoint/2010/main" val="2510881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7296D5B8-9374-4A32-9294-F7F6EF035B37}" type="slidenum">
              <a:rPr lang="en-US" smtClean="0">
                <a:solidFill>
                  <a:srgbClr val="FFFFFF"/>
                </a:solidFill>
              </a:rPr>
              <a:pPr>
                <a:defRPr/>
              </a:pPr>
              <a:t>3</a:t>
            </a:fld>
            <a:endParaRPr lang="en-US" dirty="0">
              <a:solidFill>
                <a:srgbClr val="FFFFFF"/>
              </a:solidFill>
            </a:endParaRPr>
          </a:p>
        </p:txBody>
      </p:sp>
      <p:sp>
        <p:nvSpPr>
          <p:cNvPr id="3" name="ZoneTexte 2"/>
          <p:cNvSpPr txBox="1"/>
          <p:nvPr/>
        </p:nvSpPr>
        <p:spPr>
          <a:xfrm>
            <a:off x="251520" y="44624"/>
            <a:ext cx="8086060" cy="400110"/>
          </a:xfrm>
          <a:prstGeom prst="rect">
            <a:avLst/>
          </a:prstGeom>
          <a:noFill/>
        </p:spPr>
        <p:txBody>
          <a:bodyPr wrap="none" rtlCol="0">
            <a:spAutoFit/>
          </a:bodyPr>
          <a:lstStyle/>
          <a:p>
            <a:r>
              <a:rPr lang="en-US" sz="2000" dirty="0" smtClean="0">
                <a:solidFill>
                  <a:srgbClr val="FFFFFF"/>
                </a:solidFill>
              </a:rPr>
              <a:t>Cost effective  and fully accessible cold front-end electronics and DAQ</a:t>
            </a:r>
            <a:endParaRPr lang="en-US" sz="2000" dirty="0">
              <a:solidFill>
                <a:srgbClr val="FFFFFF"/>
              </a:solidFill>
            </a:endParaRPr>
          </a:p>
        </p:txBody>
      </p:sp>
      <p:sp>
        <p:nvSpPr>
          <p:cNvPr id="4" name="ZoneTexte 3"/>
          <p:cNvSpPr txBox="1"/>
          <p:nvPr/>
        </p:nvSpPr>
        <p:spPr>
          <a:xfrm>
            <a:off x="150470" y="539388"/>
            <a:ext cx="7556877" cy="338554"/>
          </a:xfrm>
          <a:prstGeom prst="rect">
            <a:avLst/>
          </a:prstGeom>
          <a:noFill/>
        </p:spPr>
        <p:txBody>
          <a:bodyPr wrap="none" rtlCol="0">
            <a:spAutoFit/>
          </a:bodyPr>
          <a:lstStyle/>
          <a:p>
            <a:r>
              <a:rPr lang="en-US" sz="1600" b="1" dirty="0">
                <a:solidFill>
                  <a:srgbClr val="FFFFFF"/>
                </a:solidFill>
              </a:rPr>
              <a:t>O</a:t>
            </a:r>
            <a:r>
              <a:rPr lang="en-US" sz="1600" b="1" dirty="0" smtClean="0">
                <a:solidFill>
                  <a:srgbClr val="FFFFFF"/>
                </a:solidFill>
              </a:rPr>
              <a:t>ngoing R&amp;D since 2006</a:t>
            </a:r>
            <a:r>
              <a:rPr lang="en-US" sz="1600" b="1" dirty="0" smtClean="0">
                <a:solidFill>
                  <a:srgbClr val="FFFFFF"/>
                </a:solidFill>
                <a:sym typeface="Wingdings" panose="05000000000000000000" pitchFamily="2" charset="2"/>
              </a:rPr>
              <a:t> in production for 6x6x6 (7680 readout channels)</a:t>
            </a:r>
            <a:endParaRPr lang="en-US" sz="1600" b="1" dirty="0">
              <a:solidFill>
                <a:srgbClr val="FFFFFF"/>
              </a:solidFill>
            </a:endParaRPr>
          </a:p>
        </p:txBody>
      </p:sp>
      <p:sp>
        <p:nvSpPr>
          <p:cNvPr id="6" name="ZoneTexte 5"/>
          <p:cNvSpPr txBox="1"/>
          <p:nvPr/>
        </p:nvSpPr>
        <p:spPr>
          <a:xfrm>
            <a:off x="-36512" y="908720"/>
            <a:ext cx="5544616" cy="5755422"/>
          </a:xfrm>
          <a:prstGeom prst="rect">
            <a:avLst/>
          </a:prstGeom>
          <a:noFill/>
        </p:spPr>
        <p:txBody>
          <a:bodyPr wrap="square" rtlCol="0">
            <a:spAutoFit/>
          </a:bodyPr>
          <a:lstStyle/>
          <a:p>
            <a:r>
              <a:rPr lang="en-US" sz="1600" b="1" dirty="0" smtClean="0">
                <a:solidFill>
                  <a:srgbClr val="FFFFFF"/>
                </a:solidFill>
              </a:rPr>
              <a:t>ASIC (CMOS 0.35 um) 16 </a:t>
            </a:r>
            <a:r>
              <a:rPr lang="en-US" sz="1600" b="1" dirty="0" err="1" smtClean="0">
                <a:solidFill>
                  <a:srgbClr val="FFFFFF"/>
                </a:solidFill>
              </a:rPr>
              <a:t>ch.</a:t>
            </a:r>
            <a:r>
              <a:rPr lang="en-US" sz="1600" b="1" dirty="0" smtClean="0">
                <a:solidFill>
                  <a:srgbClr val="FFFFFF"/>
                </a:solidFill>
              </a:rPr>
              <a:t> amplifiers working at</a:t>
            </a:r>
          </a:p>
          <a:p>
            <a:r>
              <a:rPr lang="en-US" sz="1600" b="1" dirty="0" smtClean="0">
                <a:solidFill>
                  <a:srgbClr val="FFFFFF"/>
                </a:solidFill>
              </a:rPr>
              <a:t>~110 K  to profit from minimal noise conditions:</a:t>
            </a:r>
          </a:p>
          <a:p>
            <a:pPr marL="285750" indent="-285750">
              <a:buFont typeface="Arial" panose="020B0604020202020204" pitchFamily="34" charset="0"/>
              <a:buChar char="•"/>
            </a:pPr>
            <a:r>
              <a:rPr lang="en-US" sz="1600" dirty="0" smtClean="0">
                <a:solidFill>
                  <a:srgbClr val="FFFF00"/>
                </a:solidFill>
              </a:rPr>
              <a:t>FE electronics inside chimneys, cards fixed to a plug accessible from outside</a:t>
            </a:r>
          </a:p>
          <a:p>
            <a:pPr marL="285750" indent="-285750">
              <a:buFont typeface="Arial" panose="020B0604020202020204" pitchFamily="34" charset="0"/>
              <a:buChar char="•"/>
            </a:pPr>
            <a:r>
              <a:rPr lang="en-US" sz="1600" dirty="0" smtClean="0">
                <a:solidFill>
                  <a:srgbClr val="FFFF00"/>
                </a:solidFill>
              </a:rPr>
              <a:t>Distance cards-CRP&lt;50 cm</a:t>
            </a:r>
          </a:p>
          <a:p>
            <a:pPr marL="285750" indent="-285750">
              <a:buFont typeface="Arial" panose="020B0604020202020204" pitchFamily="34" charset="0"/>
              <a:buChar char="•"/>
            </a:pPr>
            <a:r>
              <a:rPr lang="en-US" sz="1600" dirty="0" smtClean="0">
                <a:solidFill>
                  <a:srgbClr val="FFFF00"/>
                </a:solidFill>
              </a:rPr>
              <a:t>Dynamic range 40 </a:t>
            </a:r>
            <a:r>
              <a:rPr lang="en-US" sz="1600" dirty="0" err="1" smtClean="0">
                <a:solidFill>
                  <a:srgbClr val="FFFF00"/>
                </a:solidFill>
              </a:rPr>
              <a:t>mips</a:t>
            </a:r>
            <a:r>
              <a:rPr lang="en-US" sz="1600" dirty="0" smtClean="0">
                <a:solidFill>
                  <a:srgbClr val="FFFF00"/>
                </a:solidFill>
              </a:rPr>
              <a:t>, (1200 </a:t>
            </a:r>
            <a:r>
              <a:rPr lang="en-US" sz="1600" dirty="0" err="1" smtClean="0">
                <a:solidFill>
                  <a:srgbClr val="FFFF00"/>
                </a:solidFill>
              </a:rPr>
              <a:t>fC</a:t>
            </a:r>
            <a:r>
              <a:rPr lang="en-US" sz="1600" dirty="0" smtClean="0">
                <a:solidFill>
                  <a:srgbClr val="FFFF00"/>
                </a:solidFill>
              </a:rPr>
              <a:t>)  (LEM gain =20)</a:t>
            </a:r>
          </a:p>
          <a:p>
            <a:pPr marL="285750" indent="-285750">
              <a:buFont typeface="Arial" panose="020B0604020202020204" pitchFamily="34" charset="0"/>
              <a:buChar char="•"/>
            </a:pPr>
            <a:r>
              <a:rPr lang="en-US" sz="1600" dirty="0" smtClean="0">
                <a:solidFill>
                  <a:srgbClr val="FFFF00"/>
                </a:solidFill>
              </a:rPr>
              <a:t>1300 e- ENC @250 pF, &lt;100 </a:t>
            </a:r>
            <a:r>
              <a:rPr lang="en-US" sz="1600" dirty="0" err="1" smtClean="0">
                <a:solidFill>
                  <a:srgbClr val="FFFF00"/>
                </a:solidFill>
              </a:rPr>
              <a:t>keV</a:t>
            </a:r>
            <a:r>
              <a:rPr lang="en-US" sz="1600" dirty="0" smtClean="0">
                <a:solidFill>
                  <a:srgbClr val="FFFF00"/>
                </a:solidFill>
              </a:rPr>
              <a:t> sensitivity</a:t>
            </a:r>
          </a:p>
          <a:p>
            <a:pPr marL="285750" indent="-285750">
              <a:buFont typeface="Arial" panose="020B0604020202020204" pitchFamily="34" charset="0"/>
              <a:buChar char="•"/>
            </a:pPr>
            <a:r>
              <a:rPr lang="en-US" sz="1600" dirty="0" smtClean="0">
                <a:solidFill>
                  <a:srgbClr val="FFFF00"/>
                </a:solidFill>
              </a:rPr>
              <a:t>Single and double-slope versions</a:t>
            </a:r>
          </a:p>
          <a:p>
            <a:pPr marL="285750" indent="-285750">
              <a:buFont typeface="Arial" panose="020B0604020202020204" pitchFamily="34" charset="0"/>
              <a:buChar char="•"/>
            </a:pPr>
            <a:r>
              <a:rPr lang="en-US" sz="1600" dirty="0" smtClean="0">
                <a:solidFill>
                  <a:srgbClr val="FFFF00"/>
                </a:solidFill>
              </a:rPr>
              <a:t>Power consumption &lt;18 </a:t>
            </a:r>
            <a:r>
              <a:rPr lang="en-US" sz="1600" dirty="0" err="1" smtClean="0">
                <a:solidFill>
                  <a:srgbClr val="FFFF00"/>
                </a:solidFill>
              </a:rPr>
              <a:t>mW</a:t>
            </a:r>
            <a:r>
              <a:rPr lang="en-US" sz="1600" dirty="0" smtClean="0">
                <a:solidFill>
                  <a:srgbClr val="FFFF00"/>
                </a:solidFill>
              </a:rPr>
              <a:t>/</a:t>
            </a:r>
            <a:r>
              <a:rPr lang="en-US" sz="1600" dirty="0" err="1" smtClean="0">
                <a:solidFill>
                  <a:srgbClr val="FFFF00"/>
                </a:solidFill>
              </a:rPr>
              <a:t>ch</a:t>
            </a:r>
            <a:endParaRPr lang="en-US" sz="1600" dirty="0" smtClean="0">
              <a:solidFill>
                <a:srgbClr val="FFFF00"/>
              </a:solidFill>
            </a:endParaRPr>
          </a:p>
          <a:p>
            <a:pPr marL="285750" indent="-285750">
              <a:buFont typeface="Arial" panose="020B0604020202020204" pitchFamily="34" charset="0"/>
              <a:buChar char="•"/>
            </a:pPr>
            <a:r>
              <a:rPr lang="en-US" sz="1600" b="1" dirty="0" smtClean="0">
                <a:solidFill>
                  <a:srgbClr val="FFFFFF"/>
                </a:solidFill>
              </a:rPr>
              <a:t>Produced at the end of 2015 in 700 units (entire 6x6x6)</a:t>
            </a:r>
          </a:p>
          <a:p>
            <a:pPr marL="285750" indent="-285750">
              <a:buFont typeface="Arial" panose="020B0604020202020204" pitchFamily="34" charset="0"/>
              <a:buChar char="•"/>
            </a:pPr>
            <a:r>
              <a:rPr lang="fr-FR" sz="1600" b="1" dirty="0" smtClean="0">
                <a:solidFill>
                  <a:srgbClr val="FFFFFF"/>
                </a:solidFill>
              </a:rPr>
              <a:t>1280 </a:t>
            </a:r>
            <a:r>
              <a:rPr lang="fr-FR" sz="1600" b="1" dirty="0" err="1" smtClean="0">
                <a:solidFill>
                  <a:srgbClr val="FFFFFF"/>
                </a:solidFill>
              </a:rPr>
              <a:t>channels</a:t>
            </a:r>
            <a:r>
              <a:rPr lang="fr-FR" sz="1600" b="1" dirty="0" smtClean="0">
                <a:solidFill>
                  <a:srgbClr val="FFFFFF"/>
                </a:solidFill>
              </a:rPr>
              <a:t> </a:t>
            </a:r>
            <a:r>
              <a:rPr lang="fr-FR" sz="1600" b="1" dirty="0" err="1" smtClean="0">
                <a:solidFill>
                  <a:srgbClr val="FFFFFF"/>
                </a:solidFill>
              </a:rPr>
              <a:t>installed</a:t>
            </a:r>
            <a:r>
              <a:rPr lang="fr-FR" sz="1600" b="1" dirty="0" smtClean="0">
                <a:solidFill>
                  <a:srgbClr val="FFFFFF"/>
                </a:solidFill>
              </a:rPr>
              <a:t> on 3x1x1</a:t>
            </a:r>
            <a:endParaRPr lang="en-US" sz="1600" b="1" dirty="0" smtClean="0">
              <a:solidFill>
                <a:srgbClr val="FFFFFF"/>
              </a:solidFill>
            </a:endParaRPr>
          </a:p>
          <a:p>
            <a:pPr marL="285750" indent="-285750">
              <a:buFont typeface="Arial" panose="020B0604020202020204" pitchFamily="34" charset="0"/>
              <a:buChar char="•"/>
            </a:pPr>
            <a:endParaRPr lang="en-US" sz="1600" b="1" dirty="0" smtClean="0">
              <a:solidFill>
                <a:srgbClr val="FFFF00"/>
              </a:solidFill>
            </a:endParaRPr>
          </a:p>
          <a:p>
            <a:r>
              <a:rPr lang="en-US" sz="1600" b="1" dirty="0" smtClean="0">
                <a:solidFill>
                  <a:srgbClr val="FFFFFF"/>
                </a:solidFill>
              </a:rPr>
              <a:t>DAQ in warm zone on the tank deck:</a:t>
            </a:r>
          </a:p>
          <a:p>
            <a:pPr marL="285750" indent="-285750">
              <a:buFont typeface="Arial" panose="020B0604020202020204" pitchFamily="34" charset="0"/>
              <a:buChar char="•"/>
            </a:pPr>
            <a:r>
              <a:rPr lang="en-US" sz="1600" dirty="0" smtClean="0">
                <a:solidFill>
                  <a:srgbClr val="FFFF00"/>
                </a:solidFill>
              </a:rPr>
              <a:t>Architecture based on </a:t>
            </a:r>
            <a:r>
              <a:rPr lang="en-US" sz="1600" dirty="0" err="1" smtClean="0">
                <a:solidFill>
                  <a:srgbClr val="FFFF00"/>
                </a:solidFill>
              </a:rPr>
              <a:t>uTCA</a:t>
            </a:r>
            <a:r>
              <a:rPr lang="en-US" sz="1600" dirty="0" smtClean="0">
                <a:solidFill>
                  <a:srgbClr val="FFFF00"/>
                </a:solidFill>
              </a:rPr>
              <a:t> standard</a:t>
            </a:r>
          </a:p>
          <a:p>
            <a:pPr marL="285750" indent="-285750">
              <a:buFont typeface="Arial" panose="020B0604020202020204" pitchFamily="34" charset="0"/>
              <a:buChar char="•"/>
            </a:pPr>
            <a:r>
              <a:rPr lang="en-US" sz="1600" dirty="0" smtClean="0">
                <a:solidFill>
                  <a:srgbClr val="FFFF00"/>
                </a:solidFill>
              </a:rPr>
              <a:t>Local processors replaced by virtual processors emulated in low cost FPGAs (NIOS)</a:t>
            </a:r>
          </a:p>
          <a:p>
            <a:pPr marL="285750" indent="-285750">
              <a:buFont typeface="Arial" panose="020B0604020202020204" pitchFamily="34" charset="0"/>
              <a:buChar char="•"/>
            </a:pPr>
            <a:r>
              <a:rPr lang="en-US" sz="1600" dirty="0" smtClean="0">
                <a:solidFill>
                  <a:srgbClr val="FFFF00"/>
                </a:solidFill>
              </a:rPr>
              <a:t>Integration of the time distribution chain (improved PTP)</a:t>
            </a:r>
          </a:p>
          <a:p>
            <a:pPr marL="285750" indent="-285750">
              <a:buFont typeface="Arial" panose="020B0604020202020204" pitchFamily="34" charset="0"/>
              <a:buChar char="•"/>
            </a:pPr>
            <a:r>
              <a:rPr lang="en-US" sz="1600" dirty="0" err="1" smtClean="0">
                <a:solidFill>
                  <a:srgbClr val="FFFF00"/>
                </a:solidFill>
              </a:rPr>
              <a:t>Bittware</a:t>
            </a:r>
            <a:r>
              <a:rPr lang="en-US" sz="1600" dirty="0" smtClean="0">
                <a:solidFill>
                  <a:srgbClr val="FFFF00"/>
                </a:solidFill>
              </a:rPr>
              <a:t> S5-PCIe-HQ 10 Gbe backend with OPENCL and high computing power in FPGAs</a:t>
            </a:r>
          </a:p>
          <a:p>
            <a:pPr marL="285750" indent="-285750">
              <a:buFont typeface="Arial" panose="020B0604020202020204" pitchFamily="34" charset="0"/>
              <a:buChar char="•"/>
            </a:pPr>
            <a:r>
              <a:rPr lang="en-US" sz="1600" b="1" dirty="0" smtClean="0">
                <a:solidFill>
                  <a:srgbClr val="FFFFFF"/>
                </a:solidFill>
              </a:rPr>
              <a:t>Production of </a:t>
            </a:r>
            <a:r>
              <a:rPr lang="en-US" sz="1600" b="1" dirty="0" err="1" smtClean="0">
                <a:solidFill>
                  <a:srgbClr val="FFFFFF"/>
                </a:solidFill>
              </a:rPr>
              <a:t>uTCA</a:t>
            </a:r>
            <a:r>
              <a:rPr lang="en-US" sz="1600" b="1" dirty="0" smtClean="0">
                <a:solidFill>
                  <a:srgbClr val="FFFFFF"/>
                </a:solidFill>
              </a:rPr>
              <a:t> cards started at the end of 2015, pre-batch already deployed on 3x1x1</a:t>
            </a:r>
          </a:p>
          <a:p>
            <a:pPr marL="285750" indent="-285750">
              <a:buFont typeface="Arial" panose="020B0604020202020204" pitchFamily="34" charset="0"/>
              <a:buChar char="•"/>
            </a:pPr>
            <a:endParaRPr lang="en-US" sz="1600" dirty="0" smtClean="0">
              <a:solidFill>
                <a:srgbClr val="FFFF00"/>
              </a:solidFill>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137245"/>
            <a:ext cx="377190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137270"/>
            <a:ext cx="2816915" cy="259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490" y="2564904"/>
            <a:ext cx="926702" cy="1158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Connecteur droit avec flèche 18"/>
          <p:cNvCxnSpPr/>
          <p:nvPr/>
        </p:nvCxnSpPr>
        <p:spPr bwMode="auto">
          <a:xfrm flipH="1" flipV="1">
            <a:off x="7884368" y="3356992"/>
            <a:ext cx="197768" cy="1356452"/>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pic>
        <p:nvPicPr>
          <p:cNvPr id="12" name="Picture 2" descr="C:\Users\autiero\Desktop\Laguna meeting 15 Sept 2013\Edouard\LARZIC_16_layout-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4221088"/>
            <a:ext cx="874805" cy="9085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292080" y="5229200"/>
            <a:ext cx="1170513" cy="600164"/>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smtClean="0">
                <a:solidFill>
                  <a:srgbClr val="000000"/>
                </a:solidFill>
              </a:rPr>
              <a:t>ASIC 16 </a:t>
            </a:r>
            <a:r>
              <a:rPr lang="en-US" sz="1100" b="1" dirty="0" err="1" smtClean="0">
                <a:solidFill>
                  <a:srgbClr val="000000"/>
                </a:solidFill>
              </a:rPr>
              <a:t>ch.</a:t>
            </a:r>
            <a:endParaRPr lang="en-US" sz="1100" b="1" dirty="0" smtClean="0">
              <a:solidFill>
                <a:srgbClr val="000000"/>
              </a:solidFill>
            </a:endParaRPr>
          </a:p>
          <a:p>
            <a:r>
              <a:rPr lang="en-US" sz="1100" b="1" dirty="0" smtClean="0">
                <a:solidFill>
                  <a:srgbClr val="000000"/>
                </a:solidFill>
              </a:rPr>
              <a:t>CMOS 0.35um</a:t>
            </a:r>
          </a:p>
          <a:p>
            <a:endParaRPr lang="en-US" sz="1100" b="1" dirty="0">
              <a:solidFill>
                <a:srgbClr val="000000"/>
              </a:solidFill>
            </a:endParaRPr>
          </a:p>
        </p:txBody>
      </p:sp>
      <p:sp>
        <p:nvSpPr>
          <p:cNvPr id="16" name="Rectangle 15"/>
          <p:cNvSpPr/>
          <p:nvPr/>
        </p:nvSpPr>
        <p:spPr>
          <a:xfrm>
            <a:off x="-36512" y="6372036"/>
            <a:ext cx="8118648" cy="369332"/>
          </a:xfrm>
          <a:prstGeom prst="rect">
            <a:avLst/>
          </a:prstGeom>
        </p:spPr>
        <p:txBody>
          <a:bodyPr wrap="square">
            <a:spAutoFit/>
          </a:bodyPr>
          <a:lstStyle/>
          <a:p>
            <a:pPr marL="285750" indent="-285750">
              <a:buFont typeface="Wingdings"/>
              <a:buChar char="à"/>
            </a:pPr>
            <a:r>
              <a:rPr lang="en-US" dirty="0" smtClean="0">
                <a:solidFill>
                  <a:srgbClr val="FFFFFF"/>
                </a:solidFill>
                <a:sym typeface="Wingdings" pitchFamily="2" charset="2"/>
              </a:rPr>
              <a:t>Large </a:t>
            </a:r>
            <a:r>
              <a:rPr lang="en-US" dirty="0">
                <a:solidFill>
                  <a:srgbClr val="FFFFFF"/>
                </a:solidFill>
                <a:sym typeface="Wingdings" pitchFamily="2" charset="2"/>
              </a:rPr>
              <a:t>scalability </a:t>
            </a:r>
            <a:r>
              <a:rPr lang="en-US" dirty="0" smtClean="0">
                <a:solidFill>
                  <a:srgbClr val="FFFFFF"/>
                </a:solidFill>
                <a:sym typeface="Wingdings" pitchFamily="2" charset="2"/>
              </a:rPr>
              <a:t>(150k </a:t>
            </a:r>
            <a:r>
              <a:rPr lang="en-US" dirty="0">
                <a:solidFill>
                  <a:srgbClr val="FFFFFF"/>
                </a:solidFill>
                <a:sym typeface="Wingdings" pitchFamily="2" charset="2"/>
              </a:rPr>
              <a:t>channels for </a:t>
            </a:r>
            <a:r>
              <a:rPr lang="en-US" dirty="0" smtClean="0">
                <a:solidFill>
                  <a:srgbClr val="FFFFFF"/>
                </a:solidFill>
                <a:sym typeface="Wingdings" pitchFamily="2" charset="2"/>
              </a:rPr>
              <a:t>10kton</a:t>
            </a:r>
            <a:r>
              <a:rPr lang="en-US" dirty="0">
                <a:solidFill>
                  <a:srgbClr val="FFFFFF"/>
                </a:solidFill>
                <a:sym typeface="Wingdings" pitchFamily="2" charset="2"/>
              </a:rPr>
              <a:t>) at low </a:t>
            </a:r>
            <a:r>
              <a:rPr lang="en-US" dirty="0" smtClean="0">
                <a:solidFill>
                  <a:srgbClr val="FFFFFF"/>
                </a:solidFill>
                <a:sym typeface="Wingdings" pitchFamily="2" charset="2"/>
              </a:rPr>
              <a:t>costs</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754" y="4221088"/>
            <a:ext cx="2805353" cy="2356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Connecteur droit avec flèche 14"/>
          <p:cNvCxnSpPr/>
          <p:nvPr/>
        </p:nvCxnSpPr>
        <p:spPr bwMode="auto">
          <a:xfrm>
            <a:off x="6012160" y="4509120"/>
            <a:ext cx="637363" cy="40864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9" name="ZoneTexte 8"/>
          <p:cNvSpPr txBox="1"/>
          <p:nvPr/>
        </p:nvSpPr>
        <p:spPr>
          <a:xfrm>
            <a:off x="6914435" y="5363924"/>
            <a:ext cx="1890261" cy="646331"/>
          </a:xfrm>
          <a:prstGeom prst="rect">
            <a:avLst/>
          </a:prstGeom>
          <a:noFill/>
        </p:spPr>
        <p:txBody>
          <a:bodyPr wrap="none" rtlCol="0">
            <a:spAutoFit/>
          </a:bodyPr>
          <a:lstStyle/>
          <a:p>
            <a:r>
              <a:rPr lang="fr-FR" dirty="0" err="1" smtClean="0">
                <a:solidFill>
                  <a:srgbClr val="FFFF00"/>
                </a:solidFill>
              </a:rPr>
              <a:t>Analog</a:t>
            </a:r>
            <a:r>
              <a:rPr lang="fr-FR" dirty="0" smtClean="0">
                <a:solidFill>
                  <a:srgbClr val="FFFF00"/>
                </a:solidFill>
              </a:rPr>
              <a:t> FE </a:t>
            </a:r>
            <a:r>
              <a:rPr lang="fr-FR" dirty="0" err="1" smtClean="0">
                <a:solidFill>
                  <a:srgbClr val="FFFF00"/>
                </a:solidFill>
              </a:rPr>
              <a:t>cards</a:t>
            </a:r>
            <a:endParaRPr lang="fr-FR" dirty="0" smtClean="0">
              <a:solidFill>
                <a:srgbClr val="FFFF00"/>
              </a:solidFill>
            </a:endParaRPr>
          </a:p>
          <a:p>
            <a:r>
              <a:rPr lang="fr-FR" dirty="0" smtClean="0">
                <a:solidFill>
                  <a:srgbClr val="FFFF00"/>
                </a:solidFill>
              </a:rPr>
              <a:t>(64 </a:t>
            </a:r>
            <a:r>
              <a:rPr lang="fr-FR" dirty="0" err="1" smtClean="0">
                <a:solidFill>
                  <a:srgbClr val="FFFF00"/>
                </a:solidFill>
              </a:rPr>
              <a:t>ch</a:t>
            </a:r>
            <a:r>
              <a:rPr lang="fr-FR"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3173907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ZoneTexte 1"/>
          <p:cNvSpPr txBox="1">
            <a:spLocks noChangeArrowheads="1"/>
          </p:cNvSpPr>
          <p:nvPr/>
        </p:nvSpPr>
        <p:spPr bwMode="auto">
          <a:xfrm>
            <a:off x="0" y="404663"/>
            <a:ext cx="5377492"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buFontTx/>
              <a:buNone/>
            </a:pP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Dual-slope </a:t>
            </a:r>
            <a:r>
              <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ASICs final </a:t>
            </a: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version</a:t>
            </a:r>
          </a:p>
          <a:p>
            <a:pPr lvl="1"/>
            <a:r>
              <a:rPr lang="en-US" sz="1400" dirty="0">
                <a:solidFill>
                  <a:prstClr val="black"/>
                </a:solidFill>
              </a:rPr>
              <a:t>16 channels</a:t>
            </a:r>
          </a:p>
          <a:p>
            <a:pPr lvl="1"/>
            <a:r>
              <a:rPr lang="en-US" sz="1400" dirty="0">
                <a:solidFill>
                  <a:prstClr val="black"/>
                </a:solidFill>
              </a:rPr>
              <a:t>Double slope gain with “kink” at 400 </a:t>
            </a:r>
            <a:r>
              <a:rPr lang="en-US" sz="1400" dirty="0" err="1">
                <a:solidFill>
                  <a:prstClr val="black"/>
                </a:solidFill>
              </a:rPr>
              <a:t>fC</a:t>
            </a:r>
            <a:r>
              <a:rPr lang="en-US" sz="1400" dirty="0">
                <a:solidFill>
                  <a:prstClr val="black"/>
                </a:solidFill>
              </a:rPr>
              <a:t>   </a:t>
            </a:r>
          </a:p>
          <a:p>
            <a:pPr lvl="1"/>
            <a:r>
              <a:rPr lang="en-US" sz="1400" dirty="0">
                <a:solidFill>
                  <a:prstClr val="black"/>
                </a:solidFill>
              </a:rPr>
              <a:t>1200 </a:t>
            </a:r>
            <a:r>
              <a:rPr lang="en-US" sz="1400" dirty="0" err="1">
                <a:solidFill>
                  <a:prstClr val="black"/>
                </a:solidFill>
              </a:rPr>
              <a:t>fC</a:t>
            </a:r>
            <a:r>
              <a:rPr lang="en-US" sz="1400" dirty="0">
                <a:solidFill>
                  <a:prstClr val="black"/>
                </a:solidFill>
              </a:rPr>
              <a:t> dynamic </a:t>
            </a:r>
            <a:r>
              <a:rPr lang="en-US" sz="1400" dirty="0" smtClean="0">
                <a:solidFill>
                  <a:prstClr val="black"/>
                </a:solidFill>
              </a:rPr>
              <a:t>range</a:t>
            </a:r>
            <a:endPar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buFontTx/>
              <a:buNone/>
            </a:pP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(batch of 25 circuits) tested </a:t>
            </a:r>
            <a:r>
              <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in January 2016, fully satisfactory. Full production for 6x6x6 </a:t>
            </a: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produced and purchased (700 chips).</a:t>
            </a:r>
          </a:p>
          <a:p>
            <a:pPr eaLnBrk="1" hangingPunct="1">
              <a:spcBef>
                <a:spcPct val="0"/>
              </a:spcBef>
              <a:buFontTx/>
              <a:buNone/>
            </a:pPr>
            <a:endPar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buFontTx/>
              <a:buNone/>
            </a:pP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FE-cards </a:t>
            </a:r>
            <a:r>
              <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designed in 2016 together with chimneys warm flanges PCBs</a:t>
            </a:r>
          </a:p>
          <a:p>
            <a:pPr eaLnBrk="1" hangingPunct="1">
              <a:spcBef>
                <a:spcPct val="0"/>
              </a:spcBef>
              <a:buFontTx/>
              <a:buNone/>
            </a:pPr>
            <a:endPar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41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019213" y="4571088"/>
            <a:ext cx="1581470" cy="286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441949"/>
            <a:ext cx="2702923" cy="165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16" name="Rectangle 22"/>
          <p:cNvSpPr>
            <a:spLocks noChangeArrowheads="1"/>
          </p:cNvSpPr>
          <p:nvPr/>
        </p:nvSpPr>
        <p:spPr bwMode="auto">
          <a:xfrm>
            <a:off x="114298" y="6209182"/>
            <a:ext cx="4961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20 </a:t>
            </a: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FE cards </a:t>
            </a:r>
            <a:r>
              <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(1280 channels) </a:t>
            </a: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produced and installed </a:t>
            </a:r>
            <a:r>
              <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on 3x1x1 pilot detector at CERN</a:t>
            </a:r>
          </a:p>
        </p:txBody>
      </p:sp>
      <p:pic>
        <p:nvPicPr>
          <p:cNvPr id="41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6787" y="3068960"/>
            <a:ext cx="2178050" cy="1827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ZoneTexte 1"/>
          <p:cNvSpPr txBox="1">
            <a:spLocks noChangeArrowheads="1"/>
          </p:cNvSpPr>
          <p:nvPr/>
        </p:nvSpPr>
        <p:spPr bwMode="auto">
          <a:xfrm>
            <a:off x="84333" y="116632"/>
            <a:ext cx="435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fontAlgn="base" hangingPunct="1">
              <a:spcBef>
                <a:spcPct val="0"/>
              </a:spcBef>
              <a:spcAft>
                <a:spcPct val="0"/>
              </a:spcAft>
              <a:buFontTx/>
              <a:buNone/>
            </a:pPr>
            <a:r>
              <a:rPr lang="fr-FR" altLang="en-US" sz="1800" dirty="0" err="1" smtClean="0">
                <a:solidFill>
                  <a:prstClr val="black"/>
                </a:solidFill>
                <a:latin typeface="Verdana" pitchFamily="34" charset="0"/>
              </a:rPr>
              <a:t>Cryogenic</a:t>
            </a:r>
            <a:r>
              <a:rPr lang="fr-FR" altLang="en-US" sz="1800" dirty="0" smtClean="0">
                <a:solidFill>
                  <a:prstClr val="black"/>
                </a:solidFill>
                <a:latin typeface="Verdana" pitchFamily="34" charset="0"/>
              </a:rPr>
              <a:t> FE </a:t>
            </a:r>
            <a:r>
              <a:rPr lang="fr-FR" altLang="en-US" sz="1800" dirty="0" err="1" smtClean="0">
                <a:solidFill>
                  <a:prstClr val="black"/>
                </a:solidFill>
                <a:latin typeface="Verdana" pitchFamily="34" charset="0"/>
              </a:rPr>
              <a:t>electronics</a:t>
            </a:r>
            <a:r>
              <a:rPr lang="fr-FR" altLang="en-US" sz="1800" dirty="0" smtClean="0">
                <a:solidFill>
                  <a:prstClr val="black"/>
                </a:solidFill>
                <a:latin typeface="Verdana" pitchFamily="34" charset="0"/>
              </a:rPr>
              <a:t> :</a:t>
            </a:r>
            <a:endParaRPr lang="en-US" altLang="en-US" sz="1800" dirty="0" smtClean="0">
              <a:solidFill>
                <a:prstClr val="black"/>
              </a:solidFill>
              <a:latin typeface="Verdana" pitchFamily="34" charset="0"/>
            </a:endParaRPr>
          </a:p>
          <a:p>
            <a:pPr eaLnBrk="1" fontAlgn="base" hangingPunct="1">
              <a:spcBef>
                <a:spcPct val="0"/>
              </a:spcBef>
              <a:spcAft>
                <a:spcPct val="0"/>
              </a:spcAft>
              <a:buFontTx/>
              <a:buNone/>
            </a:pPr>
            <a:endParaRPr lang="en-US" altLang="en-US" sz="1800" dirty="0" smtClean="0">
              <a:solidFill>
                <a:prstClr val="black"/>
              </a:solidFill>
              <a:latin typeface="Verdana" pitchFamily="34" charset="0"/>
            </a:endParaRPr>
          </a:p>
        </p:txBody>
      </p:sp>
      <p:pic>
        <p:nvPicPr>
          <p:cNvPr id="25" name="Image 24"/>
          <p:cNvPicPr>
            <a:picLocks noChangeAspect="1"/>
          </p:cNvPicPr>
          <p:nvPr/>
        </p:nvPicPr>
        <p:blipFill>
          <a:blip r:embed="rId5"/>
          <a:stretch>
            <a:fillRect/>
          </a:stretch>
        </p:blipFill>
        <p:spPr>
          <a:xfrm>
            <a:off x="5649727" y="111820"/>
            <a:ext cx="2592677" cy="2250248"/>
          </a:xfrm>
          <a:prstGeom prst="rect">
            <a:avLst/>
          </a:prstGeom>
        </p:spPr>
      </p:pic>
      <p:pic>
        <p:nvPicPr>
          <p:cNvPr id="26" name="Imag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080" y="2753413"/>
            <a:ext cx="3865216" cy="2485672"/>
          </a:xfrm>
          <a:prstGeom prst="rect">
            <a:avLst/>
          </a:prstGeom>
        </p:spPr>
      </p:pic>
      <p:sp>
        <p:nvSpPr>
          <p:cNvPr id="2" name="ZoneTexte 1"/>
          <p:cNvSpPr txBox="1"/>
          <p:nvPr/>
        </p:nvSpPr>
        <p:spPr>
          <a:xfrm>
            <a:off x="35496" y="4077072"/>
            <a:ext cx="1808187" cy="369332"/>
          </a:xfrm>
          <a:prstGeom prst="rect">
            <a:avLst/>
          </a:prstGeom>
          <a:noFill/>
        </p:spPr>
        <p:txBody>
          <a:bodyPr wrap="none" rtlCol="0">
            <a:spAutoFit/>
          </a:bodyPr>
          <a:lstStyle/>
          <a:p>
            <a:r>
              <a:rPr lang="fr-FR" dirty="0" smtClean="0">
                <a:solidFill>
                  <a:prstClr val="black"/>
                </a:solidFill>
              </a:rPr>
              <a:t>Warm </a:t>
            </a:r>
            <a:r>
              <a:rPr lang="fr-FR" dirty="0" err="1" smtClean="0">
                <a:solidFill>
                  <a:prstClr val="black"/>
                </a:solidFill>
              </a:rPr>
              <a:t>flange</a:t>
            </a:r>
            <a:r>
              <a:rPr lang="fr-FR" dirty="0" smtClean="0">
                <a:solidFill>
                  <a:prstClr val="black"/>
                </a:solidFill>
              </a:rPr>
              <a:t> PCB</a:t>
            </a:r>
            <a:endParaRPr lang="en-US" dirty="0">
              <a:solidFill>
                <a:prstClr val="black"/>
              </a:solidFill>
            </a:endParaRPr>
          </a:p>
        </p:txBody>
      </p:sp>
    </p:spTree>
    <p:extLst>
      <p:ext uri="{BB962C8B-B14F-4D97-AF65-F5344CB8AC3E}">
        <p14:creationId xmlns:p14="http://schemas.microsoft.com/office/powerpoint/2010/main" val="2987010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oneTexte 1"/>
          <p:cNvSpPr txBox="1">
            <a:spLocks noChangeArrowheads="1"/>
          </p:cNvSpPr>
          <p:nvPr/>
        </p:nvSpPr>
        <p:spPr bwMode="auto">
          <a:xfrm>
            <a:off x="152400" y="152400"/>
            <a:ext cx="2401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dirty="0" err="1">
                <a:solidFill>
                  <a:prstClr val="black"/>
                </a:solidFill>
                <a:latin typeface="Verdana" panose="020B0604030504040204" pitchFamily="34" charset="0"/>
                <a:ea typeface="Verdana" panose="020B0604030504040204" pitchFamily="34" charset="0"/>
                <a:cs typeface="Verdana" panose="020B0604030504040204" pitchFamily="34" charset="0"/>
              </a:rPr>
              <a:t>uTCA</a:t>
            </a:r>
            <a:r>
              <a:rPr lang="en-US" altLang="en-US" sz="1800" dirty="0">
                <a:solidFill>
                  <a:prstClr val="black"/>
                </a:solidFill>
                <a:latin typeface="Verdana" panose="020B0604030504040204" pitchFamily="34" charset="0"/>
                <a:ea typeface="Verdana" panose="020B0604030504040204" pitchFamily="34" charset="0"/>
                <a:cs typeface="Verdana" panose="020B0604030504040204" pitchFamily="34" charset="0"/>
              </a:rPr>
              <a:t> DAQ system:</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992" y="2736293"/>
            <a:ext cx="3028725" cy="234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655" y="152400"/>
            <a:ext cx="1243012" cy="91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5" name="ZoneTexte 5"/>
          <p:cNvSpPr txBox="1">
            <a:spLocks noChangeArrowheads="1"/>
          </p:cNvSpPr>
          <p:nvPr/>
        </p:nvSpPr>
        <p:spPr bwMode="auto">
          <a:xfrm>
            <a:off x="-74166" y="2094513"/>
            <a:ext cx="449999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Char char="§"/>
            </a:pPr>
            <a:r>
              <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Demonstrator card with 64 ADC channels built and tested in 2015 for the definition of the final </a:t>
            </a: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card</a:t>
            </a:r>
          </a:p>
          <a:p>
            <a:pPr marL="0" indent="0" eaLnBrk="1" hangingPunct="1">
              <a:spcBef>
                <a:spcPct val="0"/>
              </a:spcBef>
              <a:buFontTx/>
              <a:buNone/>
            </a:pPr>
            <a:endPar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eaLnBrk="1" hangingPunct="1">
              <a:spcBef>
                <a:spcPct val="0"/>
              </a:spcBef>
              <a:buFont typeface="Wingdings" pitchFamily="2" charset="2"/>
              <a:buChar char="§"/>
            </a:pPr>
            <a:r>
              <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Purchase of main components </a:t>
            </a: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 (ADCs, FPGAs, IDT memories) of </a:t>
            </a:r>
            <a:r>
              <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rPr>
              <a:t>the final cards by end of 2015 to equip the entire </a:t>
            </a: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rPr>
              <a:t>6x6x6</a:t>
            </a:r>
            <a:endPar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5126" name="Rectangle 2"/>
          <p:cNvSpPr>
            <a:spLocks noChangeArrowheads="1"/>
          </p:cNvSpPr>
          <p:nvPr/>
        </p:nvSpPr>
        <p:spPr bwMode="auto">
          <a:xfrm>
            <a:off x="139700" y="1340768"/>
            <a:ext cx="40722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b="1" dirty="0">
                <a:solidFill>
                  <a:prstClr val="black"/>
                </a:solidFill>
                <a:latin typeface="Verdana" panose="020B0604030504040204" pitchFamily="34" charset="0"/>
                <a:ea typeface="Verdana" panose="020B0604030504040204" pitchFamily="34" charset="0"/>
                <a:cs typeface="Verdana" panose="020B0604030504040204" pitchFamily="34" charset="0"/>
              </a:rPr>
              <a:t>64 channels AMC digitization cards (2.5-25 MHz, 12 </a:t>
            </a:r>
            <a:r>
              <a:rPr lang="en-US" altLang="en-US" sz="1400"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bits output, </a:t>
            </a:r>
            <a:r>
              <a:rPr lang="en-US" altLang="en-US" sz="1400" b="1" dirty="0">
                <a:solidFill>
                  <a:prstClr val="black"/>
                </a:solidFill>
                <a:latin typeface="Verdana" panose="020B0604030504040204" pitchFamily="34" charset="0"/>
                <a:ea typeface="Verdana" panose="020B0604030504040204" pitchFamily="34" charset="0"/>
                <a:cs typeface="Verdana" panose="020B0604030504040204" pitchFamily="34" charset="0"/>
              </a:rPr>
              <a:t>10 </a:t>
            </a:r>
            <a:r>
              <a:rPr lang="en-US" altLang="en-US" sz="1400" b="1" dirty="0" err="1">
                <a:solidFill>
                  <a:prstClr val="black"/>
                </a:solidFill>
                <a:latin typeface="Verdana" panose="020B0604030504040204" pitchFamily="34" charset="0"/>
                <a:ea typeface="Verdana" panose="020B0604030504040204" pitchFamily="34" charset="0"/>
                <a:cs typeface="Verdana" panose="020B0604030504040204" pitchFamily="34" charset="0"/>
              </a:rPr>
              <a:t>GbE</a:t>
            </a:r>
            <a:r>
              <a:rPr lang="en-US" altLang="en-US" sz="1400" b="1" dirty="0">
                <a:solidFill>
                  <a:prstClr val="black"/>
                </a:solidFill>
                <a:latin typeface="Verdana" panose="020B0604030504040204" pitchFamily="34" charset="0"/>
                <a:ea typeface="Verdana" panose="020B0604030504040204" pitchFamily="34" charset="0"/>
                <a:cs typeface="Verdana" panose="020B0604030504040204" pitchFamily="34" charset="0"/>
              </a:rPr>
              <a:t> </a:t>
            </a:r>
            <a:r>
              <a:rPr lang="en-US" altLang="en-US" sz="1400" b="1" dirty="0" smtClean="0">
                <a:solidFill>
                  <a:prstClr val="black"/>
                </a:solidFill>
                <a:latin typeface="Verdana" panose="020B0604030504040204" pitchFamily="34" charset="0"/>
                <a:ea typeface="Verdana" panose="020B0604030504040204" pitchFamily="34" charset="0"/>
                <a:cs typeface="Verdana" panose="020B0604030504040204" pitchFamily="34" charset="0"/>
              </a:rPr>
              <a:t>connectivity</a:t>
            </a:r>
            <a:endParaRPr lang="en-US" altLang="en-US" sz="1400" b="1"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5133" name="Rectangle 12"/>
          <p:cNvSpPr>
            <a:spLocks noChangeArrowheads="1"/>
          </p:cNvSpPr>
          <p:nvPr/>
        </p:nvSpPr>
        <p:spPr bwMode="auto">
          <a:xfrm>
            <a:off x="26666" y="5099700"/>
            <a:ext cx="893782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Char char="§"/>
            </a:pP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20 cards produced by September 2016 to equip the 3x1x1</a:t>
            </a:r>
          </a:p>
          <a:p>
            <a:pPr marL="0" indent="0" eaLnBrk="1" hangingPunct="1">
              <a:spcBef>
                <a:spcPct val="0"/>
              </a:spcBef>
              <a:buFontTx/>
              <a:buNone/>
            </a:pPr>
            <a:endPar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eaLnBrk="1" hangingPunct="1">
              <a:spcBef>
                <a:spcPct val="0"/>
              </a:spcBef>
              <a:buFont typeface="Wingdings" pitchFamily="2" charset="2"/>
              <a:buChar char="§"/>
            </a:pP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Cards production going to be completed with the 2017 budget of remaining 100 FE and </a:t>
            </a:r>
            <a:r>
              <a:rPr lang="en-US" altLang="en-US" sz="1600" dirty="0" err="1"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uTCA</a:t>
            </a: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 cards for 6x6x6 (main components available)</a:t>
            </a:r>
          </a:p>
          <a:p>
            <a:pPr eaLnBrk="1" hangingPunct="1">
              <a:spcBef>
                <a:spcPct val="0"/>
              </a:spcBef>
              <a:buFont typeface="Wingdings" pitchFamily="2" charset="2"/>
              <a:buChar char="§"/>
            </a:pPr>
            <a:endPar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eaLnBrk="1" hangingPunct="1">
              <a:spcBef>
                <a:spcPct val="0"/>
              </a:spcBef>
              <a:buFont typeface="Wingdings" pitchFamily="2" charset="2"/>
              <a:buChar char="§"/>
            </a:pPr>
            <a:r>
              <a:rPr lang="en-US" altLang="en-US" sz="1600" dirty="0" smtClean="0">
                <a:solidFill>
                  <a:prstClr val="black"/>
                </a:solidFill>
                <a:latin typeface="Verdana" panose="020B0604030504040204" pitchFamily="34" charset="0"/>
                <a:ea typeface="Verdana" panose="020B0604030504040204" pitchFamily="34" charset="0"/>
                <a:cs typeface="Verdana" panose="020B0604030504040204" pitchFamily="34" charset="0"/>
                <a:sym typeface="Wingdings" pitchFamily="2" charset="2"/>
              </a:rPr>
              <a:t>The warm flange PCB design is based on an extension of the ones of the 3x1x1 being worked out now on the basis of the mechanical design from Franco</a:t>
            </a:r>
            <a:endParaRPr lang="en-US" altLang="en-US" sz="1600"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692" y="-6749"/>
            <a:ext cx="4875308" cy="274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39700" y="4089846"/>
            <a:ext cx="5440412" cy="923330"/>
          </a:xfrm>
          <a:prstGeom prst="rect">
            <a:avLst/>
          </a:prstGeom>
        </p:spPr>
        <p:txBody>
          <a:bodyPr wrap="square">
            <a:spAutoFit/>
          </a:bodyPr>
          <a:lstStyle/>
          <a:p>
            <a:pPr marL="285750" indent="-285750">
              <a:buFont typeface="Wingdings" panose="05000000000000000000" pitchFamily="2" charset="2"/>
              <a:buChar char="§"/>
            </a:pPr>
            <a:r>
              <a:rPr lang="en-US" dirty="0">
                <a:solidFill>
                  <a:prstClr val="black"/>
                </a:solidFill>
              </a:rPr>
              <a:t>Final design of digitization PCBs May </a:t>
            </a:r>
            <a:r>
              <a:rPr lang="en-US" dirty="0" smtClean="0">
                <a:solidFill>
                  <a:prstClr val="black"/>
                </a:solidFill>
              </a:rPr>
              <a:t>2016</a:t>
            </a:r>
          </a:p>
          <a:p>
            <a:pPr marL="285750" indent="-285750">
              <a:buFont typeface="Wingdings" panose="05000000000000000000" pitchFamily="2" charset="2"/>
              <a:buChar char="§"/>
            </a:pPr>
            <a:endParaRPr lang="en-US" dirty="0">
              <a:solidFill>
                <a:prstClr val="black"/>
              </a:solidFill>
            </a:endParaRPr>
          </a:p>
          <a:p>
            <a:pPr marL="285750" indent="-285750">
              <a:buFont typeface="Wingdings" panose="05000000000000000000" pitchFamily="2" charset="2"/>
              <a:buChar char="§"/>
            </a:pPr>
            <a:r>
              <a:rPr lang="en-US" dirty="0">
                <a:solidFill>
                  <a:prstClr val="black"/>
                </a:solidFill>
              </a:rPr>
              <a:t>First assembled cards received in August 2016.</a:t>
            </a:r>
          </a:p>
        </p:txBody>
      </p:sp>
    </p:spTree>
    <p:extLst>
      <p:ext uri="{BB962C8B-B14F-4D97-AF65-F5344CB8AC3E}">
        <p14:creationId xmlns:p14="http://schemas.microsoft.com/office/powerpoint/2010/main" val="178356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7296D5B8-9374-4A32-9294-F7F6EF035B37}" type="slidenum">
              <a:rPr lang="en-US" smtClean="0">
                <a:solidFill>
                  <a:srgbClr val="FFFFFF"/>
                </a:solidFill>
              </a:rPr>
              <a:pPr>
                <a:defRPr/>
              </a:pPr>
              <a:t>6</a:t>
            </a:fld>
            <a:endParaRPr lang="en-US" dirty="0">
              <a:solidFill>
                <a:srgbClr val="FFFFFF"/>
              </a:solidFill>
            </a:endParaRPr>
          </a:p>
        </p:txBody>
      </p:sp>
      <p:pic>
        <p:nvPicPr>
          <p:cNvPr id="9218" name="Picture 2" descr="C:\Users\autiero\Desktop\Talk SPSC\SPSC Report March 2015\V4.8\Final\fig\DAQ_g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52804"/>
            <a:ext cx="7531505" cy="56605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5496" y="-27384"/>
            <a:ext cx="9001000" cy="1231106"/>
          </a:xfrm>
          <a:prstGeom prst="rect">
            <a:avLst/>
          </a:prstGeom>
          <a:noFill/>
        </p:spPr>
        <p:txBody>
          <a:bodyPr wrap="square" rtlCol="0">
            <a:spAutoFit/>
          </a:bodyPr>
          <a:lstStyle/>
          <a:p>
            <a:r>
              <a:rPr lang="en-US" sz="2000" dirty="0" smtClean="0">
                <a:solidFill>
                  <a:srgbClr val="FFFFFF"/>
                </a:solidFill>
              </a:rPr>
              <a:t>Global </a:t>
            </a:r>
            <a:r>
              <a:rPr lang="en-US" sz="2000" dirty="0" err="1" smtClean="0">
                <a:solidFill>
                  <a:srgbClr val="FFFFFF"/>
                </a:solidFill>
              </a:rPr>
              <a:t>uTCA</a:t>
            </a:r>
            <a:r>
              <a:rPr lang="en-US" sz="2000" dirty="0" smtClean="0">
                <a:solidFill>
                  <a:srgbClr val="FFFFFF"/>
                </a:solidFill>
              </a:rPr>
              <a:t> DAQ architecture </a:t>
            </a:r>
          </a:p>
          <a:p>
            <a:r>
              <a:rPr lang="en-US" dirty="0" smtClean="0">
                <a:solidFill>
                  <a:srgbClr val="FFFF00"/>
                </a:solidFill>
              </a:rPr>
              <a:t>integrated with « White Rabbit » (WR) Time and Trigger distribution network </a:t>
            </a:r>
          </a:p>
          <a:p>
            <a:r>
              <a:rPr lang="en-US" dirty="0" smtClean="0">
                <a:solidFill>
                  <a:srgbClr val="FFFF00"/>
                </a:solidFill>
              </a:rPr>
              <a:t>+ White Rabbit slaves nodes in </a:t>
            </a:r>
            <a:r>
              <a:rPr lang="en-US" dirty="0" err="1" smtClean="0">
                <a:solidFill>
                  <a:srgbClr val="FFFF00"/>
                </a:solidFill>
              </a:rPr>
              <a:t>uTCA</a:t>
            </a:r>
            <a:r>
              <a:rPr lang="en-US" dirty="0" smtClean="0">
                <a:solidFill>
                  <a:srgbClr val="FFFF00"/>
                </a:solidFill>
              </a:rPr>
              <a:t> crates  +</a:t>
            </a:r>
          </a:p>
          <a:p>
            <a:r>
              <a:rPr lang="en-US" dirty="0" smtClean="0">
                <a:solidFill>
                  <a:srgbClr val="FFFF00"/>
                </a:solidFill>
              </a:rPr>
              <a:t>WR system (time source, GM, trigger system, slaves)</a:t>
            </a:r>
          </a:p>
        </p:txBody>
      </p:sp>
    </p:spTree>
    <p:extLst>
      <p:ext uri="{BB962C8B-B14F-4D97-AF65-F5344CB8AC3E}">
        <p14:creationId xmlns:p14="http://schemas.microsoft.com/office/powerpoint/2010/main" val="3025186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rganigramme : Données 40"/>
          <p:cNvSpPr/>
          <p:nvPr/>
        </p:nvSpPr>
        <p:spPr>
          <a:xfrm rot="16200000">
            <a:off x="4207013" y="1913624"/>
            <a:ext cx="1016267" cy="718341"/>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2" name="Organigramme : Données 1"/>
          <p:cNvSpPr/>
          <p:nvPr/>
        </p:nvSpPr>
        <p:spPr>
          <a:xfrm rot="16200000">
            <a:off x="4279831" y="1499077"/>
            <a:ext cx="1016267" cy="718341"/>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052530" y="630034"/>
            <a:ext cx="3122557" cy="3278684"/>
          </a:xfrm>
          <a:prstGeom prst="rect">
            <a:avLst/>
          </a:prstGeom>
        </p:spPr>
      </p:pic>
      <p:sp>
        <p:nvSpPr>
          <p:cNvPr id="4" name="Rectangle 3"/>
          <p:cNvSpPr/>
          <p:nvPr/>
        </p:nvSpPr>
        <p:spPr>
          <a:xfrm>
            <a:off x="5004858" y="2070194"/>
            <a:ext cx="72008" cy="19918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3276666" y="1466546"/>
            <a:ext cx="168571" cy="9959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cxnSp>
        <p:nvCxnSpPr>
          <p:cNvPr id="6" name="Connecteur droit avec flèche 5"/>
          <p:cNvCxnSpPr/>
          <p:nvPr/>
        </p:nvCxnSpPr>
        <p:spPr>
          <a:xfrm flipH="1">
            <a:off x="5364898" y="2142202"/>
            <a:ext cx="1224136"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7" name="ZoneTexte 8"/>
          <p:cNvSpPr txBox="1"/>
          <p:nvPr/>
        </p:nvSpPr>
        <p:spPr>
          <a:xfrm>
            <a:off x="5702412" y="1268760"/>
            <a:ext cx="1389868" cy="30777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dirty="0" smtClean="0">
                <a:solidFill>
                  <a:srgbClr val="000000"/>
                </a:solidFill>
                <a:latin typeface="Arial" panose="020B0604020202020204" pitchFamily="34" charset="0"/>
                <a:cs typeface="Arial" panose="020B0604020202020204" pitchFamily="34" charset="0"/>
              </a:rPr>
              <a:t>Trigger </a:t>
            </a:r>
            <a:r>
              <a:rPr kumimoji="1" lang="fr-FR" sz="1400" dirty="0" err="1" smtClean="0">
                <a:solidFill>
                  <a:srgbClr val="000000"/>
                </a:solidFill>
                <a:latin typeface="Arial" panose="020B0604020202020204" pitchFamily="34" charset="0"/>
                <a:cs typeface="Arial" panose="020B0604020202020204" pitchFamily="34" charset="0"/>
              </a:rPr>
              <a:t>counter</a:t>
            </a:r>
            <a:endParaRPr kumimoji="1" lang="en-US" sz="1400" dirty="0">
              <a:solidFill>
                <a:srgbClr val="000000"/>
              </a:solidFill>
              <a:latin typeface="Arial" panose="020B0604020202020204" pitchFamily="34" charset="0"/>
              <a:cs typeface="Arial" panose="020B0604020202020204" pitchFamily="34" charset="0"/>
            </a:endParaRPr>
          </a:p>
        </p:txBody>
      </p:sp>
      <p:sp>
        <p:nvSpPr>
          <p:cNvPr id="8" name="ZoneTexte 9"/>
          <p:cNvSpPr txBox="1"/>
          <p:nvPr/>
        </p:nvSpPr>
        <p:spPr>
          <a:xfrm>
            <a:off x="3131840" y="188640"/>
            <a:ext cx="1697644" cy="30777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dirty="0" err="1" smtClean="0">
                <a:solidFill>
                  <a:srgbClr val="000000"/>
                </a:solidFill>
                <a:latin typeface="Arial" panose="020B0604020202020204" pitchFamily="34" charset="0"/>
                <a:cs typeface="Arial" panose="020B0604020202020204" pitchFamily="34" charset="0"/>
              </a:rPr>
              <a:t>uTCA</a:t>
            </a:r>
            <a:r>
              <a:rPr kumimoji="1" lang="fr-FR" sz="1400" dirty="0" smtClean="0">
                <a:solidFill>
                  <a:srgbClr val="000000"/>
                </a:solidFill>
                <a:latin typeface="Arial" panose="020B0604020202020204" pitchFamily="34" charset="0"/>
                <a:cs typeface="Arial" panose="020B0604020202020204" pitchFamily="34" charset="0"/>
              </a:rPr>
              <a:t> </a:t>
            </a:r>
            <a:r>
              <a:rPr kumimoji="1" lang="fr-FR" sz="1400" dirty="0" err="1" smtClean="0">
                <a:solidFill>
                  <a:srgbClr val="000000"/>
                </a:solidFill>
                <a:latin typeface="Arial" panose="020B0604020202020204" pitchFamily="34" charset="0"/>
                <a:cs typeface="Arial" panose="020B0604020202020204" pitchFamily="34" charset="0"/>
              </a:rPr>
              <a:t>crate</a:t>
            </a:r>
            <a:r>
              <a:rPr kumimoji="1" lang="fr-FR" sz="1400" dirty="0" smtClean="0">
                <a:solidFill>
                  <a:srgbClr val="000000"/>
                </a:solidFill>
                <a:latin typeface="Arial" panose="020B0604020202020204" pitchFamily="34" charset="0"/>
                <a:cs typeface="Arial" panose="020B0604020202020204" pitchFamily="34" charset="0"/>
              </a:rPr>
              <a:t> of LRO</a:t>
            </a:r>
            <a:endParaRPr kumimoji="1" lang="en-US" sz="1400" dirty="0">
              <a:solidFill>
                <a:srgbClr val="000000"/>
              </a:solidFill>
              <a:latin typeface="Arial" panose="020B0604020202020204" pitchFamily="34" charset="0"/>
              <a:cs typeface="Arial" panose="020B0604020202020204" pitchFamily="34" charset="0"/>
            </a:endParaRPr>
          </a:p>
        </p:txBody>
      </p:sp>
      <p:cxnSp>
        <p:nvCxnSpPr>
          <p:cNvPr id="9" name="Connecteur droit avec flèche 8"/>
          <p:cNvCxnSpPr>
            <a:endCxn id="5" idx="2"/>
          </p:cNvCxnSpPr>
          <p:nvPr/>
        </p:nvCxnSpPr>
        <p:spPr>
          <a:xfrm flipH="1">
            <a:off x="3360952" y="476672"/>
            <a:ext cx="418960" cy="10894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12"/>
          <p:cNvSpPr txBox="1"/>
          <p:nvPr/>
        </p:nvSpPr>
        <p:spPr>
          <a:xfrm>
            <a:off x="468354" y="3501008"/>
            <a:ext cx="1426994" cy="52322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dirty="0" err="1" smtClean="0">
                <a:solidFill>
                  <a:srgbClr val="000000"/>
                </a:solidFill>
                <a:latin typeface="Arial" panose="020B0604020202020204" pitchFamily="34" charset="0"/>
                <a:cs typeface="Arial" panose="020B0604020202020204" pitchFamily="34" charset="0"/>
              </a:rPr>
              <a:t>PMTs</a:t>
            </a:r>
            <a:endParaRPr kumimoji="1" lang="fr-FR" sz="1400" dirty="0" smtClean="0">
              <a:solidFill>
                <a:srgbClr val="000000"/>
              </a:solidFill>
              <a:latin typeface="Arial" panose="020B0604020202020204" pitchFamily="34" charset="0"/>
              <a:cs typeface="Arial" panose="020B0604020202020204" pitchFamily="34" charset="0"/>
            </a:endParaRPr>
          </a:p>
          <a:p>
            <a:r>
              <a:rPr kumimoji="1" lang="fr-FR" sz="1400" dirty="0">
                <a:solidFill>
                  <a:srgbClr val="000000"/>
                </a:solidFill>
                <a:latin typeface="Arial" panose="020B0604020202020204" pitchFamily="34" charset="0"/>
                <a:cs typeface="Arial" panose="020B0604020202020204" pitchFamily="34" charset="0"/>
              </a:rPr>
              <a:t>f</a:t>
            </a:r>
            <a:r>
              <a:rPr kumimoji="1" lang="fr-FR" sz="1400" dirty="0" smtClean="0">
                <a:solidFill>
                  <a:srgbClr val="000000"/>
                </a:solidFill>
                <a:latin typeface="Arial" panose="020B0604020202020204" pitchFamily="34" charset="0"/>
                <a:cs typeface="Arial" panose="020B0604020202020204" pitchFamily="34" charset="0"/>
              </a:rPr>
              <a:t>or light </a:t>
            </a:r>
            <a:r>
              <a:rPr kumimoji="1" lang="fr-FR" sz="1400" dirty="0" err="1" smtClean="0">
                <a:solidFill>
                  <a:srgbClr val="000000"/>
                </a:solidFill>
                <a:latin typeface="Arial" panose="020B0604020202020204" pitchFamily="34" charset="0"/>
                <a:cs typeface="Arial" panose="020B0604020202020204" pitchFamily="34" charset="0"/>
              </a:rPr>
              <a:t>readout</a:t>
            </a:r>
            <a:endParaRPr kumimoji="1" lang="en-US" sz="1400" dirty="0">
              <a:solidFill>
                <a:srgbClr val="000000"/>
              </a:solidFill>
              <a:latin typeface="Arial" panose="020B0604020202020204" pitchFamily="34" charset="0"/>
              <a:cs typeface="Arial" panose="020B0604020202020204" pitchFamily="34" charset="0"/>
            </a:endParaRPr>
          </a:p>
        </p:txBody>
      </p:sp>
      <p:cxnSp>
        <p:nvCxnSpPr>
          <p:cNvPr id="11" name="Connecteur droit avec flèche 10"/>
          <p:cNvCxnSpPr/>
          <p:nvPr/>
        </p:nvCxnSpPr>
        <p:spPr>
          <a:xfrm flipV="1">
            <a:off x="1547664" y="3015590"/>
            <a:ext cx="1729002" cy="6294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156986" y="4196750"/>
            <a:ext cx="288032" cy="465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13" name="Rectangle 12"/>
          <p:cNvSpPr/>
          <p:nvPr/>
        </p:nvSpPr>
        <p:spPr>
          <a:xfrm>
            <a:off x="5868954" y="3015590"/>
            <a:ext cx="792088" cy="42275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14" name="ZoneTexte 19"/>
          <p:cNvSpPr txBox="1"/>
          <p:nvPr/>
        </p:nvSpPr>
        <p:spPr>
          <a:xfrm>
            <a:off x="6786618" y="3078306"/>
            <a:ext cx="1787669" cy="30777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dirty="0" err="1" smtClean="0">
                <a:solidFill>
                  <a:srgbClr val="000000"/>
                </a:solidFill>
                <a:latin typeface="Arial" panose="020B0604020202020204" pitchFamily="34" charset="0"/>
                <a:cs typeface="Arial" panose="020B0604020202020204" pitchFamily="34" charset="0"/>
              </a:rPr>
              <a:t>Crate</a:t>
            </a:r>
            <a:r>
              <a:rPr kumimoji="1" lang="fr-FR" sz="1400" dirty="0" smtClean="0">
                <a:solidFill>
                  <a:srgbClr val="000000"/>
                </a:solidFill>
                <a:latin typeface="Arial" panose="020B0604020202020204" pitchFamily="34" charset="0"/>
                <a:cs typeface="Arial" panose="020B0604020202020204" pitchFamily="34" charset="0"/>
              </a:rPr>
              <a:t> </a:t>
            </a:r>
            <a:r>
              <a:rPr kumimoji="1" lang="fr-FR" sz="1400" dirty="0" err="1" smtClean="0">
                <a:solidFill>
                  <a:srgbClr val="000000"/>
                </a:solidFill>
                <a:latin typeface="Arial" panose="020B0604020202020204" pitchFamily="34" charset="0"/>
                <a:cs typeface="Arial" panose="020B0604020202020204" pitchFamily="34" charset="0"/>
              </a:rPr>
              <a:t>with</a:t>
            </a:r>
            <a:r>
              <a:rPr kumimoji="1" lang="fr-FR" sz="1400" dirty="0" smtClean="0">
                <a:solidFill>
                  <a:srgbClr val="000000"/>
                </a:solidFill>
                <a:latin typeface="Arial" panose="020B0604020202020204" pitchFamily="34" charset="0"/>
                <a:cs typeface="Arial" panose="020B0604020202020204" pitchFamily="34" charset="0"/>
              </a:rPr>
              <a:t> NIM </a:t>
            </a:r>
            <a:r>
              <a:rPr kumimoji="1" lang="fr-FR" sz="1400" dirty="0" err="1" smtClean="0">
                <a:solidFill>
                  <a:srgbClr val="000000"/>
                </a:solidFill>
                <a:latin typeface="Arial" panose="020B0604020202020204" pitchFamily="34" charset="0"/>
                <a:cs typeface="Arial" panose="020B0604020202020204" pitchFamily="34" charset="0"/>
              </a:rPr>
              <a:t>logic</a:t>
            </a:r>
            <a:endParaRPr kumimoji="1" lang="en-US" sz="1400" dirty="0">
              <a:solidFill>
                <a:srgbClr val="000000"/>
              </a:solidFill>
              <a:latin typeface="Arial" panose="020B0604020202020204" pitchFamily="34" charset="0"/>
              <a:cs typeface="Arial" panose="020B0604020202020204" pitchFamily="34" charset="0"/>
            </a:endParaRPr>
          </a:p>
        </p:txBody>
      </p:sp>
      <p:sp>
        <p:nvSpPr>
          <p:cNvPr id="15" name="Forme libre 14"/>
          <p:cNvSpPr/>
          <p:nvPr/>
        </p:nvSpPr>
        <p:spPr>
          <a:xfrm>
            <a:off x="5046535" y="2267007"/>
            <a:ext cx="966948" cy="775024"/>
          </a:xfrm>
          <a:custGeom>
            <a:avLst/>
            <a:gdLst>
              <a:gd name="connsiteX0" fmla="*/ 0 w 966948"/>
              <a:gd name="connsiteY0" fmla="*/ 0 h 775024"/>
              <a:gd name="connsiteX1" fmla="*/ 418641 w 966948"/>
              <a:gd name="connsiteY1" fmla="*/ 583894 h 775024"/>
              <a:gd name="connsiteX2" fmla="*/ 870333 w 966948"/>
              <a:gd name="connsiteY2" fmla="*/ 440675 h 775024"/>
              <a:gd name="connsiteX3" fmla="*/ 958468 w 966948"/>
              <a:gd name="connsiteY3" fmla="*/ 738130 h 775024"/>
              <a:gd name="connsiteX4" fmla="*/ 958468 w 966948"/>
              <a:gd name="connsiteY4" fmla="*/ 760164 h 775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948" h="775024">
                <a:moveTo>
                  <a:pt x="0" y="0"/>
                </a:moveTo>
                <a:cubicBezTo>
                  <a:pt x="136793" y="255224"/>
                  <a:pt x="273586" y="510448"/>
                  <a:pt x="418641" y="583894"/>
                </a:cubicBezTo>
                <a:cubicBezTo>
                  <a:pt x="563696" y="657340"/>
                  <a:pt x="780362" y="414969"/>
                  <a:pt x="870333" y="440675"/>
                </a:cubicBezTo>
                <a:cubicBezTo>
                  <a:pt x="960304" y="466381"/>
                  <a:pt x="943779" y="684882"/>
                  <a:pt x="958468" y="738130"/>
                </a:cubicBezTo>
                <a:cubicBezTo>
                  <a:pt x="973157" y="791378"/>
                  <a:pt x="965812" y="775771"/>
                  <a:pt x="958468" y="760164"/>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cxnSp>
        <p:nvCxnSpPr>
          <p:cNvPr id="16" name="Connecteur droit avec flèche 15"/>
          <p:cNvCxnSpPr/>
          <p:nvPr/>
        </p:nvCxnSpPr>
        <p:spPr>
          <a:xfrm flipH="1">
            <a:off x="7146658" y="2492896"/>
            <a:ext cx="810528"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23"/>
          <p:cNvSpPr txBox="1"/>
          <p:nvPr/>
        </p:nvSpPr>
        <p:spPr>
          <a:xfrm>
            <a:off x="7308304" y="1844824"/>
            <a:ext cx="1727382" cy="523220"/>
          </a:xfrm>
          <a:prstGeom prst="rect">
            <a:avLst/>
          </a:prstGeom>
          <a:noFill/>
          <a:ln w="38100">
            <a:solidFill>
              <a:srgbClr val="C00000"/>
            </a:solid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dirty="0" smtClean="0">
                <a:solidFill>
                  <a:srgbClr val="000000"/>
                </a:solidFill>
                <a:latin typeface="Arial" panose="020B0604020202020204" pitchFamily="34" charset="0"/>
                <a:cs typeface="Arial" panose="020B0604020202020204" pitchFamily="34" charset="0"/>
              </a:rPr>
              <a:t>Start of </a:t>
            </a:r>
            <a:r>
              <a:rPr kumimoji="1" lang="fr-FR" sz="1400" dirty="0" err="1" smtClean="0">
                <a:solidFill>
                  <a:srgbClr val="000000"/>
                </a:solidFill>
                <a:latin typeface="Arial" panose="020B0604020202020204" pitchFamily="34" charset="0"/>
                <a:cs typeface="Arial" panose="020B0604020202020204" pitchFamily="34" charset="0"/>
              </a:rPr>
              <a:t>spill</a:t>
            </a:r>
            <a:r>
              <a:rPr kumimoji="1" lang="fr-FR" sz="1400" dirty="0" smtClean="0">
                <a:solidFill>
                  <a:srgbClr val="000000"/>
                </a:solidFill>
                <a:latin typeface="Arial" panose="020B0604020202020204" pitchFamily="34" charset="0"/>
                <a:cs typeface="Arial" panose="020B0604020202020204" pitchFamily="34" charset="0"/>
              </a:rPr>
              <a:t> signal (</a:t>
            </a:r>
            <a:r>
              <a:rPr kumimoji="1" lang="fr-FR" sz="1400" dirty="0" err="1" smtClean="0">
                <a:solidFill>
                  <a:srgbClr val="000000"/>
                </a:solidFill>
                <a:latin typeface="Arial" panose="020B0604020202020204" pitchFamily="34" charset="0"/>
                <a:cs typeface="Arial" panose="020B0604020202020204" pitchFamily="34" charset="0"/>
              </a:rPr>
              <a:t>cable</a:t>
            </a:r>
            <a:r>
              <a:rPr kumimoji="1" lang="fr-FR" sz="1400" dirty="0" smtClean="0">
                <a:solidFill>
                  <a:srgbClr val="000000"/>
                </a:solidFill>
                <a:latin typeface="Arial" panose="020B0604020202020204" pitchFamily="34" charset="0"/>
                <a:cs typeface="Arial" panose="020B0604020202020204" pitchFamily="34" charset="0"/>
              </a:rPr>
              <a:t>)</a:t>
            </a:r>
            <a:endParaRPr kumimoji="1" lang="en-US" sz="1400" dirty="0">
              <a:solidFill>
                <a:srgbClr val="000000"/>
              </a:solidFill>
              <a:latin typeface="Arial" panose="020B0604020202020204" pitchFamily="34" charset="0"/>
              <a:cs typeface="Arial" panose="020B0604020202020204" pitchFamily="34" charset="0"/>
            </a:endParaRPr>
          </a:p>
        </p:txBody>
      </p:sp>
      <p:sp>
        <p:nvSpPr>
          <p:cNvPr id="18" name="Forme libre 17"/>
          <p:cNvSpPr/>
          <p:nvPr/>
        </p:nvSpPr>
        <p:spPr>
          <a:xfrm>
            <a:off x="5934732" y="3434795"/>
            <a:ext cx="312642" cy="771181"/>
          </a:xfrm>
          <a:custGeom>
            <a:avLst/>
            <a:gdLst>
              <a:gd name="connsiteX0" fmla="*/ 70271 w 312642"/>
              <a:gd name="connsiteY0" fmla="*/ 0 h 771181"/>
              <a:gd name="connsiteX1" fmla="*/ 15186 w 312642"/>
              <a:gd name="connsiteY1" fmla="*/ 550843 h 771181"/>
              <a:gd name="connsiteX2" fmla="*/ 312642 w 312642"/>
              <a:gd name="connsiteY2" fmla="*/ 771181 h 771181"/>
              <a:gd name="connsiteX3" fmla="*/ 312642 w 312642"/>
              <a:gd name="connsiteY3" fmla="*/ 771181 h 771181"/>
              <a:gd name="connsiteX4" fmla="*/ 312642 w 312642"/>
              <a:gd name="connsiteY4" fmla="*/ 771181 h 7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42" h="771181">
                <a:moveTo>
                  <a:pt x="70271" y="0"/>
                </a:moveTo>
                <a:cubicBezTo>
                  <a:pt x="22531" y="211156"/>
                  <a:pt x="-25209" y="422313"/>
                  <a:pt x="15186" y="550843"/>
                </a:cubicBezTo>
                <a:cubicBezTo>
                  <a:pt x="55581" y="679373"/>
                  <a:pt x="312642" y="771181"/>
                  <a:pt x="312642" y="771181"/>
                </a:cubicBezTo>
                <a:lnTo>
                  <a:pt x="312642" y="771181"/>
                </a:lnTo>
                <a:lnTo>
                  <a:pt x="312642" y="771181"/>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19" name="Forme libre 18"/>
          <p:cNvSpPr/>
          <p:nvPr/>
        </p:nvSpPr>
        <p:spPr>
          <a:xfrm>
            <a:off x="6344881" y="2443277"/>
            <a:ext cx="816893" cy="1751682"/>
          </a:xfrm>
          <a:custGeom>
            <a:avLst/>
            <a:gdLst>
              <a:gd name="connsiteX0" fmla="*/ 816893 w 816893"/>
              <a:gd name="connsiteY0" fmla="*/ 0 h 1751682"/>
              <a:gd name="connsiteX1" fmla="*/ 596556 w 816893"/>
              <a:gd name="connsiteY1" fmla="*/ 1487277 h 1751682"/>
              <a:gd name="connsiteX2" fmla="*/ 67746 w 816893"/>
              <a:gd name="connsiteY2" fmla="*/ 1498294 h 1751682"/>
              <a:gd name="connsiteX3" fmla="*/ 23678 w 816893"/>
              <a:gd name="connsiteY3" fmla="*/ 1751682 h 1751682"/>
            </a:gdLst>
            <a:ahLst/>
            <a:cxnLst>
              <a:cxn ang="0">
                <a:pos x="connsiteX0" y="connsiteY0"/>
              </a:cxn>
              <a:cxn ang="0">
                <a:pos x="connsiteX1" y="connsiteY1"/>
              </a:cxn>
              <a:cxn ang="0">
                <a:pos x="connsiteX2" y="connsiteY2"/>
              </a:cxn>
              <a:cxn ang="0">
                <a:pos x="connsiteX3" y="connsiteY3"/>
              </a:cxn>
            </a:cxnLst>
            <a:rect l="l" t="t" r="r" b="b"/>
            <a:pathLst>
              <a:path w="816893" h="1751682">
                <a:moveTo>
                  <a:pt x="816893" y="0"/>
                </a:moveTo>
                <a:cubicBezTo>
                  <a:pt x="769153" y="618780"/>
                  <a:pt x="721414" y="1237561"/>
                  <a:pt x="596556" y="1487277"/>
                </a:cubicBezTo>
                <a:cubicBezTo>
                  <a:pt x="471698" y="1736993"/>
                  <a:pt x="163226" y="1454227"/>
                  <a:pt x="67746" y="1498294"/>
                </a:cubicBezTo>
                <a:cubicBezTo>
                  <a:pt x="-27734" y="1542362"/>
                  <a:pt x="-2028" y="1647022"/>
                  <a:pt x="23678" y="1751682"/>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20" name="ZoneTexte 26"/>
          <p:cNvSpPr txBox="1"/>
          <p:nvPr/>
        </p:nvSpPr>
        <p:spPr>
          <a:xfrm>
            <a:off x="6589034" y="4302442"/>
            <a:ext cx="2555776" cy="181588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b="1" dirty="0" smtClean="0">
                <a:solidFill>
                  <a:srgbClr val="000000"/>
                </a:solidFill>
                <a:latin typeface="Arial" panose="020B0604020202020204" pitchFamily="34" charset="0"/>
                <a:cs typeface="Arial" panose="020B0604020202020204" pitchFamily="34" charset="0"/>
              </a:rPr>
              <a:t>PC </a:t>
            </a:r>
            <a:r>
              <a:rPr kumimoji="1" lang="fr-FR" sz="1400" b="1" dirty="0" err="1" smtClean="0">
                <a:solidFill>
                  <a:srgbClr val="000000"/>
                </a:solidFill>
                <a:latin typeface="Arial" panose="020B0604020202020204" pitchFamily="34" charset="0"/>
                <a:cs typeface="Arial" panose="020B0604020202020204" pitchFamily="34" charset="0"/>
              </a:rPr>
              <a:t>with</a:t>
            </a:r>
            <a:r>
              <a:rPr kumimoji="1" lang="fr-FR" sz="1400" b="1" dirty="0" smtClean="0">
                <a:solidFill>
                  <a:srgbClr val="000000"/>
                </a:solidFill>
                <a:latin typeface="Arial" panose="020B0604020202020204" pitchFamily="34" charset="0"/>
                <a:cs typeface="Arial" panose="020B0604020202020204" pitchFamily="34" charset="0"/>
              </a:rPr>
              <a:t> WR time </a:t>
            </a:r>
            <a:r>
              <a:rPr kumimoji="1" lang="fr-FR" sz="1400" b="1" dirty="0" err="1" smtClean="0">
                <a:solidFill>
                  <a:srgbClr val="000000"/>
                </a:solidFill>
                <a:latin typeface="Arial" panose="020B0604020202020204" pitchFamily="34" charset="0"/>
                <a:cs typeface="Arial" panose="020B0604020202020204" pitchFamily="34" charset="0"/>
              </a:rPr>
              <a:t>stamping</a:t>
            </a:r>
            <a:r>
              <a:rPr kumimoji="1" lang="fr-FR" sz="1400" b="1" dirty="0" smtClean="0">
                <a:solidFill>
                  <a:srgbClr val="000000"/>
                </a:solidFill>
                <a:latin typeface="Arial" panose="020B0604020202020204" pitchFamily="34" charset="0"/>
                <a:cs typeface="Arial" panose="020B0604020202020204" pitchFamily="34" charset="0"/>
              </a:rPr>
              <a:t> </a:t>
            </a:r>
            <a:r>
              <a:rPr kumimoji="1" lang="fr-FR" sz="1400" b="1" dirty="0" err="1" smtClean="0">
                <a:solidFill>
                  <a:srgbClr val="000000"/>
                </a:solidFill>
                <a:latin typeface="Arial" panose="020B0604020202020204" pitchFamily="34" charset="0"/>
                <a:cs typeface="Arial" panose="020B0604020202020204" pitchFamily="34" charset="0"/>
              </a:rPr>
              <a:t>card</a:t>
            </a:r>
            <a:endParaRPr kumimoji="1" lang="fr-FR" sz="1400" b="1" dirty="0" smtClean="0">
              <a:solidFill>
                <a:srgbClr val="000000"/>
              </a:solidFill>
              <a:latin typeface="Arial" panose="020B0604020202020204" pitchFamily="34" charset="0"/>
              <a:cs typeface="Arial" panose="020B0604020202020204" pitchFamily="34" charset="0"/>
            </a:endParaRPr>
          </a:p>
          <a:p>
            <a:endParaRPr kumimoji="1" lang="fr-FR" sz="1400" b="1" dirty="0" smtClean="0">
              <a:solidFill>
                <a:srgbClr val="000000"/>
              </a:solidFill>
              <a:latin typeface="Arial" panose="020B0604020202020204" pitchFamily="34" charset="0"/>
              <a:cs typeface="Arial" panose="020B0604020202020204" pitchFamily="34" charset="0"/>
            </a:endParaRPr>
          </a:p>
          <a:p>
            <a:r>
              <a:rPr kumimoji="1" lang="fr-FR" sz="1400" b="1" dirty="0" smtClean="0">
                <a:solidFill>
                  <a:srgbClr val="000000"/>
                </a:solidFill>
                <a:latin typeface="Arial" panose="020B0604020202020204" pitchFamily="34" charset="0"/>
                <a:cs typeface="Arial" panose="020B0604020202020204" pitchFamily="34" charset="0"/>
              </a:rPr>
              <a:t>Time </a:t>
            </a:r>
            <a:r>
              <a:rPr kumimoji="1" lang="fr-FR" sz="1400" b="1" dirty="0" err="1" smtClean="0">
                <a:solidFill>
                  <a:srgbClr val="000000"/>
                </a:solidFill>
                <a:latin typeface="Arial" panose="020B0604020202020204" pitchFamily="34" charset="0"/>
                <a:cs typeface="Arial" panose="020B0604020202020204" pitchFamily="34" charset="0"/>
              </a:rPr>
              <a:t>stamps</a:t>
            </a:r>
            <a:r>
              <a:rPr kumimoji="1" lang="fr-FR" sz="1400" b="1" dirty="0" smtClean="0">
                <a:solidFill>
                  <a:srgbClr val="000000"/>
                </a:solidFill>
                <a:latin typeface="Arial" panose="020B0604020202020204" pitchFamily="34" charset="0"/>
                <a:cs typeface="Arial" panose="020B0604020202020204" pitchFamily="34" charset="0"/>
              </a:rPr>
              <a:t>:</a:t>
            </a:r>
            <a:endParaRPr kumimoji="1" lang="fr-FR" sz="1400" b="1" dirty="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kumimoji="1" lang="fr-FR" sz="1400" b="1" dirty="0" err="1" smtClean="0">
                <a:solidFill>
                  <a:srgbClr val="000000"/>
                </a:solidFill>
                <a:latin typeface="Arial" panose="020B0604020202020204" pitchFamily="34" charset="0"/>
                <a:cs typeface="Arial" panose="020B0604020202020204" pitchFamily="34" charset="0"/>
              </a:rPr>
              <a:t>Beam</a:t>
            </a:r>
            <a:r>
              <a:rPr kumimoji="1" lang="fr-FR" sz="1400" b="1" dirty="0" smtClean="0">
                <a:solidFill>
                  <a:srgbClr val="000000"/>
                </a:solidFill>
                <a:latin typeface="Arial" panose="020B0604020202020204" pitchFamily="34" charset="0"/>
                <a:cs typeface="Arial" panose="020B0604020202020204" pitchFamily="34" charset="0"/>
              </a:rPr>
              <a:t> trigger</a:t>
            </a:r>
          </a:p>
          <a:p>
            <a:pPr marL="285750" indent="-285750">
              <a:buFont typeface="Arial" panose="020B0604020202020204" pitchFamily="34" charset="0"/>
              <a:buChar char="•"/>
            </a:pPr>
            <a:r>
              <a:rPr kumimoji="1" lang="fr-FR" sz="1400" b="1" dirty="0" smtClean="0">
                <a:solidFill>
                  <a:srgbClr val="000000"/>
                </a:solidFill>
                <a:latin typeface="Arial" panose="020B0604020202020204" pitchFamily="34" charset="0"/>
                <a:cs typeface="Arial" panose="020B0604020202020204" pitchFamily="34" charset="0"/>
              </a:rPr>
              <a:t>Start of </a:t>
            </a:r>
            <a:r>
              <a:rPr kumimoji="1" lang="fr-FR" sz="1400" b="1" dirty="0" err="1" smtClean="0">
                <a:solidFill>
                  <a:srgbClr val="000000"/>
                </a:solidFill>
                <a:latin typeface="Arial" panose="020B0604020202020204" pitchFamily="34" charset="0"/>
                <a:cs typeface="Arial" panose="020B0604020202020204" pitchFamily="34" charset="0"/>
              </a:rPr>
              <a:t>spill</a:t>
            </a:r>
            <a:endParaRPr kumimoji="1" lang="fr-FR" sz="1400" b="1" dirty="0" smtClean="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kumimoji="1" lang="fr-FR" sz="1400" b="1" dirty="0" err="1" smtClean="0">
                <a:solidFill>
                  <a:srgbClr val="000000"/>
                </a:solidFill>
                <a:latin typeface="Arial" panose="020B0604020202020204" pitchFamily="34" charset="0"/>
                <a:cs typeface="Arial" panose="020B0604020202020204" pitchFamily="34" charset="0"/>
              </a:rPr>
              <a:t>External</a:t>
            </a:r>
            <a:r>
              <a:rPr kumimoji="1" lang="fr-FR" sz="1400" b="1" dirty="0" smtClean="0">
                <a:solidFill>
                  <a:srgbClr val="000000"/>
                </a:solidFill>
                <a:latin typeface="Arial" panose="020B0604020202020204" pitchFamily="34" charset="0"/>
                <a:cs typeface="Arial" panose="020B0604020202020204" pitchFamily="34" charset="0"/>
              </a:rPr>
              <a:t> </a:t>
            </a:r>
            <a:r>
              <a:rPr kumimoji="1" lang="fr-FR" sz="1400" b="1" dirty="0" err="1" smtClean="0">
                <a:solidFill>
                  <a:srgbClr val="000000"/>
                </a:solidFill>
                <a:latin typeface="Arial" panose="020B0604020202020204" pitchFamily="34" charset="0"/>
                <a:cs typeface="Arial" panose="020B0604020202020204" pitchFamily="34" charset="0"/>
              </a:rPr>
              <a:t>cosmic</a:t>
            </a:r>
            <a:r>
              <a:rPr kumimoji="1" lang="fr-FR" sz="1400" b="1" dirty="0" smtClean="0">
                <a:solidFill>
                  <a:srgbClr val="000000"/>
                </a:solidFill>
                <a:latin typeface="Arial" panose="020B0604020202020204" pitchFamily="34" charset="0"/>
                <a:cs typeface="Arial" panose="020B0604020202020204" pitchFamily="34" charset="0"/>
              </a:rPr>
              <a:t> trigger</a:t>
            </a:r>
          </a:p>
          <a:p>
            <a:pPr marL="285750" indent="-285750">
              <a:buFont typeface="Arial" panose="020B0604020202020204" pitchFamily="34" charset="0"/>
              <a:buChar char="•"/>
            </a:pPr>
            <a:r>
              <a:rPr kumimoji="1" lang="fr-FR" sz="1400" b="1" dirty="0" smtClean="0">
                <a:solidFill>
                  <a:srgbClr val="000000"/>
                </a:solidFill>
                <a:latin typeface="Arial" panose="020B0604020202020204" pitchFamily="34" charset="0"/>
                <a:cs typeface="Arial" panose="020B0604020202020204" pitchFamily="34" charset="0"/>
              </a:rPr>
              <a:t>Calibration pulses</a:t>
            </a:r>
            <a:endParaRPr kumimoji="1" lang="en-US" sz="1400" b="1" dirty="0">
              <a:solidFill>
                <a:srgbClr val="000000"/>
              </a:solidFill>
              <a:latin typeface="Arial" panose="020B0604020202020204" pitchFamily="34" charset="0"/>
              <a:cs typeface="Arial" panose="020B0604020202020204" pitchFamily="34" charset="0"/>
            </a:endParaRPr>
          </a:p>
        </p:txBody>
      </p:sp>
      <p:sp>
        <p:nvSpPr>
          <p:cNvPr id="21" name="Organigramme : Données 20"/>
          <p:cNvSpPr/>
          <p:nvPr/>
        </p:nvSpPr>
        <p:spPr>
          <a:xfrm rot="16200000">
            <a:off x="2047583" y="1931126"/>
            <a:ext cx="1016267" cy="718341"/>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22" name="ZoneTexte 29"/>
          <p:cNvSpPr txBox="1"/>
          <p:nvPr/>
        </p:nvSpPr>
        <p:spPr>
          <a:xfrm>
            <a:off x="382291" y="2204864"/>
            <a:ext cx="1885453" cy="523220"/>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dirty="0" err="1" smtClean="0">
                <a:solidFill>
                  <a:srgbClr val="000000"/>
                </a:solidFill>
                <a:latin typeface="Arial" panose="020B0604020202020204" pitchFamily="34" charset="0"/>
                <a:cs typeface="Arial" panose="020B0604020202020204" pitchFamily="34" charset="0"/>
              </a:rPr>
              <a:t>External</a:t>
            </a:r>
            <a:r>
              <a:rPr kumimoji="1" lang="fr-FR" sz="1400" dirty="0" smtClean="0">
                <a:solidFill>
                  <a:srgbClr val="000000"/>
                </a:solidFill>
                <a:latin typeface="Arial" panose="020B0604020202020204" pitchFamily="34" charset="0"/>
                <a:cs typeface="Arial" panose="020B0604020202020204" pitchFamily="34" charset="0"/>
              </a:rPr>
              <a:t> trigger plane</a:t>
            </a:r>
          </a:p>
          <a:p>
            <a:r>
              <a:rPr kumimoji="1" lang="fr-FR" sz="1400" dirty="0" smtClean="0">
                <a:solidFill>
                  <a:srgbClr val="000000"/>
                </a:solidFill>
                <a:latin typeface="Arial" panose="020B0604020202020204" pitchFamily="34" charset="0"/>
                <a:cs typeface="Arial" panose="020B0604020202020204" pitchFamily="34" charset="0"/>
              </a:rPr>
              <a:t>for </a:t>
            </a:r>
            <a:r>
              <a:rPr kumimoji="1" lang="fr-FR" sz="1400" dirty="0" err="1" smtClean="0">
                <a:solidFill>
                  <a:srgbClr val="000000"/>
                </a:solidFill>
                <a:latin typeface="Arial" panose="020B0604020202020204" pitchFamily="34" charset="0"/>
                <a:cs typeface="Arial" panose="020B0604020202020204" pitchFamily="34" charset="0"/>
              </a:rPr>
              <a:t>cosmics</a:t>
            </a:r>
            <a:endParaRPr kumimoji="1" lang="en-US" sz="1400" dirty="0">
              <a:solidFill>
                <a:srgbClr val="000000"/>
              </a:solidFill>
              <a:latin typeface="Arial" panose="020B0604020202020204" pitchFamily="34" charset="0"/>
              <a:cs typeface="Arial" panose="020B0604020202020204" pitchFamily="34" charset="0"/>
            </a:endParaRPr>
          </a:p>
        </p:txBody>
      </p:sp>
      <p:sp>
        <p:nvSpPr>
          <p:cNvPr id="23" name="Forme libre 22"/>
          <p:cNvSpPr/>
          <p:nvPr/>
        </p:nvSpPr>
        <p:spPr>
          <a:xfrm>
            <a:off x="2854179" y="2333108"/>
            <a:ext cx="3697150" cy="694063"/>
          </a:xfrm>
          <a:custGeom>
            <a:avLst/>
            <a:gdLst>
              <a:gd name="connsiteX0" fmla="*/ 0 w 3697150"/>
              <a:gd name="connsiteY0" fmla="*/ 0 h 694063"/>
              <a:gd name="connsiteX1" fmla="*/ 3459296 w 3697150"/>
              <a:gd name="connsiteY1" fmla="*/ 209321 h 694063"/>
              <a:gd name="connsiteX2" fmla="*/ 3393195 w 3697150"/>
              <a:gd name="connsiteY2" fmla="*/ 374574 h 694063"/>
              <a:gd name="connsiteX3" fmla="*/ 3382178 w 3697150"/>
              <a:gd name="connsiteY3" fmla="*/ 694063 h 694063"/>
            </a:gdLst>
            <a:ahLst/>
            <a:cxnLst>
              <a:cxn ang="0">
                <a:pos x="connsiteX0" y="connsiteY0"/>
              </a:cxn>
              <a:cxn ang="0">
                <a:pos x="connsiteX1" y="connsiteY1"/>
              </a:cxn>
              <a:cxn ang="0">
                <a:pos x="connsiteX2" y="connsiteY2"/>
              </a:cxn>
              <a:cxn ang="0">
                <a:pos x="connsiteX3" y="connsiteY3"/>
              </a:cxn>
            </a:cxnLst>
            <a:rect l="l" t="t" r="r" b="b"/>
            <a:pathLst>
              <a:path w="3697150" h="694063">
                <a:moveTo>
                  <a:pt x="0" y="0"/>
                </a:moveTo>
                <a:lnTo>
                  <a:pt x="3459296" y="209321"/>
                </a:lnTo>
                <a:cubicBezTo>
                  <a:pt x="4024829" y="271750"/>
                  <a:pt x="3406048" y="293784"/>
                  <a:pt x="3393195" y="374574"/>
                </a:cubicBezTo>
                <a:cubicBezTo>
                  <a:pt x="3380342" y="455364"/>
                  <a:pt x="3381260" y="574713"/>
                  <a:pt x="3382178" y="694063"/>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24" name="Forme libre 23"/>
          <p:cNvSpPr/>
          <p:nvPr/>
        </p:nvSpPr>
        <p:spPr>
          <a:xfrm>
            <a:off x="6214323" y="3412761"/>
            <a:ext cx="66101" cy="793215"/>
          </a:xfrm>
          <a:custGeom>
            <a:avLst/>
            <a:gdLst>
              <a:gd name="connsiteX0" fmla="*/ 0 w 66101"/>
              <a:gd name="connsiteY0" fmla="*/ 0 h 793215"/>
              <a:gd name="connsiteX1" fmla="*/ 66101 w 66101"/>
              <a:gd name="connsiteY1" fmla="*/ 793215 h 793215"/>
            </a:gdLst>
            <a:ahLst/>
            <a:cxnLst>
              <a:cxn ang="0">
                <a:pos x="connsiteX0" y="connsiteY0"/>
              </a:cxn>
              <a:cxn ang="0">
                <a:pos x="connsiteX1" y="connsiteY1"/>
              </a:cxn>
            </a:cxnLst>
            <a:rect l="l" t="t" r="r" b="b"/>
            <a:pathLst>
              <a:path w="66101" h="793215">
                <a:moveTo>
                  <a:pt x="0" y="0"/>
                </a:moveTo>
                <a:lnTo>
                  <a:pt x="66101" y="793215"/>
                </a:ln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25" name="Rectangle 24"/>
          <p:cNvSpPr/>
          <p:nvPr/>
        </p:nvSpPr>
        <p:spPr>
          <a:xfrm>
            <a:off x="3924738" y="4950514"/>
            <a:ext cx="1250349" cy="50405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26" name="Forme libre 25"/>
          <p:cNvSpPr/>
          <p:nvPr/>
        </p:nvSpPr>
        <p:spPr>
          <a:xfrm>
            <a:off x="5200771" y="4679701"/>
            <a:ext cx="1079653" cy="603847"/>
          </a:xfrm>
          <a:custGeom>
            <a:avLst/>
            <a:gdLst>
              <a:gd name="connsiteX0" fmla="*/ 1079653 w 1079653"/>
              <a:gd name="connsiteY0" fmla="*/ 0 h 603847"/>
              <a:gd name="connsiteX1" fmla="*/ 517793 w 1079653"/>
              <a:gd name="connsiteY1" fmla="*/ 550843 h 603847"/>
              <a:gd name="connsiteX2" fmla="*/ 0 w 1079653"/>
              <a:gd name="connsiteY2" fmla="*/ 550843 h 603847"/>
            </a:gdLst>
            <a:ahLst/>
            <a:cxnLst>
              <a:cxn ang="0">
                <a:pos x="connsiteX0" y="connsiteY0"/>
              </a:cxn>
              <a:cxn ang="0">
                <a:pos x="connsiteX1" y="connsiteY1"/>
              </a:cxn>
              <a:cxn ang="0">
                <a:pos x="connsiteX2" y="connsiteY2"/>
              </a:cxn>
            </a:cxnLst>
            <a:rect l="l" t="t" r="r" b="b"/>
            <a:pathLst>
              <a:path w="1079653" h="603847">
                <a:moveTo>
                  <a:pt x="1079653" y="0"/>
                </a:moveTo>
                <a:cubicBezTo>
                  <a:pt x="888694" y="229518"/>
                  <a:pt x="697735" y="459036"/>
                  <a:pt x="517793" y="550843"/>
                </a:cubicBezTo>
                <a:cubicBezTo>
                  <a:pt x="337851" y="642650"/>
                  <a:pt x="168925" y="596746"/>
                  <a:pt x="0" y="550843"/>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27" name="Rectangle 26"/>
          <p:cNvSpPr/>
          <p:nvPr/>
        </p:nvSpPr>
        <p:spPr>
          <a:xfrm>
            <a:off x="3876722" y="5661302"/>
            <a:ext cx="1991251" cy="523220"/>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b="1" dirty="0" smtClean="0">
                <a:solidFill>
                  <a:srgbClr val="000000"/>
                </a:solidFill>
                <a:latin typeface="Arial" panose="020B0604020202020204" pitchFamily="34" charset="0"/>
                <a:cs typeface="Arial" panose="020B0604020202020204" pitchFamily="34" charset="0"/>
              </a:rPr>
              <a:t>WR switch</a:t>
            </a:r>
          </a:p>
          <a:p>
            <a:r>
              <a:rPr kumimoji="1" lang="fr-FR" sz="1400" b="1" dirty="0" smtClean="0">
                <a:solidFill>
                  <a:srgbClr val="000000"/>
                </a:solidFill>
                <a:latin typeface="Arial" panose="020B0604020202020204" pitchFamily="34" charset="0"/>
                <a:cs typeface="Arial" panose="020B0604020202020204" pitchFamily="34" charset="0"/>
              </a:rPr>
              <a:t>(</a:t>
            </a:r>
            <a:r>
              <a:rPr kumimoji="1" lang="fr-FR" sz="1400" b="1" dirty="0" err="1" smtClean="0">
                <a:solidFill>
                  <a:srgbClr val="000000"/>
                </a:solidFill>
                <a:latin typeface="Arial" panose="020B0604020202020204" pitchFamily="34" charset="0"/>
                <a:cs typeface="Arial" panose="020B0604020202020204" pitchFamily="34" charset="0"/>
              </a:rPr>
              <a:t>optical</a:t>
            </a:r>
            <a:r>
              <a:rPr kumimoji="1" lang="fr-FR" sz="1400" b="1" dirty="0" smtClean="0">
                <a:solidFill>
                  <a:srgbClr val="000000"/>
                </a:solidFill>
                <a:latin typeface="Arial" panose="020B0604020202020204" pitchFamily="34" charset="0"/>
                <a:cs typeface="Arial" panose="020B0604020202020204" pitchFamily="34" charset="0"/>
              </a:rPr>
              <a:t> links 1 </a:t>
            </a:r>
            <a:r>
              <a:rPr kumimoji="1" lang="fr-FR" sz="1400" b="1" dirty="0" err="1" smtClean="0">
                <a:solidFill>
                  <a:srgbClr val="000000"/>
                </a:solidFill>
                <a:latin typeface="Arial" panose="020B0604020202020204" pitchFamily="34" charset="0"/>
                <a:cs typeface="Arial" panose="020B0604020202020204" pitchFamily="34" charset="0"/>
              </a:rPr>
              <a:t>Gbps</a:t>
            </a:r>
            <a:r>
              <a:rPr kumimoji="1" lang="fr-FR" sz="1400" b="1" dirty="0" smtClean="0">
                <a:solidFill>
                  <a:srgbClr val="000000"/>
                </a:solidFill>
                <a:latin typeface="Arial" panose="020B0604020202020204" pitchFamily="34" charset="0"/>
                <a:cs typeface="Arial" panose="020B0604020202020204" pitchFamily="34" charset="0"/>
              </a:rPr>
              <a:t>)</a:t>
            </a:r>
            <a:endParaRPr kumimoji="1" lang="en-US" sz="1400" dirty="0">
              <a:solidFill>
                <a:srgbClr val="000000"/>
              </a:solidFill>
              <a:latin typeface="Arial" panose="020B0604020202020204" pitchFamily="34" charset="0"/>
              <a:cs typeface="Arial" panose="020B0604020202020204" pitchFamily="34" charset="0"/>
            </a:endParaRPr>
          </a:p>
        </p:txBody>
      </p:sp>
      <p:sp>
        <p:nvSpPr>
          <p:cNvPr id="28" name="Forme libre 27"/>
          <p:cNvSpPr/>
          <p:nvPr/>
        </p:nvSpPr>
        <p:spPr>
          <a:xfrm>
            <a:off x="2917921" y="1506843"/>
            <a:ext cx="1015911" cy="3705292"/>
          </a:xfrm>
          <a:custGeom>
            <a:avLst/>
            <a:gdLst>
              <a:gd name="connsiteX0" fmla="*/ 531169 w 1015911"/>
              <a:gd name="connsiteY0" fmla="*/ 0 h 3705292"/>
              <a:gd name="connsiteX1" fmla="*/ 13376 w 1015911"/>
              <a:gd name="connsiteY1" fmla="*/ 3161841 h 3705292"/>
              <a:gd name="connsiteX2" fmla="*/ 1015911 w 1015911"/>
              <a:gd name="connsiteY2" fmla="*/ 3679634 h 3705292"/>
            </a:gdLst>
            <a:ahLst/>
            <a:cxnLst>
              <a:cxn ang="0">
                <a:pos x="connsiteX0" y="connsiteY0"/>
              </a:cxn>
              <a:cxn ang="0">
                <a:pos x="connsiteX1" y="connsiteY1"/>
              </a:cxn>
              <a:cxn ang="0">
                <a:pos x="connsiteX2" y="connsiteY2"/>
              </a:cxn>
            </a:cxnLst>
            <a:rect l="l" t="t" r="r" b="b"/>
            <a:pathLst>
              <a:path w="1015911" h="3705292">
                <a:moveTo>
                  <a:pt x="531169" y="0"/>
                </a:moveTo>
                <a:cubicBezTo>
                  <a:pt x="231877" y="1274284"/>
                  <a:pt x="-67414" y="2548569"/>
                  <a:pt x="13376" y="3161841"/>
                </a:cubicBezTo>
                <a:cubicBezTo>
                  <a:pt x="94166" y="3775113"/>
                  <a:pt x="555038" y="3727373"/>
                  <a:pt x="1015911" y="3679634"/>
                </a:cubicBezTo>
              </a:path>
            </a:pathLst>
          </a:custGeom>
          <a:no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29" name="Forme libre 28"/>
          <p:cNvSpPr/>
          <p:nvPr/>
        </p:nvSpPr>
        <p:spPr>
          <a:xfrm>
            <a:off x="4099085" y="493455"/>
            <a:ext cx="1264337" cy="4439634"/>
          </a:xfrm>
          <a:custGeom>
            <a:avLst/>
            <a:gdLst>
              <a:gd name="connsiteX0" fmla="*/ 385590 w 1264337"/>
              <a:gd name="connsiteY0" fmla="*/ 4439634 h 4439634"/>
              <a:gd name="connsiteX1" fmla="*/ 1057619 w 1264337"/>
              <a:gd name="connsiteY1" fmla="*/ 3602352 h 4439634"/>
              <a:gd name="connsiteX2" fmla="*/ 1189821 w 1264337"/>
              <a:gd name="connsiteY2" fmla="*/ 242208 h 4439634"/>
              <a:gd name="connsiteX3" fmla="*/ 0 w 1264337"/>
              <a:gd name="connsiteY3" fmla="*/ 528646 h 4439634"/>
            </a:gdLst>
            <a:ahLst/>
            <a:cxnLst>
              <a:cxn ang="0">
                <a:pos x="connsiteX0" y="connsiteY0"/>
              </a:cxn>
              <a:cxn ang="0">
                <a:pos x="connsiteX1" y="connsiteY1"/>
              </a:cxn>
              <a:cxn ang="0">
                <a:pos x="connsiteX2" y="connsiteY2"/>
              </a:cxn>
              <a:cxn ang="0">
                <a:pos x="connsiteX3" y="connsiteY3"/>
              </a:cxn>
            </a:cxnLst>
            <a:rect l="l" t="t" r="r" b="b"/>
            <a:pathLst>
              <a:path w="1264337" h="4439634">
                <a:moveTo>
                  <a:pt x="385590" y="4439634"/>
                </a:moveTo>
                <a:cubicBezTo>
                  <a:pt x="654585" y="4370778"/>
                  <a:pt x="923581" y="4301923"/>
                  <a:pt x="1057619" y="3602352"/>
                </a:cubicBezTo>
                <a:cubicBezTo>
                  <a:pt x="1191658" y="2902781"/>
                  <a:pt x="1366091" y="754492"/>
                  <a:pt x="1189821" y="242208"/>
                </a:cubicBezTo>
                <a:cubicBezTo>
                  <a:pt x="1013551" y="-270076"/>
                  <a:pt x="506775" y="129285"/>
                  <a:pt x="0" y="528646"/>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sp>
        <p:nvSpPr>
          <p:cNvPr id="30" name="ZoneTexte 37"/>
          <p:cNvSpPr txBox="1"/>
          <p:nvPr/>
        </p:nvSpPr>
        <p:spPr>
          <a:xfrm>
            <a:off x="1331640" y="4590474"/>
            <a:ext cx="1896673" cy="30777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dirty="0" smtClean="0">
                <a:solidFill>
                  <a:srgbClr val="000000"/>
                </a:solidFill>
                <a:latin typeface="Arial" panose="020B0604020202020204" pitchFamily="34" charset="0"/>
                <a:cs typeface="Arial" panose="020B0604020202020204" pitchFamily="34" charset="0"/>
              </a:rPr>
              <a:t>Light </a:t>
            </a:r>
            <a:r>
              <a:rPr kumimoji="1" lang="fr-FR" sz="1400" dirty="0" err="1" smtClean="0">
                <a:solidFill>
                  <a:srgbClr val="000000"/>
                </a:solidFill>
                <a:latin typeface="Arial" panose="020B0604020202020204" pitchFamily="34" charset="0"/>
                <a:cs typeface="Arial" panose="020B0604020202020204" pitchFamily="34" charset="0"/>
              </a:rPr>
              <a:t>readout</a:t>
            </a:r>
            <a:r>
              <a:rPr kumimoji="1" lang="fr-FR" sz="1400" dirty="0" smtClean="0">
                <a:solidFill>
                  <a:srgbClr val="000000"/>
                </a:solidFill>
                <a:latin typeface="Arial" panose="020B0604020202020204" pitchFamily="34" charset="0"/>
                <a:cs typeface="Arial" panose="020B0604020202020204" pitchFamily="34" charset="0"/>
              </a:rPr>
              <a:t> WR </a:t>
            </a:r>
            <a:r>
              <a:rPr kumimoji="1" lang="fr-FR" sz="1400" dirty="0" err="1" smtClean="0">
                <a:solidFill>
                  <a:srgbClr val="000000"/>
                </a:solidFill>
                <a:latin typeface="Arial" panose="020B0604020202020204" pitchFamily="34" charset="0"/>
                <a:cs typeface="Arial" panose="020B0604020202020204" pitchFamily="34" charset="0"/>
              </a:rPr>
              <a:t>link</a:t>
            </a:r>
            <a:endParaRPr kumimoji="1" lang="en-US" sz="1400" dirty="0">
              <a:solidFill>
                <a:srgbClr val="000000"/>
              </a:solidFill>
              <a:latin typeface="Arial" panose="020B0604020202020204" pitchFamily="34" charset="0"/>
              <a:cs typeface="Arial" panose="020B0604020202020204" pitchFamily="34" charset="0"/>
            </a:endParaRPr>
          </a:p>
        </p:txBody>
      </p:sp>
      <p:sp>
        <p:nvSpPr>
          <p:cNvPr id="31" name="ZoneTexte 38"/>
          <p:cNvSpPr txBox="1"/>
          <p:nvPr/>
        </p:nvSpPr>
        <p:spPr>
          <a:xfrm>
            <a:off x="5300642" y="404664"/>
            <a:ext cx="2573140" cy="30777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dirty="0">
                <a:solidFill>
                  <a:srgbClr val="000000"/>
                </a:solidFill>
                <a:latin typeface="Arial" panose="020B0604020202020204" pitchFamily="34" charset="0"/>
                <a:cs typeface="Arial" panose="020B0604020202020204" pitchFamily="34" charset="0"/>
              </a:rPr>
              <a:t>x</a:t>
            </a:r>
            <a:r>
              <a:rPr kumimoji="1" lang="fr-FR" sz="1400" dirty="0" smtClean="0">
                <a:solidFill>
                  <a:srgbClr val="000000"/>
                </a:solidFill>
                <a:latin typeface="Arial" panose="020B0604020202020204" pitchFamily="34" charset="0"/>
                <a:cs typeface="Arial" panose="020B0604020202020204" pitchFamily="34" charset="0"/>
              </a:rPr>
              <a:t>12  Charge </a:t>
            </a:r>
            <a:r>
              <a:rPr kumimoji="1" lang="fr-FR" sz="1400" dirty="0" err="1" smtClean="0">
                <a:solidFill>
                  <a:srgbClr val="000000"/>
                </a:solidFill>
                <a:latin typeface="Arial" panose="020B0604020202020204" pitchFamily="34" charset="0"/>
                <a:cs typeface="Arial" panose="020B0604020202020204" pitchFamily="34" charset="0"/>
              </a:rPr>
              <a:t>readout</a:t>
            </a:r>
            <a:r>
              <a:rPr kumimoji="1" lang="fr-FR" sz="1400" dirty="0" smtClean="0">
                <a:solidFill>
                  <a:srgbClr val="000000"/>
                </a:solidFill>
                <a:latin typeface="Arial" panose="020B0604020202020204" pitchFamily="34" charset="0"/>
                <a:cs typeface="Arial" panose="020B0604020202020204" pitchFamily="34" charset="0"/>
              </a:rPr>
              <a:t> WR links</a:t>
            </a:r>
            <a:endParaRPr kumimoji="1" lang="en-US" sz="1400" dirty="0">
              <a:solidFill>
                <a:srgbClr val="000000"/>
              </a:solidFill>
              <a:latin typeface="Arial" panose="020B0604020202020204" pitchFamily="34" charset="0"/>
              <a:cs typeface="Arial" panose="020B0604020202020204" pitchFamily="34" charset="0"/>
            </a:endParaRPr>
          </a:p>
        </p:txBody>
      </p:sp>
      <p:sp>
        <p:nvSpPr>
          <p:cNvPr id="32" name="Ellipse 31"/>
          <p:cNvSpPr/>
          <p:nvPr/>
        </p:nvSpPr>
        <p:spPr>
          <a:xfrm>
            <a:off x="3445237" y="2070194"/>
            <a:ext cx="551509" cy="17537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en-US" sz="1400">
              <a:solidFill>
                <a:srgbClr val="FFFFFF"/>
              </a:solidFill>
              <a:latin typeface="Arial" panose="020B0604020202020204" pitchFamily="34" charset="0"/>
              <a:cs typeface="Arial" panose="020B0604020202020204" pitchFamily="34" charset="0"/>
            </a:endParaRPr>
          </a:p>
        </p:txBody>
      </p:sp>
      <p:cxnSp>
        <p:nvCxnSpPr>
          <p:cNvPr id="34" name="Connecteur droit avec flèche 33"/>
          <p:cNvCxnSpPr/>
          <p:nvPr/>
        </p:nvCxnSpPr>
        <p:spPr>
          <a:xfrm flipH="1">
            <a:off x="3613808" y="2321351"/>
            <a:ext cx="166914" cy="477079"/>
          </a:xfrm>
          <a:prstGeom prst="straightConnector1">
            <a:avLst/>
          </a:prstGeom>
          <a:ln w="3810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5" name="ZoneTexte 48"/>
          <p:cNvSpPr txBox="1"/>
          <p:nvPr/>
        </p:nvSpPr>
        <p:spPr>
          <a:xfrm>
            <a:off x="3780722" y="2574250"/>
            <a:ext cx="572593" cy="307777"/>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fr-FR" sz="1400" dirty="0" smtClean="0">
                <a:solidFill>
                  <a:srgbClr val="000000"/>
                </a:solidFill>
                <a:latin typeface="Arial" panose="020B0604020202020204" pitchFamily="34" charset="0"/>
                <a:cs typeface="Arial" panose="020B0604020202020204" pitchFamily="34" charset="0"/>
              </a:rPr>
              <a:t>Light</a:t>
            </a:r>
            <a:endParaRPr kumimoji="1" lang="en-US" sz="1400" dirty="0">
              <a:solidFill>
                <a:srgbClr val="000000"/>
              </a:solidFill>
              <a:latin typeface="Arial" panose="020B0604020202020204" pitchFamily="34" charset="0"/>
              <a:cs typeface="Arial" panose="020B0604020202020204" pitchFamily="34" charset="0"/>
            </a:endParaRPr>
          </a:p>
        </p:txBody>
      </p:sp>
      <p:sp>
        <p:nvSpPr>
          <p:cNvPr id="36" name="ZoneTexte 35"/>
          <p:cNvSpPr txBox="1"/>
          <p:nvPr/>
        </p:nvSpPr>
        <p:spPr>
          <a:xfrm>
            <a:off x="323528" y="5877272"/>
            <a:ext cx="2267929" cy="523220"/>
          </a:xfrm>
          <a:prstGeom prst="rect">
            <a:avLst/>
          </a:prstGeom>
          <a:noFill/>
        </p:spPr>
        <p:txBody>
          <a:bodyPr wrap="none" rtlCol="0">
            <a:spAutoFit/>
          </a:bodyPr>
          <a:lstStyle/>
          <a:p>
            <a:r>
              <a:rPr kumimoji="1" lang="en-US" sz="1400" dirty="0" smtClean="0">
                <a:solidFill>
                  <a:srgbClr val="000000"/>
                </a:solidFill>
                <a:latin typeface="Arial" panose="020B0604020202020204" pitchFamily="34" charset="0"/>
                <a:cs typeface="Arial" panose="020B0604020202020204" pitchFamily="34" charset="0"/>
              </a:rPr>
              <a:t>Beam triggers from SPS</a:t>
            </a:r>
          </a:p>
          <a:p>
            <a:r>
              <a:rPr kumimoji="1" lang="en-US" sz="1400" dirty="0" smtClean="0">
                <a:solidFill>
                  <a:srgbClr val="000000"/>
                </a:solidFill>
                <a:latin typeface="Arial" panose="020B0604020202020204" pitchFamily="34" charset="0"/>
                <a:cs typeface="Arial" panose="020B0604020202020204" pitchFamily="34" charset="0"/>
              </a:rPr>
              <a:t>Tertiary beam line ~100Hz</a:t>
            </a:r>
            <a:endParaRPr kumimoji="1" lang="en-US" sz="1400" dirty="0">
              <a:solidFill>
                <a:srgbClr val="000000"/>
              </a:solidFill>
              <a:latin typeface="Arial" panose="020B0604020202020204" pitchFamily="34" charset="0"/>
              <a:cs typeface="Arial" panose="020B0604020202020204" pitchFamily="34" charset="0"/>
            </a:endParaRPr>
          </a:p>
        </p:txBody>
      </p:sp>
      <p:sp>
        <p:nvSpPr>
          <p:cNvPr id="37" name="Espace réservé du numéro de diapositive 36"/>
          <p:cNvSpPr>
            <a:spLocks noGrp="1"/>
          </p:cNvSpPr>
          <p:nvPr>
            <p:ph type="sldNum" sz="quarter" idx="12"/>
          </p:nvPr>
        </p:nvSpPr>
        <p:spPr>
          <a:xfrm>
            <a:off x="6553200" y="6356350"/>
            <a:ext cx="2133600" cy="365125"/>
          </a:xfrm>
        </p:spPr>
        <p:txBody>
          <a:bodyPr/>
          <a:lstStyle/>
          <a:p>
            <a:fld id="{CF4668DC-857F-487D-BFFA-8C0CA5037977}" type="slidenum">
              <a:rPr lang="fr-BE" smtClean="0">
                <a:solidFill>
                  <a:srgbClr val="000000"/>
                </a:solidFill>
                <a:latin typeface="Arial" panose="020B0604020202020204" pitchFamily="34" charset="0"/>
                <a:cs typeface="Arial" panose="020B0604020202020204" pitchFamily="34" charset="0"/>
              </a:rPr>
              <a:pPr/>
              <a:t>7</a:t>
            </a:fld>
            <a:endParaRPr lang="fr-BE">
              <a:solidFill>
                <a:srgbClr val="000000"/>
              </a:solidFill>
              <a:latin typeface="Arial" panose="020B0604020202020204" pitchFamily="34" charset="0"/>
              <a:cs typeface="Arial" panose="020B0604020202020204" pitchFamily="34" charset="0"/>
            </a:endParaRPr>
          </a:p>
        </p:txBody>
      </p:sp>
      <p:cxnSp>
        <p:nvCxnSpPr>
          <p:cNvPr id="39" name="Connecteur droit avec flèche 38"/>
          <p:cNvCxnSpPr/>
          <p:nvPr/>
        </p:nvCxnSpPr>
        <p:spPr>
          <a:xfrm>
            <a:off x="107504" y="1844824"/>
            <a:ext cx="6624736" cy="936104"/>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14698" y="1484784"/>
            <a:ext cx="1595309" cy="369332"/>
          </a:xfrm>
          <a:prstGeom prst="rect">
            <a:avLst/>
          </a:prstGeom>
        </p:spPr>
        <p:txBody>
          <a:bodyPr wrap="none">
            <a:spAutoFit/>
          </a:bodyPr>
          <a:lstStyle/>
          <a:p>
            <a:r>
              <a:rPr kumimoji="1" lang="fr-FR" dirty="0" err="1" smtClean="0">
                <a:solidFill>
                  <a:srgbClr val="000000"/>
                </a:solidFill>
                <a:latin typeface="Arial" panose="020B0604020202020204" pitchFamily="34" charset="0"/>
                <a:cs typeface="Arial" panose="020B0604020202020204" pitchFamily="34" charset="0"/>
              </a:rPr>
              <a:t>Cosmic</a:t>
            </a:r>
            <a:r>
              <a:rPr kumimoji="1" lang="fr-FR" dirty="0" smtClean="0">
                <a:solidFill>
                  <a:srgbClr val="000000"/>
                </a:solidFill>
                <a:latin typeface="Arial" panose="020B0604020202020204" pitchFamily="34" charset="0"/>
                <a:cs typeface="Arial" panose="020B0604020202020204" pitchFamily="34" charset="0"/>
              </a:rPr>
              <a:t> muon</a:t>
            </a:r>
            <a:endParaRPr kumimoji="1" lang="en-US" dirty="0">
              <a:solidFill>
                <a:srgbClr val="000000"/>
              </a:solidFill>
              <a:latin typeface="Arial" panose="020B0604020202020204" pitchFamily="34" charset="0"/>
              <a:cs typeface="Arial" panose="020B0604020202020204" pitchFamily="34" charset="0"/>
            </a:endParaRPr>
          </a:p>
        </p:txBody>
      </p:sp>
      <p:cxnSp>
        <p:nvCxnSpPr>
          <p:cNvPr id="45" name="Connecteur droit avec flèche 44"/>
          <p:cNvCxnSpPr/>
          <p:nvPr/>
        </p:nvCxnSpPr>
        <p:spPr>
          <a:xfrm flipH="1">
            <a:off x="5220072" y="1556792"/>
            <a:ext cx="504056" cy="4320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ZoneTexte 3"/>
          <p:cNvSpPr txBox="1"/>
          <p:nvPr/>
        </p:nvSpPr>
        <p:spPr>
          <a:xfrm>
            <a:off x="-43625" y="-27384"/>
            <a:ext cx="3092129" cy="646331"/>
          </a:xfrm>
          <a:prstGeom prst="rect">
            <a:avLst/>
          </a:prstGeom>
          <a:solidFill>
            <a:srgbClr val="0066FF"/>
          </a:solidFill>
        </p:spPr>
        <p:txBody>
          <a:bodyPr wrap="none" rtlCol="0">
            <a:spAutoFit/>
          </a:bodyPr>
          <a:lstStyle/>
          <a:p>
            <a:r>
              <a:rPr kumimoji="1" lang="fr-FR" b="1" u="sng" dirty="0" smtClean="0">
                <a:solidFill>
                  <a:prstClr val="white"/>
                </a:solidFill>
              </a:rPr>
              <a:t>DAQ timing-trigger </a:t>
            </a:r>
            <a:r>
              <a:rPr kumimoji="1" lang="en-US" b="1" u="sng" dirty="0" smtClean="0">
                <a:solidFill>
                  <a:prstClr val="white"/>
                </a:solidFill>
              </a:rPr>
              <a:t>integration</a:t>
            </a:r>
          </a:p>
          <a:p>
            <a:endParaRPr kumimoji="1" lang="fr-FR" dirty="0">
              <a:solidFill>
                <a:prstClr val="black"/>
              </a:solidFill>
            </a:endParaRPr>
          </a:p>
        </p:txBody>
      </p:sp>
      <p:cxnSp>
        <p:nvCxnSpPr>
          <p:cNvPr id="50" name="Connecteur droit avec flèche 5"/>
          <p:cNvCxnSpPr/>
          <p:nvPr/>
        </p:nvCxnSpPr>
        <p:spPr>
          <a:xfrm flipH="1">
            <a:off x="4067944" y="2132856"/>
            <a:ext cx="864096"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60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347864" y="260648"/>
            <a:ext cx="5431688" cy="4125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5536" y="1124744"/>
            <a:ext cx="194421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prstClr val="white"/>
                </a:solidFill>
              </a:rPr>
              <a:t>Beam</a:t>
            </a:r>
            <a:r>
              <a:rPr lang="fr-FR" dirty="0" smtClean="0">
                <a:solidFill>
                  <a:prstClr val="white"/>
                </a:solidFill>
              </a:rPr>
              <a:t> instrumentation</a:t>
            </a:r>
          </a:p>
          <a:p>
            <a:pPr algn="ctr"/>
            <a:r>
              <a:rPr lang="fr-FR" dirty="0" smtClean="0">
                <a:solidFill>
                  <a:prstClr val="white"/>
                </a:solidFill>
              </a:rPr>
              <a:t>detectors</a:t>
            </a:r>
            <a:endParaRPr lang="en-US" dirty="0">
              <a:solidFill>
                <a:prstClr val="white"/>
              </a:solidFill>
            </a:endParaRPr>
          </a:p>
        </p:txBody>
      </p:sp>
      <p:sp>
        <p:nvSpPr>
          <p:cNvPr id="3" name="Flèche vers le bas 2"/>
          <p:cNvSpPr/>
          <p:nvPr/>
        </p:nvSpPr>
        <p:spPr>
          <a:xfrm>
            <a:off x="755576" y="2204863"/>
            <a:ext cx="432048" cy="1227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lèche vers le bas 4"/>
          <p:cNvSpPr/>
          <p:nvPr/>
        </p:nvSpPr>
        <p:spPr>
          <a:xfrm>
            <a:off x="1763688" y="2204864"/>
            <a:ext cx="432048" cy="11521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1763688" y="3356992"/>
            <a:ext cx="108012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prstClr val="white"/>
                </a:solidFill>
              </a:rPr>
              <a:t>NIM </a:t>
            </a:r>
            <a:r>
              <a:rPr lang="fr-FR" sz="1600" dirty="0" err="1" smtClean="0">
                <a:solidFill>
                  <a:prstClr val="white"/>
                </a:solidFill>
              </a:rPr>
              <a:t>crate</a:t>
            </a:r>
            <a:r>
              <a:rPr lang="fr-FR" sz="1600" dirty="0" smtClean="0">
                <a:solidFill>
                  <a:prstClr val="white"/>
                </a:solidFill>
              </a:rPr>
              <a:t> for trigger </a:t>
            </a:r>
            <a:r>
              <a:rPr lang="fr-FR" sz="1600" dirty="0" err="1" smtClean="0">
                <a:solidFill>
                  <a:prstClr val="white"/>
                </a:solidFill>
              </a:rPr>
              <a:t>logic</a:t>
            </a:r>
            <a:endParaRPr lang="en-US" sz="1600" dirty="0">
              <a:solidFill>
                <a:prstClr val="white"/>
              </a:solidFill>
            </a:endParaRPr>
          </a:p>
        </p:txBody>
      </p:sp>
      <p:sp>
        <p:nvSpPr>
          <p:cNvPr id="10" name="Rectangle 9"/>
          <p:cNvSpPr/>
          <p:nvPr/>
        </p:nvSpPr>
        <p:spPr>
          <a:xfrm>
            <a:off x="107504" y="3429000"/>
            <a:ext cx="1440160" cy="3168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smtClean="0">
                <a:solidFill>
                  <a:prstClr val="white"/>
                </a:solidFill>
              </a:rPr>
              <a:t>VME  </a:t>
            </a:r>
            <a:r>
              <a:rPr lang="fr-FR" sz="1600" dirty="0" err="1" smtClean="0">
                <a:solidFill>
                  <a:prstClr val="white"/>
                </a:solidFill>
              </a:rPr>
              <a:t>crate</a:t>
            </a:r>
            <a:r>
              <a:rPr lang="fr-FR" sz="1600" dirty="0" smtClean="0">
                <a:solidFill>
                  <a:prstClr val="white"/>
                </a:solidFill>
              </a:rPr>
              <a:t> for </a:t>
            </a:r>
            <a:r>
              <a:rPr lang="fr-FR" sz="1600" dirty="0" err="1" smtClean="0">
                <a:solidFill>
                  <a:prstClr val="white"/>
                </a:solidFill>
              </a:rPr>
              <a:t>beam</a:t>
            </a:r>
            <a:r>
              <a:rPr lang="fr-FR" sz="1600" dirty="0" smtClean="0">
                <a:solidFill>
                  <a:prstClr val="white"/>
                </a:solidFill>
              </a:rPr>
              <a:t> DAQ</a:t>
            </a:r>
            <a:endParaRPr lang="en-US" sz="1600" dirty="0">
              <a:solidFill>
                <a:prstClr val="white"/>
              </a:solidFill>
            </a:endParaRPr>
          </a:p>
        </p:txBody>
      </p:sp>
      <p:sp>
        <p:nvSpPr>
          <p:cNvPr id="11" name="Flèche vers le bas 10"/>
          <p:cNvSpPr/>
          <p:nvPr/>
        </p:nvSpPr>
        <p:spPr>
          <a:xfrm>
            <a:off x="9972600" y="3068960"/>
            <a:ext cx="432048"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orme libre 8"/>
          <p:cNvSpPr/>
          <p:nvPr/>
        </p:nvSpPr>
        <p:spPr>
          <a:xfrm>
            <a:off x="1531917" y="3966358"/>
            <a:ext cx="688769" cy="559605"/>
          </a:xfrm>
          <a:custGeom>
            <a:avLst/>
            <a:gdLst>
              <a:gd name="connsiteX0" fmla="*/ 688769 w 688769"/>
              <a:gd name="connsiteY0" fmla="*/ 130629 h 559605"/>
              <a:gd name="connsiteX1" fmla="*/ 368135 w 688769"/>
              <a:gd name="connsiteY1" fmla="*/ 558141 h 559605"/>
              <a:gd name="connsiteX2" fmla="*/ 0 w 688769"/>
              <a:gd name="connsiteY2" fmla="*/ 0 h 559605"/>
            </a:gdLst>
            <a:ahLst/>
            <a:cxnLst>
              <a:cxn ang="0">
                <a:pos x="connsiteX0" y="connsiteY0"/>
              </a:cxn>
              <a:cxn ang="0">
                <a:pos x="connsiteX1" y="connsiteY1"/>
              </a:cxn>
              <a:cxn ang="0">
                <a:pos x="connsiteX2" y="connsiteY2"/>
              </a:cxn>
            </a:cxnLst>
            <a:rect l="l" t="t" r="r" b="b"/>
            <a:pathLst>
              <a:path w="688769" h="559605">
                <a:moveTo>
                  <a:pt x="688769" y="130629"/>
                </a:moveTo>
                <a:cubicBezTo>
                  <a:pt x="585849" y="355270"/>
                  <a:pt x="482930" y="579912"/>
                  <a:pt x="368135" y="558141"/>
                </a:cubicBezTo>
                <a:cubicBezTo>
                  <a:pt x="253340" y="536370"/>
                  <a:pt x="126670" y="268185"/>
                  <a:pt x="0"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orme libre 12"/>
          <p:cNvSpPr/>
          <p:nvPr/>
        </p:nvSpPr>
        <p:spPr>
          <a:xfrm>
            <a:off x="1543792" y="4073236"/>
            <a:ext cx="996056" cy="1480523"/>
          </a:xfrm>
          <a:custGeom>
            <a:avLst/>
            <a:gdLst>
              <a:gd name="connsiteX0" fmla="*/ 760021 w 996056"/>
              <a:gd name="connsiteY0" fmla="*/ 0 h 1480523"/>
              <a:gd name="connsiteX1" fmla="*/ 950026 w 996056"/>
              <a:gd name="connsiteY1" fmla="*/ 1318161 h 1480523"/>
              <a:gd name="connsiteX2" fmla="*/ 0 w 996056"/>
              <a:gd name="connsiteY2" fmla="*/ 1413164 h 1480523"/>
            </a:gdLst>
            <a:ahLst/>
            <a:cxnLst>
              <a:cxn ang="0">
                <a:pos x="connsiteX0" y="connsiteY0"/>
              </a:cxn>
              <a:cxn ang="0">
                <a:pos x="connsiteX1" y="connsiteY1"/>
              </a:cxn>
              <a:cxn ang="0">
                <a:pos x="connsiteX2" y="connsiteY2"/>
              </a:cxn>
            </a:cxnLst>
            <a:rect l="l" t="t" r="r" b="b"/>
            <a:pathLst>
              <a:path w="996056" h="1480523">
                <a:moveTo>
                  <a:pt x="760021" y="0"/>
                </a:moveTo>
                <a:cubicBezTo>
                  <a:pt x="918358" y="541317"/>
                  <a:pt x="1076696" y="1082634"/>
                  <a:pt x="950026" y="1318161"/>
                </a:cubicBezTo>
                <a:cubicBezTo>
                  <a:pt x="823356" y="1553688"/>
                  <a:pt x="411678" y="1483426"/>
                  <a:pt x="0" y="1413164"/>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899592" y="5336689"/>
            <a:ext cx="648072" cy="54058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prstClr val="white"/>
                </a:solidFill>
              </a:rPr>
              <a:t>WR </a:t>
            </a:r>
            <a:r>
              <a:rPr lang="fr-FR" dirty="0" err="1" smtClean="0">
                <a:solidFill>
                  <a:prstClr val="white"/>
                </a:solidFill>
              </a:rPr>
              <a:t>card</a:t>
            </a:r>
            <a:endParaRPr lang="en-US" dirty="0">
              <a:solidFill>
                <a:prstClr val="white"/>
              </a:solidFill>
            </a:endParaRPr>
          </a:p>
        </p:txBody>
      </p:sp>
      <p:sp>
        <p:nvSpPr>
          <p:cNvPr id="15" name="Forme libre 14"/>
          <p:cNvSpPr/>
          <p:nvPr/>
        </p:nvSpPr>
        <p:spPr>
          <a:xfrm>
            <a:off x="1531917" y="617516"/>
            <a:ext cx="7712507" cy="5115739"/>
          </a:xfrm>
          <a:custGeom>
            <a:avLst/>
            <a:gdLst>
              <a:gd name="connsiteX0" fmla="*/ 6685807 w 7858395"/>
              <a:gd name="connsiteY0" fmla="*/ 0 h 5012152"/>
              <a:gd name="connsiteX1" fmla="*/ 7350826 w 7858395"/>
              <a:gd name="connsiteY1" fmla="*/ 1092530 h 5012152"/>
              <a:gd name="connsiteX2" fmla="*/ 7267698 w 7858395"/>
              <a:gd name="connsiteY2" fmla="*/ 4405745 h 5012152"/>
              <a:gd name="connsiteX3" fmla="*/ 0 w 7858395"/>
              <a:gd name="connsiteY3" fmla="*/ 5011387 h 5012152"/>
              <a:gd name="connsiteX4" fmla="*/ 0 w 7858395"/>
              <a:gd name="connsiteY4" fmla="*/ 5011387 h 5012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395" h="5012152">
                <a:moveTo>
                  <a:pt x="6685807" y="0"/>
                </a:moveTo>
                <a:cubicBezTo>
                  <a:pt x="6969825" y="179119"/>
                  <a:pt x="7253844" y="358239"/>
                  <a:pt x="7350826" y="1092530"/>
                </a:cubicBezTo>
                <a:cubicBezTo>
                  <a:pt x="7447808" y="1826821"/>
                  <a:pt x="8492836" y="3752602"/>
                  <a:pt x="7267698" y="4405745"/>
                </a:cubicBezTo>
                <a:cubicBezTo>
                  <a:pt x="6042560" y="5058888"/>
                  <a:pt x="0" y="5011387"/>
                  <a:pt x="0" y="5011387"/>
                </a:cubicBezTo>
                <a:lnTo>
                  <a:pt x="0" y="5011387"/>
                </a:ln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lèche droite 15"/>
          <p:cNvSpPr/>
          <p:nvPr/>
        </p:nvSpPr>
        <p:spPr>
          <a:xfrm>
            <a:off x="1619672" y="6093296"/>
            <a:ext cx="129614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059832" y="5841268"/>
            <a:ext cx="2284377" cy="9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prstClr val="white"/>
                </a:solidFill>
              </a:rPr>
              <a:t>Beam</a:t>
            </a:r>
            <a:r>
              <a:rPr lang="fr-FR" dirty="0" smtClean="0">
                <a:solidFill>
                  <a:prstClr val="white"/>
                </a:solidFill>
              </a:rPr>
              <a:t> instrumentation DB</a:t>
            </a:r>
            <a:endParaRPr lang="en-US" dirty="0">
              <a:solidFill>
                <a:prstClr val="white"/>
              </a:solidFill>
            </a:endParaRPr>
          </a:p>
        </p:txBody>
      </p:sp>
      <p:sp>
        <p:nvSpPr>
          <p:cNvPr id="18" name="Rectangle 17"/>
          <p:cNvSpPr/>
          <p:nvPr/>
        </p:nvSpPr>
        <p:spPr>
          <a:xfrm>
            <a:off x="6588224" y="5733256"/>
            <a:ext cx="2232248" cy="10167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smtClean="0">
                <a:solidFill>
                  <a:prstClr val="white"/>
                </a:solidFill>
              </a:rPr>
              <a:t>Protune</a:t>
            </a:r>
            <a:r>
              <a:rPr lang="fr-FR" dirty="0" smtClean="0">
                <a:solidFill>
                  <a:prstClr val="white"/>
                </a:solidFill>
              </a:rPr>
              <a:t>-DP offline or online </a:t>
            </a:r>
            <a:r>
              <a:rPr lang="fr-FR" dirty="0" err="1" smtClean="0">
                <a:solidFill>
                  <a:prstClr val="white"/>
                </a:solidFill>
              </a:rPr>
              <a:t>processing</a:t>
            </a:r>
            <a:r>
              <a:rPr lang="fr-FR" dirty="0" smtClean="0">
                <a:solidFill>
                  <a:prstClr val="white"/>
                </a:solidFill>
              </a:rPr>
              <a:t> </a:t>
            </a:r>
            <a:endParaRPr lang="en-US" dirty="0">
              <a:solidFill>
                <a:prstClr val="white"/>
              </a:solidFill>
            </a:endParaRPr>
          </a:p>
        </p:txBody>
      </p:sp>
      <p:sp>
        <p:nvSpPr>
          <p:cNvPr id="20" name="Flèche droite 19"/>
          <p:cNvSpPr/>
          <p:nvPr/>
        </p:nvSpPr>
        <p:spPr>
          <a:xfrm rot="10800000">
            <a:off x="5508104" y="5949280"/>
            <a:ext cx="93610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ZoneTexte 20"/>
          <p:cNvSpPr txBox="1"/>
          <p:nvPr/>
        </p:nvSpPr>
        <p:spPr>
          <a:xfrm>
            <a:off x="5652120" y="6381328"/>
            <a:ext cx="881973" cy="369332"/>
          </a:xfrm>
          <a:prstGeom prst="rect">
            <a:avLst/>
          </a:prstGeom>
          <a:noFill/>
        </p:spPr>
        <p:txBody>
          <a:bodyPr wrap="none" rtlCol="0">
            <a:spAutoFit/>
          </a:bodyPr>
          <a:lstStyle/>
          <a:p>
            <a:r>
              <a:rPr lang="fr-FR" dirty="0" err="1" smtClean="0">
                <a:solidFill>
                  <a:prstClr val="black"/>
                </a:solidFill>
              </a:rPr>
              <a:t>queries</a:t>
            </a:r>
            <a:endParaRPr lang="en-US" dirty="0">
              <a:solidFill>
                <a:prstClr val="black"/>
              </a:solidFill>
            </a:endParaRPr>
          </a:p>
        </p:txBody>
      </p:sp>
      <p:sp>
        <p:nvSpPr>
          <p:cNvPr id="23" name="ZoneTexte 22"/>
          <p:cNvSpPr txBox="1"/>
          <p:nvPr/>
        </p:nvSpPr>
        <p:spPr>
          <a:xfrm>
            <a:off x="1691680" y="6309320"/>
            <a:ext cx="1188018" cy="646331"/>
          </a:xfrm>
          <a:prstGeom prst="rect">
            <a:avLst/>
          </a:prstGeom>
          <a:noFill/>
        </p:spPr>
        <p:txBody>
          <a:bodyPr wrap="none" rtlCol="0">
            <a:spAutoFit/>
          </a:bodyPr>
          <a:lstStyle/>
          <a:p>
            <a:r>
              <a:rPr lang="fr-FR" dirty="0" err="1" smtClean="0">
                <a:solidFill>
                  <a:prstClr val="black"/>
                </a:solidFill>
              </a:rPr>
              <a:t>Beam</a:t>
            </a:r>
            <a:r>
              <a:rPr lang="fr-FR" dirty="0" smtClean="0">
                <a:solidFill>
                  <a:prstClr val="black"/>
                </a:solidFill>
              </a:rPr>
              <a:t> data</a:t>
            </a:r>
          </a:p>
          <a:p>
            <a:r>
              <a:rPr lang="fr-FR" dirty="0" smtClean="0">
                <a:solidFill>
                  <a:prstClr val="black"/>
                </a:solidFill>
              </a:rPr>
              <a:t> output</a:t>
            </a:r>
            <a:endParaRPr lang="en-US" dirty="0">
              <a:solidFill>
                <a:prstClr val="black"/>
              </a:solidFill>
            </a:endParaRPr>
          </a:p>
        </p:txBody>
      </p:sp>
      <p:sp>
        <p:nvSpPr>
          <p:cNvPr id="22" name="ZoneTexte 21"/>
          <p:cNvSpPr txBox="1"/>
          <p:nvPr/>
        </p:nvSpPr>
        <p:spPr>
          <a:xfrm>
            <a:off x="1403648" y="4365104"/>
            <a:ext cx="2563715" cy="369332"/>
          </a:xfrm>
          <a:prstGeom prst="rect">
            <a:avLst/>
          </a:prstGeom>
          <a:noFill/>
        </p:spPr>
        <p:txBody>
          <a:bodyPr wrap="none" rtlCol="0">
            <a:spAutoFit/>
          </a:bodyPr>
          <a:lstStyle/>
          <a:p>
            <a:r>
              <a:rPr lang="fr-FR" dirty="0" err="1" smtClean="0">
                <a:solidFill>
                  <a:prstClr val="black"/>
                </a:solidFill>
              </a:rPr>
              <a:t>Beam</a:t>
            </a:r>
            <a:r>
              <a:rPr lang="fr-FR" dirty="0" smtClean="0">
                <a:solidFill>
                  <a:prstClr val="black"/>
                </a:solidFill>
              </a:rPr>
              <a:t> trigger </a:t>
            </a:r>
            <a:r>
              <a:rPr lang="fr-FR" dirty="0" err="1" smtClean="0">
                <a:solidFill>
                  <a:prstClr val="black"/>
                </a:solidFill>
              </a:rPr>
              <a:t>logic</a:t>
            </a:r>
            <a:r>
              <a:rPr lang="fr-FR" dirty="0" smtClean="0">
                <a:solidFill>
                  <a:prstClr val="black"/>
                </a:solidFill>
              </a:rPr>
              <a:t> </a:t>
            </a:r>
            <a:r>
              <a:rPr lang="fr-FR" dirty="0" err="1" smtClean="0">
                <a:solidFill>
                  <a:prstClr val="black"/>
                </a:solidFill>
              </a:rPr>
              <a:t>signals</a:t>
            </a:r>
            <a:endParaRPr lang="en-US" dirty="0">
              <a:solidFill>
                <a:prstClr val="black"/>
              </a:solidFill>
            </a:endParaRPr>
          </a:p>
        </p:txBody>
      </p:sp>
      <p:sp>
        <p:nvSpPr>
          <p:cNvPr id="25" name="ZoneTexte 24"/>
          <p:cNvSpPr txBox="1"/>
          <p:nvPr/>
        </p:nvSpPr>
        <p:spPr>
          <a:xfrm>
            <a:off x="5526335" y="5291916"/>
            <a:ext cx="1349921" cy="369332"/>
          </a:xfrm>
          <a:prstGeom prst="rect">
            <a:avLst/>
          </a:prstGeom>
          <a:noFill/>
        </p:spPr>
        <p:txBody>
          <a:bodyPr wrap="none" rtlCol="0">
            <a:spAutoFit/>
          </a:bodyPr>
          <a:lstStyle/>
          <a:p>
            <a:r>
              <a:rPr lang="fr-FR" dirty="0" smtClean="0">
                <a:solidFill>
                  <a:prstClr val="black"/>
                </a:solidFill>
              </a:rPr>
              <a:t>WR network</a:t>
            </a:r>
            <a:endParaRPr lang="en-US" dirty="0">
              <a:solidFill>
                <a:prstClr val="black"/>
              </a:solidFill>
            </a:endParaRPr>
          </a:p>
        </p:txBody>
      </p:sp>
      <p:sp>
        <p:nvSpPr>
          <p:cNvPr id="24" name="Rectangle 23"/>
          <p:cNvSpPr/>
          <p:nvPr/>
        </p:nvSpPr>
        <p:spPr>
          <a:xfrm>
            <a:off x="3059832" y="4813497"/>
            <a:ext cx="907531" cy="478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solidFill>
                  <a:prstClr val="white"/>
                </a:solidFill>
              </a:rPr>
              <a:t>SPS </a:t>
            </a:r>
            <a:r>
              <a:rPr lang="fr-FR" sz="1400" dirty="0" err="1" smtClean="0">
                <a:solidFill>
                  <a:prstClr val="white"/>
                </a:solidFill>
              </a:rPr>
              <a:t>start</a:t>
            </a:r>
            <a:r>
              <a:rPr lang="fr-FR" sz="1400" dirty="0" smtClean="0">
                <a:solidFill>
                  <a:prstClr val="white"/>
                </a:solidFill>
              </a:rPr>
              <a:t> of </a:t>
            </a:r>
            <a:r>
              <a:rPr lang="fr-FR" sz="1400" dirty="0" err="1" smtClean="0">
                <a:solidFill>
                  <a:prstClr val="white"/>
                </a:solidFill>
              </a:rPr>
              <a:t>spill</a:t>
            </a:r>
            <a:endParaRPr lang="en-US" sz="1400" dirty="0">
              <a:solidFill>
                <a:prstClr val="white"/>
              </a:solidFill>
            </a:endParaRPr>
          </a:p>
        </p:txBody>
      </p:sp>
      <p:sp>
        <p:nvSpPr>
          <p:cNvPr id="26" name="Forme libre 25"/>
          <p:cNvSpPr/>
          <p:nvPr/>
        </p:nvSpPr>
        <p:spPr>
          <a:xfrm>
            <a:off x="2430423" y="4073236"/>
            <a:ext cx="6131686" cy="395317"/>
          </a:xfrm>
          <a:custGeom>
            <a:avLst/>
            <a:gdLst>
              <a:gd name="connsiteX0" fmla="*/ 39645 w 6131686"/>
              <a:gd name="connsiteY0" fmla="*/ 23751 h 395317"/>
              <a:gd name="connsiteX1" fmla="*/ 443406 w 6131686"/>
              <a:gd name="connsiteY1" fmla="*/ 249382 h 395317"/>
              <a:gd name="connsiteX2" fmla="*/ 3198481 w 6131686"/>
              <a:gd name="connsiteY2" fmla="*/ 391886 h 395317"/>
              <a:gd name="connsiteX3" fmla="*/ 5466668 w 6131686"/>
              <a:gd name="connsiteY3" fmla="*/ 320634 h 395317"/>
              <a:gd name="connsiteX4" fmla="*/ 6131686 w 6131686"/>
              <a:gd name="connsiteY4" fmla="*/ 0 h 395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1686" h="395317">
                <a:moveTo>
                  <a:pt x="39645" y="23751"/>
                </a:moveTo>
                <a:cubicBezTo>
                  <a:pt x="-21711" y="105888"/>
                  <a:pt x="-83067" y="188026"/>
                  <a:pt x="443406" y="249382"/>
                </a:cubicBezTo>
                <a:cubicBezTo>
                  <a:pt x="969879" y="310738"/>
                  <a:pt x="2361271" y="380011"/>
                  <a:pt x="3198481" y="391886"/>
                </a:cubicBezTo>
                <a:cubicBezTo>
                  <a:pt x="4035691" y="403761"/>
                  <a:pt x="4977800" y="385948"/>
                  <a:pt x="5466668" y="320634"/>
                </a:cubicBezTo>
                <a:cubicBezTo>
                  <a:pt x="5955536" y="255320"/>
                  <a:pt x="6043611" y="127660"/>
                  <a:pt x="6131686"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orme libre 26"/>
          <p:cNvSpPr/>
          <p:nvPr/>
        </p:nvSpPr>
        <p:spPr>
          <a:xfrm>
            <a:off x="3978234" y="3669475"/>
            <a:ext cx="4969566" cy="1377538"/>
          </a:xfrm>
          <a:custGeom>
            <a:avLst/>
            <a:gdLst>
              <a:gd name="connsiteX0" fmla="*/ 0 w 4969566"/>
              <a:gd name="connsiteY0" fmla="*/ 1377538 h 1377538"/>
              <a:gd name="connsiteX1" fmla="*/ 3455719 w 4969566"/>
              <a:gd name="connsiteY1" fmla="*/ 1258785 h 1377538"/>
              <a:gd name="connsiteX2" fmla="*/ 4904509 w 4969566"/>
              <a:gd name="connsiteY2" fmla="*/ 843148 h 1377538"/>
              <a:gd name="connsiteX3" fmla="*/ 4583875 w 4969566"/>
              <a:gd name="connsiteY3" fmla="*/ 0 h 1377538"/>
            </a:gdLst>
            <a:ahLst/>
            <a:cxnLst>
              <a:cxn ang="0">
                <a:pos x="connsiteX0" y="connsiteY0"/>
              </a:cxn>
              <a:cxn ang="0">
                <a:pos x="connsiteX1" y="connsiteY1"/>
              </a:cxn>
              <a:cxn ang="0">
                <a:pos x="connsiteX2" y="connsiteY2"/>
              </a:cxn>
              <a:cxn ang="0">
                <a:pos x="connsiteX3" y="connsiteY3"/>
              </a:cxn>
            </a:cxnLst>
            <a:rect l="l" t="t" r="r" b="b"/>
            <a:pathLst>
              <a:path w="4969566" h="1377538">
                <a:moveTo>
                  <a:pt x="0" y="1377538"/>
                </a:moveTo>
                <a:cubicBezTo>
                  <a:pt x="1319150" y="1362694"/>
                  <a:pt x="2638301" y="1347850"/>
                  <a:pt x="3455719" y="1258785"/>
                </a:cubicBezTo>
                <a:cubicBezTo>
                  <a:pt x="4273137" y="1169720"/>
                  <a:pt x="4716483" y="1052945"/>
                  <a:pt x="4904509" y="843148"/>
                </a:cubicBezTo>
                <a:cubicBezTo>
                  <a:pt x="5092535" y="633351"/>
                  <a:pt x="4838205" y="316675"/>
                  <a:pt x="4583875" y="0"/>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ZoneTexte 28"/>
          <p:cNvSpPr txBox="1"/>
          <p:nvPr/>
        </p:nvSpPr>
        <p:spPr>
          <a:xfrm>
            <a:off x="208085" y="2420888"/>
            <a:ext cx="1715213" cy="369332"/>
          </a:xfrm>
          <a:prstGeom prst="rect">
            <a:avLst/>
          </a:prstGeom>
          <a:noFill/>
        </p:spPr>
        <p:txBody>
          <a:bodyPr wrap="none" rtlCol="0">
            <a:spAutoFit/>
          </a:bodyPr>
          <a:lstStyle/>
          <a:p>
            <a:r>
              <a:rPr lang="fr-FR" dirty="0" err="1" smtClean="0">
                <a:solidFill>
                  <a:prstClr val="black"/>
                </a:solidFill>
              </a:rPr>
              <a:t>electrical</a:t>
            </a:r>
            <a:r>
              <a:rPr lang="fr-FR" dirty="0" smtClean="0">
                <a:solidFill>
                  <a:prstClr val="black"/>
                </a:solidFill>
              </a:rPr>
              <a:t> </a:t>
            </a:r>
            <a:r>
              <a:rPr lang="fr-FR" dirty="0" err="1" smtClean="0">
                <a:solidFill>
                  <a:prstClr val="black"/>
                </a:solidFill>
              </a:rPr>
              <a:t>signals</a:t>
            </a:r>
            <a:endParaRPr lang="en-US" dirty="0">
              <a:solidFill>
                <a:prstClr val="black"/>
              </a:solidFill>
            </a:endParaRPr>
          </a:p>
        </p:txBody>
      </p:sp>
      <p:sp>
        <p:nvSpPr>
          <p:cNvPr id="6" name="Espace réservé du numéro de diapositive 5"/>
          <p:cNvSpPr>
            <a:spLocks noGrp="1"/>
          </p:cNvSpPr>
          <p:nvPr>
            <p:ph type="sldNum" sz="quarter" idx="12"/>
          </p:nvPr>
        </p:nvSpPr>
        <p:spPr/>
        <p:txBody>
          <a:bodyPr/>
          <a:lstStyle/>
          <a:p>
            <a:fld id="{01C9F568-776D-4FA3-B0C2-59EA0856AFE8}"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04074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C9F568-776D-4FA3-B0C2-59EA0856AFE8}" type="slidenum">
              <a:rPr lang="en-US" smtClean="0">
                <a:solidFill>
                  <a:prstClr val="black">
                    <a:tint val="75000"/>
                  </a:prstClr>
                </a:solidFill>
              </a:rPr>
              <a:pPr/>
              <a:t>9</a:t>
            </a:fld>
            <a:endParaRPr lang="en-US" dirty="0">
              <a:solidFill>
                <a:prstClr val="black">
                  <a:tint val="75000"/>
                </a:prstClr>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2"/>
            <a:ext cx="225684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2843808" y="125161"/>
            <a:ext cx="6264696" cy="1200329"/>
          </a:xfrm>
          <a:prstGeom prst="rect">
            <a:avLst/>
          </a:prstGeom>
          <a:noFill/>
        </p:spPr>
        <p:txBody>
          <a:bodyPr wrap="square" rtlCol="0">
            <a:spAutoFit/>
          </a:bodyPr>
          <a:lstStyle/>
          <a:p>
            <a:r>
              <a:rPr lang="en-US" dirty="0" smtClean="0">
                <a:solidFill>
                  <a:prstClr val="black"/>
                </a:solidFill>
              </a:rPr>
              <a:t>White Rabbit trigger time-stamping PC (SPEC + FMC-DIO)</a:t>
            </a:r>
          </a:p>
          <a:p>
            <a:r>
              <a:rPr lang="en-US" dirty="0" smtClean="0">
                <a:solidFill>
                  <a:prstClr val="black"/>
                </a:solidFill>
              </a:rPr>
              <a:t>White </a:t>
            </a:r>
            <a:r>
              <a:rPr lang="en-US" dirty="0">
                <a:solidFill>
                  <a:prstClr val="black"/>
                </a:solidFill>
              </a:rPr>
              <a:t>Rabbit Grand-Master </a:t>
            </a:r>
          </a:p>
          <a:p>
            <a:r>
              <a:rPr lang="en-US" dirty="0">
                <a:solidFill>
                  <a:prstClr val="black"/>
                </a:solidFill>
              </a:rPr>
              <a:t>GPS unit</a:t>
            </a:r>
          </a:p>
          <a:p>
            <a:endParaRPr lang="en-US" dirty="0">
              <a:solidFill>
                <a:prstClr val="black"/>
              </a:solidFill>
            </a:endParaRPr>
          </a:p>
        </p:txBody>
      </p:sp>
      <p:cxnSp>
        <p:nvCxnSpPr>
          <p:cNvPr id="7" name="Connecteur droit avec flèche 6"/>
          <p:cNvCxnSpPr/>
          <p:nvPr/>
        </p:nvCxnSpPr>
        <p:spPr>
          <a:xfrm flipH="1">
            <a:off x="1163920" y="332656"/>
            <a:ext cx="1679888" cy="9928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1163920" y="548680"/>
            <a:ext cx="1679888" cy="27363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2003864" y="908720"/>
            <a:ext cx="839944" cy="24482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853280"/>
            <a:ext cx="2520280" cy="174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3131840" y="4987042"/>
            <a:ext cx="5976664" cy="1754326"/>
          </a:xfrm>
          <a:prstGeom prst="rect">
            <a:avLst/>
          </a:prstGeom>
          <a:noFill/>
        </p:spPr>
        <p:txBody>
          <a:bodyPr wrap="square" rtlCol="0">
            <a:spAutoFit/>
          </a:bodyPr>
          <a:lstStyle/>
          <a:p>
            <a:r>
              <a:rPr lang="en-US" dirty="0" smtClean="0">
                <a:solidFill>
                  <a:prstClr val="black"/>
                </a:solidFill>
              </a:rPr>
              <a:t>White Rabbit </a:t>
            </a:r>
            <a:r>
              <a:rPr lang="en-US" dirty="0" err="1" smtClean="0">
                <a:solidFill>
                  <a:prstClr val="black"/>
                </a:solidFill>
              </a:rPr>
              <a:t>uTCA</a:t>
            </a:r>
            <a:r>
              <a:rPr lang="en-US" dirty="0" smtClean="0">
                <a:solidFill>
                  <a:prstClr val="black"/>
                </a:solidFill>
              </a:rPr>
              <a:t> slave node based on WRLEN developed and produced for entire 6x6x6</a:t>
            </a:r>
          </a:p>
          <a:p>
            <a:endParaRPr lang="en-US" dirty="0" smtClean="0">
              <a:solidFill>
                <a:prstClr val="black"/>
              </a:solidFill>
            </a:endParaRPr>
          </a:p>
          <a:p>
            <a:r>
              <a:rPr lang="en-US" dirty="0" smtClean="0">
                <a:solidFill>
                  <a:prstClr val="black"/>
                </a:solidFill>
              </a:rPr>
              <a:t>Other components of the chain (GPS receiver, WR grandmaster, SPEC+ FMC-DIO + 13 WRLEN ) available commercially</a:t>
            </a:r>
            <a:endParaRPr lang="en-US" dirty="0">
              <a:solidFill>
                <a:prstClr val="black"/>
              </a:solidFill>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052736"/>
            <a:ext cx="5485212" cy="384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flipH="1">
            <a:off x="2507920" y="5157192"/>
            <a:ext cx="623920" cy="1440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534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ThèmeWA105">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hèmeWA105" id="{90C4DED2-8E8D-482E-8EC9-E9ACD31BA30F}" vid="{CAE2A118-91EC-4883-8E6E-F3591AEBE526}"/>
    </a:ext>
  </a:extLst>
</a:theme>
</file>

<file path=ppt/theme/theme5.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ThèmeWA105">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hèmeWA105" id="{90C4DED2-8E8D-482E-8EC9-E9ACD31BA30F}" vid="{CAE2A118-91EC-4883-8E6E-F3591AEBE526}"/>
    </a:ext>
  </a:ext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4991</TotalTime>
  <Words>1644</Words>
  <Application>Microsoft Office PowerPoint</Application>
  <PresentationFormat>Affichage à l'écran (4:3)</PresentationFormat>
  <Paragraphs>236</Paragraphs>
  <Slides>21</Slides>
  <Notes>0</Notes>
  <HiddenSlides>0</HiddenSlides>
  <MMClips>0</MMClips>
  <ScaleCrop>false</ScaleCrop>
  <HeadingPairs>
    <vt:vector size="4" baseType="variant">
      <vt:variant>
        <vt:lpstr>Thème</vt:lpstr>
      </vt:variant>
      <vt:variant>
        <vt:i4>7</vt:i4>
      </vt:variant>
      <vt:variant>
        <vt:lpstr>Titres des diapositives</vt:lpstr>
      </vt:variant>
      <vt:variant>
        <vt:i4>21</vt:i4>
      </vt:variant>
    </vt:vector>
  </HeadingPairs>
  <TitlesOfParts>
    <vt:vector size="28" baseType="lpstr">
      <vt:lpstr>Conception personnalisée</vt:lpstr>
      <vt:lpstr>1_Conception personnalisée</vt:lpstr>
      <vt:lpstr>1_Blank Presentation</vt:lpstr>
      <vt:lpstr>7_ThèmeWA105</vt:lpstr>
      <vt:lpstr>2_Thème Office</vt:lpstr>
      <vt:lpstr>8_ThèmeWA105</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Dario Autiero</dc:creator>
  <cp:lastModifiedBy>Dario Autiero</cp:lastModifiedBy>
  <cp:revision>514</cp:revision>
  <cp:lastPrinted>2013-07-02T16:05:20Z</cp:lastPrinted>
  <dcterms:created xsi:type="dcterms:W3CDTF">2012-12-10T15:55:54Z</dcterms:created>
  <dcterms:modified xsi:type="dcterms:W3CDTF">2017-03-22T13:30:00Z</dcterms:modified>
</cp:coreProperties>
</file>