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4"/>
  </p:notesMasterIdLst>
  <p:handoutMasterIdLst>
    <p:handoutMasterId r:id="rId25"/>
  </p:handoutMasterIdLst>
  <p:sldIdLst>
    <p:sldId id="294" r:id="rId2"/>
    <p:sldId id="332" r:id="rId3"/>
    <p:sldId id="323" r:id="rId4"/>
    <p:sldId id="305" r:id="rId5"/>
    <p:sldId id="313" r:id="rId6"/>
    <p:sldId id="311" r:id="rId7"/>
    <p:sldId id="304" r:id="rId8"/>
    <p:sldId id="307" r:id="rId9"/>
    <p:sldId id="308" r:id="rId10"/>
    <p:sldId id="333" r:id="rId11"/>
    <p:sldId id="324" r:id="rId12"/>
    <p:sldId id="325" r:id="rId13"/>
    <p:sldId id="326" r:id="rId14"/>
    <p:sldId id="327" r:id="rId15"/>
    <p:sldId id="328" r:id="rId16"/>
    <p:sldId id="317" r:id="rId17"/>
    <p:sldId id="318" r:id="rId18"/>
    <p:sldId id="319" r:id="rId19"/>
    <p:sldId id="320" r:id="rId20"/>
    <p:sldId id="321" r:id="rId21"/>
    <p:sldId id="300" r:id="rId22"/>
    <p:sldId id="278" r:id="rId2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84" autoAdjust="0"/>
    <p:restoredTop sz="94660"/>
  </p:normalViewPr>
  <p:slideViewPr>
    <p:cSldViewPr snapToGrid="0" snapToObjects="1" showGuides="1">
      <p:cViewPr varScale="1">
        <p:scale>
          <a:sx n="144" d="100"/>
          <a:sy n="144" d="100"/>
        </p:scale>
        <p:origin x="138" y="12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-ad.fnal.gov/ops/schedule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jp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gif"/><Relationship Id="rId15" Type="http://schemas.openxmlformats.org/officeDocument/2006/relationships/image" Target="../media/image31.jp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Accelerator Division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Duane Newhart	</a:t>
            </a:r>
          </a:p>
          <a:p>
            <a:r>
              <a:rPr lang="en-US" dirty="0"/>
              <a:t>All Experimenters’ Meeting/Lab Status Meeting</a:t>
            </a:r>
          </a:p>
          <a:p>
            <a:r>
              <a:rPr lang="en-US" dirty="0"/>
              <a:t>27 February 2017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222250" y="522379"/>
            <a:ext cx="86868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4" y="4878162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03" y="200390"/>
            <a:ext cx="8686800" cy="320908"/>
          </a:xfrm>
        </p:spPr>
        <p:txBody>
          <a:bodyPr>
            <a:normAutofit fontScale="90000"/>
          </a:bodyPr>
          <a:lstStyle/>
          <a:p>
            <a:r>
              <a:rPr lang="en-US" dirty="0"/>
              <a:t>February 2017</a:t>
            </a:r>
          </a:p>
        </p:txBody>
      </p:sp>
      <p:sp>
        <p:nvSpPr>
          <p:cNvPr id="3" name="Rectangle 2"/>
          <p:cNvSpPr/>
          <p:nvPr/>
        </p:nvSpPr>
        <p:spPr>
          <a:xfrm>
            <a:off x="6482370" y="1327119"/>
            <a:ext cx="9765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chemeClr val="accent3"/>
                </a:solidFill>
              </a:rPr>
              <a:t>Done</a:t>
            </a:r>
          </a:p>
        </p:txBody>
      </p:sp>
      <p:sp>
        <p:nvSpPr>
          <p:cNvPr id="9" name="Rectangle 8"/>
          <p:cNvSpPr/>
          <p:nvPr/>
        </p:nvSpPr>
        <p:spPr>
          <a:xfrm>
            <a:off x="4024092" y="2022617"/>
            <a:ext cx="9765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chemeClr val="accent3"/>
                </a:solidFill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1712639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idx="13"/>
          </p:nvPr>
        </p:nvSpPr>
        <p:spPr/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15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22248" y="539751"/>
          <a:ext cx="8693151" cy="411933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403861">
                  <a:extLst>
                    <a:ext uri="{9D8B030D-6E8A-4147-A177-3AD203B41FA5}">
                      <a16:colId xmlns:a16="http://schemas.microsoft.com/office/drawing/2014/main" val="3104866890"/>
                    </a:ext>
                  </a:extLst>
                </a:gridCol>
                <a:gridCol w="1527067">
                  <a:extLst>
                    <a:ext uri="{9D8B030D-6E8A-4147-A177-3AD203B41FA5}">
                      <a16:colId xmlns:a16="http://schemas.microsoft.com/office/drawing/2014/main" val="3291524462"/>
                    </a:ext>
                  </a:extLst>
                </a:gridCol>
                <a:gridCol w="1553246">
                  <a:extLst>
                    <a:ext uri="{9D8B030D-6E8A-4147-A177-3AD203B41FA5}">
                      <a16:colId xmlns:a16="http://schemas.microsoft.com/office/drawing/2014/main" val="484603400"/>
                    </a:ext>
                  </a:extLst>
                </a:gridCol>
                <a:gridCol w="1470347">
                  <a:extLst>
                    <a:ext uri="{9D8B030D-6E8A-4147-A177-3AD203B41FA5}">
                      <a16:colId xmlns:a16="http://schemas.microsoft.com/office/drawing/2014/main" val="1194436819"/>
                    </a:ext>
                  </a:extLst>
                </a:gridCol>
                <a:gridCol w="1738630">
                  <a:extLst>
                    <a:ext uri="{9D8B030D-6E8A-4147-A177-3AD203B41FA5}">
                      <a16:colId xmlns:a16="http://schemas.microsoft.com/office/drawing/2014/main" val="2499821149"/>
                    </a:ext>
                  </a:extLst>
                </a:gridCol>
              </a:tblGrid>
              <a:tr h="65565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Estimated Schedule to put loads on</a:t>
                      </a:r>
                      <a:r>
                        <a:rPr lang="en-US" sz="1600" u="none" strike="noStrike" baseline="0" dirty="0">
                          <a:effectLst/>
                        </a:rPr>
                        <a:t> Master Substation (MSS)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Updated 2/9/17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7834090"/>
                  </a:ext>
                </a:extLst>
              </a:tr>
              <a:tr h="4710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Area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Outage start time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Outage end time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Contact Person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2349098"/>
                  </a:ext>
                </a:extLst>
              </a:tr>
              <a:tr h="4710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FCC1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2/15/17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9:15 AM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9:20 AM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A. Walters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8269186"/>
                  </a:ext>
                </a:extLst>
              </a:tr>
              <a:tr h="4710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IB area.  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2/15/17</a:t>
                      </a:r>
                      <a:endParaRPr lang="en-US" sz="1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10:15 AM</a:t>
                      </a:r>
                      <a:endParaRPr lang="en-US" sz="1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10:30 AM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8177654"/>
                  </a:ext>
                </a:extLst>
              </a:tr>
              <a:tr h="5265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Change the tap on Y-IB1-A transformer.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2/15/17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10:15 AM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11:30 AM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436909"/>
                  </a:ext>
                </a:extLst>
              </a:tr>
              <a:tr h="5265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PL20, 21, 22, 23 (1/2 0f GCC)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2/15/17</a:t>
                      </a:r>
                      <a:endParaRPr lang="en-US" sz="1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1:15 PM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1:20 PM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A. Walters, T. Kasza</a:t>
                      </a:r>
                    </a:p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8776936"/>
                  </a:ext>
                </a:extLst>
              </a:tr>
              <a:tr h="5265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PL 13,14,15 (1/2 of GCC)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2/15/17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1:30 PM</a:t>
                      </a:r>
                      <a:endParaRPr lang="en-US" sz="1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1:35 PM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A. Walters, T. Kasza</a:t>
                      </a:r>
                    </a:p>
                    <a:p>
                      <a:pPr algn="ctr" fontAlgn="ctr"/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8397838"/>
                  </a:ext>
                </a:extLst>
              </a:tr>
              <a:tr h="47101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Main Injector will not see any power outages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6497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9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idx="13"/>
          </p:nvPr>
        </p:nvSpPr>
        <p:spPr/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27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22248" y="539751"/>
          <a:ext cx="8693151" cy="412250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03861">
                  <a:extLst>
                    <a:ext uri="{9D8B030D-6E8A-4147-A177-3AD203B41FA5}">
                      <a16:colId xmlns:a16="http://schemas.microsoft.com/office/drawing/2014/main" val="3104866890"/>
                    </a:ext>
                  </a:extLst>
                </a:gridCol>
                <a:gridCol w="1527067">
                  <a:extLst>
                    <a:ext uri="{9D8B030D-6E8A-4147-A177-3AD203B41FA5}">
                      <a16:colId xmlns:a16="http://schemas.microsoft.com/office/drawing/2014/main" val="3291524462"/>
                    </a:ext>
                  </a:extLst>
                </a:gridCol>
                <a:gridCol w="1553246">
                  <a:extLst>
                    <a:ext uri="{9D8B030D-6E8A-4147-A177-3AD203B41FA5}">
                      <a16:colId xmlns:a16="http://schemas.microsoft.com/office/drawing/2014/main" val="484603400"/>
                    </a:ext>
                  </a:extLst>
                </a:gridCol>
                <a:gridCol w="1470347">
                  <a:extLst>
                    <a:ext uri="{9D8B030D-6E8A-4147-A177-3AD203B41FA5}">
                      <a16:colId xmlns:a16="http://schemas.microsoft.com/office/drawing/2014/main" val="1194436819"/>
                    </a:ext>
                  </a:extLst>
                </a:gridCol>
                <a:gridCol w="1738630">
                  <a:extLst>
                    <a:ext uri="{9D8B030D-6E8A-4147-A177-3AD203B41FA5}">
                      <a16:colId xmlns:a16="http://schemas.microsoft.com/office/drawing/2014/main" val="2499821149"/>
                    </a:ext>
                  </a:extLst>
                </a:gridCol>
              </a:tblGrid>
              <a:tr h="65936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Estimated Schedule to put loads on</a:t>
                      </a:r>
                      <a:r>
                        <a:rPr lang="en-US" sz="1600" u="none" strike="noStrike" baseline="0" dirty="0">
                          <a:effectLst/>
                        </a:rPr>
                        <a:t> Master Substation (MSS)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Updated 2/9/17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7834090"/>
                  </a:ext>
                </a:extLst>
              </a:tr>
              <a:tr h="4736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Area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Outage start time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Outage end time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Contact Person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2349098"/>
                  </a:ext>
                </a:extLst>
              </a:tr>
              <a:tr h="8462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NS1,NS2,NS3, EAD,LAB A,B,C,D,E,F,G , 1/2 of CMT (NL15G, 15F.) Casey's VFD3 &amp; 100HP.</a:t>
                      </a:r>
                      <a:endParaRPr lang="en-US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2/27/17</a:t>
                      </a:r>
                      <a:endParaRPr lang="en-US" sz="14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9:00 AM</a:t>
                      </a:r>
                      <a:endParaRPr lang="en-US" sz="14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9:15 AM</a:t>
                      </a:r>
                      <a:endParaRPr lang="en-US" sz="14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E. Harm,</a:t>
                      </a:r>
                      <a:r>
                        <a:rPr lang="en-US" sz="1400" u="none" strike="noStrike" baseline="0" dirty="0">
                          <a:effectLst/>
                        </a:rPr>
                        <a:t> J. Leibfritz, T. Kobilarcik, A. Watts, M. </a:t>
                      </a:r>
                      <a:r>
                        <a:rPr lang="en-US" sz="1400" u="none" strike="noStrike" baseline="0" dirty="0" err="1">
                          <a:effectLst/>
                        </a:rPr>
                        <a:t>Backfish</a:t>
                      </a:r>
                      <a:r>
                        <a:rPr lang="en-US" sz="1400" u="none" strike="noStrike" baseline="0" dirty="0">
                          <a:effectLst/>
                        </a:rPr>
                        <a:t>, K. Carlson</a:t>
                      </a:r>
                      <a:endParaRPr lang="en-US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8269186"/>
                  </a:ext>
                </a:extLst>
              </a:tr>
              <a:tr h="4736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Casey's VFD1 &amp;2, , NM, LCC                                  &amp; 1/2 of  CMT(NL15D, 15E)</a:t>
                      </a:r>
                      <a:endParaRPr lang="en-US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2/27/17</a:t>
                      </a:r>
                      <a:endParaRPr lang="en-US" sz="14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10:00 AM</a:t>
                      </a:r>
                      <a:endParaRPr lang="en-US" sz="14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10:15 AM</a:t>
                      </a:r>
                      <a:endParaRPr lang="en-US" sz="14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E. Harm,</a:t>
                      </a:r>
                      <a:r>
                        <a:rPr lang="en-US" sz="1400" u="none" strike="noStrike" baseline="0" dirty="0">
                          <a:effectLst/>
                        </a:rPr>
                        <a:t> K. Carlson</a:t>
                      </a:r>
                      <a:endParaRPr lang="en-US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8177654"/>
                  </a:ext>
                </a:extLst>
              </a:tr>
              <a:tr h="6370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All Meson area and site40</a:t>
                      </a:r>
                      <a:r>
                        <a:rPr lang="en-US" sz="1400" u="none" strike="noStrike" baseline="0" dirty="0">
                          <a:effectLst/>
                        </a:rPr>
                        <a:t> (includes: PXIE, MW9, MDB, MP9, MCC, etc.)</a:t>
                      </a:r>
                      <a:endParaRPr lang="en-US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2/27/17</a:t>
                      </a:r>
                      <a:endParaRPr lang="en-US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10:30 AM</a:t>
                      </a:r>
                      <a:endParaRPr lang="en-US" sz="14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10:50 AM</a:t>
                      </a:r>
                      <a:endParaRPr lang="en-US" sz="14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MTest</a:t>
                      </a:r>
                      <a:r>
                        <a:rPr lang="en-US" sz="1400" u="none" strike="noStrike" dirty="0">
                          <a:effectLst/>
                        </a:rPr>
                        <a:t>/</a:t>
                      </a:r>
                      <a:r>
                        <a:rPr lang="en-US" sz="1400" u="none" strike="noStrike" dirty="0" err="1">
                          <a:effectLst/>
                        </a:rPr>
                        <a:t>Mcenter</a:t>
                      </a:r>
                      <a:r>
                        <a:rPr lang="en-US" sz="1400" u="none" strike="noStrike" dirty="0">
                          <a:effectLst/>
                        </a:rPr>
                        <a:t>- Mandy,</a:t>
                      </a:r>
                      <a:r>
                        <a:rPr lang="en-US" sz="1400" u="none" strike="noStrike" baseline="0" dirty="0">
                          <a:effectLst/>
                        </a:rPr>
                        <a:t> </a:t>
                      </a:r>
                      <a:r>
                        <a:rPr lang="en-US" sz="1400" u="none" strike="noStrike" baseline="0" dirty="0" err="1">
                          <a:effectLst/>
                        </a:rPr>
                        <a:t>Cryo</a:t>
                      </a:r>
                      <a:r>
                        <a:rPr lang="en-US" sz="1400" u="none" strike="noStrike" baseline="0" dirty="0">
                          <a:effectLst/>
                        </a:rPr>
                        <a:t> </a:t>
                      </a:r>
                      <a:r>
                        <a:rPr lang="en-US" sz="1400" u="none" strike="noStrike" baseline="0" dirty="0" err="1">
                          <a:effectLst/>
                        </a:rPr>
                        <a:t>Coor</a:t>
                      </a:r>
                      <a:r>
                        <a:rPr lang="en-US" sz="1400" u="none" strike="noStrike" baseline="0" dirty="0">
                          <a:effectLst/>
                        </a:rPr>
                        <a:t>. Hanna</a:t>
                      </a:r>
                      <a:endParaRPr lang="en-US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436909"/>
                  </a:ext>
                </a:extLst>
              </a:tr>
              <a:tr h="5295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Site38 area, 39, 37, </a:t>
                      </a:r>
                      <a:r>
                        <a:rPr lang="en-US" sz="1400" u="none" strike="noStrike" dirty="0" err="1">
                          <a:effectLst/>
                        </a:rPr>
                        <a:t>FireDept</a:t>
                      </a:r>
                      <a:r>
                        <a:rPr lang="en-US" sz="1400" u="none" strike="noStrike" dirty="0">
                          <a:effectLst/>
                        </a:rPr>
                        <a:t>. and site 29</a:t>
                      </a:r>
                      <a:endParaRPr lang="en-US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2/27/17</a:t>
                      </a:r>
                      <a:endParaRPr lang="en-US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1:30 PM</a:t>
                      </a:r>
                      <a:endParaRPr lang="en-US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1:40 PM</a:t>
                      </a:r>
                      <a:endParaRPr lang="en-US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8776936"/>
                  </a:ext>
                </a:extLst>
              </a:tr>
              <a:tr h="47368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Main Injector will not see any power outages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6497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5180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idx="13"/>
          </p:nvPr>
        </p:nvSpPr>
        <p:spPr/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28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22248" y="539751"/>
          <a:ext cx="8693151" cy="39859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03861">
                  <a:extLst>
                    <a:ext uri="{9D8B030D-6E8A-4147-A177-3AD203B41FA5}">
                      <a16:colId xmlns:a16="http://schemas.microsoft.com/office/drawing/2014/main" val="3104866890"/>
                    </a:ext>
                  </a:extLst>
                </a:gridCol>
                <a:gridCol w="1527067">
                  <a:extLst>
                    <a:ext uri="{9D8B030D-6E8A-4147-A177-3AD203B41FA5}">
                      <a16:colId xmlns:a16="http://schemas.microsoft.com/office/drawing/2014/main" val="3291524462"/>
                    </a:ext>
                  </a:extLst>
                </a:gridCol>
                <a:gridCol w="1553246">
                  <a:extLst>
                    <a:ext uri="{9D8B030D-6E8A-4147-A177-3AD203B41FA5}">
                      <a16:colId xmlns:a16="http://schemas.microsoft.com/office/drawing/2014/main" val="484603400"/>
                    </a:ext>
                  </a:extLst>
                </a:gridCol>
                <a:gridCol w="1470347">
                  <a:extLst>
                    <a:ext uri="{9D8B030D-6E8A-4147-A177-3AD203B41FA5}">
                      <a16:colId xmlns:a16="http://schemas.microsoft.com/office/drawing/2014/main" val="1194436819"/>
                    </a:ext>
                  </a:extLst>
                </a:gridCol>
                <a:gridCol w="1738630">
                  <a:extLst>
                    <a:ext uri="{9D8B030D-6E8A-4147-A177-3AD203B41FA5}">
                      <a16:colId xmlns:a16="http://schemas.microsoft.com/office/drawing/2014/main" val="2499821149"/>
                    </a:ext>
                  </a:extLst>
                </a:gridCol>
              </a:tblGrid>
              <a:tr h="72740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Estimated Schedule to put loads on</a:t>
                      </a:r>
                      <a:r>
                        <a:rPr lang="en-US" sz="1600" u="none" strike="noStrike" baseline="0" dirty="0">
                          <a:effectLst/>
                        </a:rPr>
                        <a:t> Master Substation (MSS)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Updated 2/9/17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7834090"/>
                  </a:ext>
                </a:extLst>
              </a:tr>
              <a:tr h="5225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Area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Outage start time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Outage end time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Contact Person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2349098"/>
                  </a:ext>
                </a:extLst>
              </a:tr>
              <a:tr h="5225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CHL</a:t>
                      </a:r>
                      <a:endParaRPr lang="en-US" sz="14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2/28/17</a:t>
                      </a:r>
                      <a:endParaRPr lang="en-US" sz="14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9:00 AM</a:t>
                      </a:r>
                      <a:endParaRPr lang="en-US" sz="14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9:30 AM</a:t>
                      </a:r>
                      <a:endParaRPr lang="en-US" sz="14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8269186"/>
                  </a:ext>
                </a:extLst>
              </a:tr>
              <a:tr h="5225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CDF,</a:t>
                      </a:r>
                      <a:r>
                        <a:rPr lang="en-US" sz="1400" u="none" strike="noStrike" baseline="0" dirty="0">
                          <a:effectLst/>
                        </a:rPr>
                        <a:t> HAB </a:t>
                      </a:r>
                      <a:r>
                        <a:rPr lang="en-US" sz="1400" u="none" strike="noStrike" dirty="0">
                          <a:effectLst/>
                        </a:rPr>
                        <a:t>&amp; IARC</a:t>
                      </a:r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2/28/17</a:t>
                      </a:r>
                      <a:endParaRPr lang="en-US" sz="14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10:00 AM</a:t>
                      </a:r>
                      <a:endParaRPr lang="en-US" sz="14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10:05 AM</a:t>
                      </a:r>
                      <a:endParaRPr lang="en-US" sz="14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Rich White</a:t>
                      </a:r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8177654"/>
                  </a:ext>
                </a:extLst>
              </a:tr>
              <a:tr h="5841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FDR45 (MRSB &amp; D0)</a:t>
                      </a:r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2/28/17</a:t>
                      </a:r>
                      <a:endParaRPr lang="en-US" sz="14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1:00 PM</a:t>
                      </a:r>
                      <a:endParaRPr lang="en-US" sz="14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1:30 PM</a:t>
                      </a:r>
                      <a:endParaRPr lang="en-US" sz="14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P. Simon, H. Friedsam</a:t>
                      </a:r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436909"/>
                  </a:ext>
                </a:extLst>
              </a:tr>
              <a:tr h="5841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FDR36</a:t>
                      </a:r>
                      <a:r>
                        <a:rPr lang="en-US" sz="1400" u="none" strike="noStrike" baseline="0" dirty="0">
                          <a:effectLst/>
                        </a:rPr>
                        <a:t> &amp; 37(</a:t>
                      </a:r>
                      <a:r>
                        <a:rPr lang="en-US" sz="1400" u="none" strike="noStrike" dirty="0">
                          <a:effectLst/>
                        </a:rPr>
                        <a:t>Proton beamline &amp; </a:t>
                      </a:r>
                      <a:r>
                        <a:rPr lang="en-US" sz="1400" u="none" strike="noStrike" dirty="0" err="1">
                          <a:effectLst/>
                        </a:rPr>
                        <a:t>Seaquest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2/28/17</a:t>
                      </a:r>
                      <a:endParaRPr lang="en-US" sz="14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2:15 PM</a:t>
                      </a:r>
                      <a:endParaRPr lang="en-US" sz="14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2:25 PM</a:t>
                      </a:r>
                      <a:endParaRPr lang="en-US" sz="14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P. Allcorn</a:t>
                      </a:r>
                      <a:endParaRPr lang="en-US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8776936"/>
                  </a:ext>
                </a:extLst>
              </a:tr>
              <a:tr h="52255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Main Injector will not see any power outages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6497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9598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idx="13"/>
          </p:nvPr>
        </p:nvSpPr>
        <p:spPr/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1</a:t>
            </a:r>
            <a:r>
              <a:rPr lang="en-US" baseline="30000" dirty="0"/>
              <a:t>st</a:t>
            </a:r>
            <a:r>
              <a:rPr lang="en-US" dirty="0"/>
              <a:t> 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22248" y="539752"/>
          <a:ext cx="8693151" cy="41051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03861">
                  <a:extLst>
                    <a:ext uri="{9D8B030D-6E8A-4147-A177-3AD203B41FA5}">
                      <a16:colId xmlns:a16="http://schemas.microsoft.com/office/drawing/2014/main" val="3104866890"/>
                    </a:ext>
                  </a:extLst>
                </a:gridCol>
                <a:gridCol w="1527067">
                  <a:extLst>
                    <a:ext uri="{9D8B030D-6E8A-4147-A177-3AD203B41FA5}">
                      <a16:colId xmlns:a16="http://schemas.microsoft.com/office/drawing/2014/main" val="3291524462"/>
                    </a:ext>
                  </a:extLst>
                </a:gridCol>
                <a:gridCol w="1553246">
                  <a:extLst>
                    <a:ext uri="{9D8B030D-6E8A-4147-A177-3AD203B41FA5}">
                      <a16:colId xmlns:a16="http://schemas.microsoft.com/office/drawing/2014/main" val="484603400"/>
                    </a:ext>
                  </a:extLst>
                </a:gridCol>
                <a:gridCol w="1470347">
                  <a:extLst>
                    <a:ext uri="{9D8B030D-6E8A-4147-A177-3AD203B41FA5}">
                      <a16:colId xmlns:a16="http://schemas.microsoft.com/office/drawing/2014/main" val="1194436819"/>
                    </a:ext>
                  </a:extLst>
                </a:gridCol>
                <a:gridCol w="1738630">
                  <a:extLst>
                    <a:ext uri="{9D8B030D-6E8A-4147-A177-3AD203B41FA5}">
                      <a16:colId xmlns:a16="http://schemas.microsoft.com/office/drawing/2014/main" val="2499821149"/>
                    </a:ext>
                  </a:extLst>
                </a:gridCol>
              </a:tblGrid>
              <a:tr h="57619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Estimated Schedule to put loads on</a:t>
                      </a:r>
                      <a:r>
                        <a:rPr lang="en-US" sz="1600" u="none" strike="noStrike" baseline="0" dirty="0">
                          <a:effectLst/>
                        </a:rPr>
                        <a:t> Master Substation (MSS)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Updated 2/9/17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7834090"/>
                  </a:ext>
                </a:extLst>
              </a:tr>
              <a:tr h="413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Area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Outage start time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Outage end time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Contact Person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2349098"/>
                  </a:ext>
                </a:extLst>
              </a:tr>
              <a:tr h="413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CUB 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3/1/17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7:00 AM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7:10 AM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C.</a:t>
                      </a:r>
                      <a:r>
                        <a:rPr lang="en-US" sz="1400" u="none" strike="noStrike" baseline="0" dirty="0">
                          <a:effectLst/>
                        </a:rPr>
                        <a:t> </a:t>
                      </a:r>
                      <a:r>
                        <a:rPr lang="en-US" sz="1400" u="none" strike="noStrike" baseline="0" dirty="0" err="1">
                          <a:effectLst/>
                        </a:rPr>
                        <a:t>Kee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8269186"/>
                  </a:ext>
                </a:extLst>
              </a:tr>
              <a:tr h="42430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>
                          <a:effectLst/>
                        </a:rPr>
                        <a:t> WH, Minos, LarTF, Nova, Micro&amp;Miniboone, ED</a:t>
                      </a:r>
                      <a:endParaRPr lang="pt-BR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3/1/17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7:00 AM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7:25 AM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J. Kent, C. James, T.</a:t>
                      </a:r>
                      <a:r>
                        <a:rPr lang="en-US" sz="1400" u="none" strike="noStrike" baseline="0" dirty="0">
                          <a:effectLst/>
                        </a:rPr>
                        <a:t> Kobilarcik</a:t>
                      </a:r>
                      <a:endParaRPr lang="pt-BR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8177654"/>
                  </a:ext>
                </a:extLst>
              </a:tr>
              <a:tr h="4627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Booster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3/1/17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9:00 AM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9:15 AM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u="none" strike="noStrike" dirty="0">
                          <a:effectLst/>
                        </a:rPr>
                        <a:t>T. Sullivan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436909"/>
                  </a:ext>
                </a:extLst>
              </a:tr>
              <a:tr h="4627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FDR46B (B0 &amp; F0 compressor room)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3/1/17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10:00 AM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10:15 AM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Ken O. 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8776936"/>
                  </a:ext>
                </a:extLst>
              </a:tr>
              <a:tr h="4627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Linac</a:t>
                      </a:r>
                      <a:r>
                        <a:rPr lang="en-US" sz="1400" u="none" strike="noStrike" dirty="0">
                          <a:effectLst/>
                        </a:rPr>
                        <a:t>, MCR, </a:t>
                      </a:r>
                      <a:r>
                        <a:rPr lang="en-US" sz="1400" u="none" strike="noStrike" dirty="0" err="1">
                          <a:effectLst/>
                        </a:rPr>
                        <a:t>Xgallery</a:t>
                      </a:r>
                      <a:r>
                        <a:rPr lang="en-US" sz="1400" u="none" strike="noStrike" dirty="0">
                          <a:effectLst/>
                        </a:rPr>
                        <a:t>, AD computer </a:t>
                      </a:r>
                      <a:r>
                        <a:rPr lang="en-US" sz="1400" u="none" strike="noStrike" dirty="0" err="1">
                          <a:effectLst/>
                        </a:rPr>
                        <a:t>rm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3/1/17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1:15 PM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1:25 PM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MCR, Garcia, </a:t>
                      </a:r>
                      <a:r>
                        <a:rPr lang="en-US" sz="1400" u="none" strike="noStrike" dirty="0" err="1">
                          <a:effectLst/>
                        </a:rPr>
                        <a:t>Zingelman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96806919"/>
                  </a:ext>
                </a:extLst>
              </a:tr>
              <a:tr h="4627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Transfer gallery, S yard FCC3 &amp; FCC2 </a:t>
                      </a:r>
                      <a:endParaRPr lang="en-US" sz="14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3/1/17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1:15 PM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1:40 PM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T. Kasza,</a:t>
                      </a:r>
                      <a:r>
                        <a:rPr lang="en-US" sz="1400" u="none" strike="noStrike" baseline="0" dirty="0">
                          <a:effectLst/>
                        </a:rPr>
                        <a:t> Watts, Eddy, Jensen</a:t>
                      </a:r>
                      <a:endParaRPr lang="en-US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8397838"/>
                  </a:ext>
                </a:extLst>
              </a:tr>
              <a:tr h="41393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Main Injector will not see any power outages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6497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5619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idx="13"/>
          </p:nvPr>
        </p:nvSpPr>
        <p:spPr/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2</a:t>
            </a:r>
            <a:r>
              <a:rPr lang="en-US" baseline="30000" dirty="0"/>
              <a:t>nd</a:t>
            </a:r>
            <a:r>
              <a:rPr lang="en-US" dirty="0"/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22248" y="539751"/>
          <a:ext cx="8693151" cy="39859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03861">
                  <a:extLst>
                    <a:ext uri="{9D8B030D-6E8A-4147-A177-3AD203B41FA5}">
                      <a16:colId xmlns:a16="http://schemas.microsoft.com/office/drawing/2014/main" val="3104866890"/>
                    </a:ext>
                  </a:extLst>
                </a:gridCol>
                <a:gridCol w="1527067">
                  <a:extLst>
                    <a:ext uri="{9D8B030D-6E8A-4147-A177-3AD203B41FA5}">
                      <a16:colId xmlns:a16="http://schemas.microsoft.com/office/drawing/2014/main" val="3291524462"/>
                    </a:ext>
                  </a:extLst>
                </a:gridCol>
                <a:gridCol w="1553246">
                  <a:extLst>
                    <a:ext uri="{9D8B030D-6E8A-4147-A177-3AD203B41FA5}">
                      <a16:colId xmlns:a16="http://schemas.microsoft.com/office/drawing/2014/main" val="484603400"/>
                    </a:ext>
                  </a:extLst>
                </a:gridCol>
                <a:gridCol w="1470347">
                  <a:extLst>
                    <a:ext uri="{9D8B030D-6E8A-4147-A177-3AD203B41FA5}">
                      <a16:colId xmlns:a16="http://schemas.microsoft.com/office/drawing/2014/main" val="1194436819"/>
                    </a:ext>
                  </a:extLst>
                </a:gridCol>
                <a:gridCol w="1738630">
                  <a:extLst>
                    <a:ext uri="{9D8B030D-6E8A-4147-A177-3AD203B41FA5}">
                      <a16:colId xmlns:a16="http://schemas.microsoft.com/office/drawing/2014/main" val="2499821149"/>
                    </a:ext>
                  </a:extLst>
                </a:gridCol>
              </a:tblGrid>
              <a:tr h="72740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Estimated Schedule to put loads on</a:t>
                      </a:r>
                      <a:r>
                        <a:rPr lang="en-US" sz="1600" u="none" strike="noStrike" baseline="0" dirty="0">
                          <a:effectLst/>
                        </a:rPr>
                        <a:t> Master Substation (MSS)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Updated 2/9/17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7834090"/>
                  </a:ext>
                </a:extLst>
              </a:tr>
              <a:tr h="5225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Area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Outage start time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Outage end time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Contact Person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2349098"/>
                  </a:ext>
                </a:extLst>
              </a:tr>
              <a:tr h="52255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effectLst/>
                        </a:rPr>
                        <a:t>AP0, AP10, AP30, AP50, MC1 &amp; Mu2e</a:t>
                      </a:r>
                      <a:endParaRPr lang="de-DE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3/2/17</a:t>
                      </a:r>
                      <a:endParaRPr lang="en-US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9:30 AM</a:t>
                      </a:r>
                      <a:endParaRPr lang="en-US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9:45 AM</a:t>
                      </a:r>
                      <a:endParaRPr lang="en-US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effectLst/>
                        </a:rPr>
                        <a:t>AP0, AP10, AP30, AP50, MC1 &amp; Mu2e</a:t>
                      </a:r>
                      <a:endParaRPr lang="de-DE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8269186"/>
                  </a:ext>
                </a:extLst>
              </a:tr>
              <a:tr h="5225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FDR48 (F0)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3/2/17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10:00 AM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10:30 AM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FDR48 (F0)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8177654"/>
                  </a:ext>
                </a:extLst>
              </a:tr>
              <a:tr h="584160"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436909"/>
                  </a:ext>
                </a:extLst>
              </a:tr>
              <a:tr h="584160"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8776936"/>
                  </a:ext>
                </a:extLst>
              </a:tr>
              <a:tr h="52255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Main Injector will not see any power outages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6497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5310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15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7338" b="67794"/>
          <a:stretch/>
        </p:blipFill>
        <p:spPr>
          <a:xfrm>
            <a:off x="228600" y="509722"/>
            <a:ext cx="8686800" cy="4062278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190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27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8854" b="66313"/>
          <a:stretch/>
        </p:blipFill>
        <p:spPr>
          <a:xfrm>
            <a:off x="222250" y="509722"/>
            <a:ext cx="8686800" cy="4109986"/>
          </a:xfr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59030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28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7630" b="67501"/>
          <a:stretch/>
        </p:blipFill>
        <p:spPr>
          <a:xfrm>
            <a:off x="222250" y="509721"/>
            <a:ext cx="8686800" cy="4102035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41830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8347" b="63906"/>
          <a:stretch/>
        </p:blipFill>
        <p:spPr>
          <a:xfrm>
            <a:off x="222250" y="509722"/>
            <a:ext cx="8686800" cy="4109986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22464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324796" cy="38252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dirty="0"/>
              <a:t>From:  February  20, 2017 (0000 hours)</a:t>
            </a:r>
          </a:p>
          <a:p>
            <a:pPr marL="0" indent="0" algn="just">
              <a:buNone/>
            </a:pPr>
            <a:r>
              <a:rPr lang="en-US" sz="1100" dirty="0"/>
              <a:t>To:      February  27, 2017 (0000 hours)</a:t>
            </a:r>
          </a:p>
          <a:p>
            <a:pPr marL="0" indent="0" algn="just">
              <a:buNone/>
            </a:pPr>
            <a:endParaRPr lang="en-US" sz="1100" dirty="0"/>
          </a:p>
          <a:p>
            <a:pPr marL="0" indent="0" algn="just">
              <a:buNone/>
            </a:pPr>
            <a:r>
              <a:rPr lang="en-US" sz="1100" dirty="0"/>
              <a:t>                                   Calendar Week # 08</a:t>
            </a:r>
          </a:p>
          <a:p>
            <a:pPr marL="0" indent="0" algn="ctr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1.80 E19  </a:t>
            </a:r>
            <a:r>
              <a:rPr lang="en-US" sz="1100" dirty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	                                  </a:t>
            </a:r>
            <a:r>
              <a:rPr lang="en-US" sz="1100" b="1" dirty="0">
                <a:solidFill>
                  <a:schemeClr val="tx2"/>
                </a:solidFill>
              </a:rPr>
              <a:t>152.5 </a:t>
            </a:r>
            <a:r>
              <a:rPr lang="en-US" sz="1100" dirty="0">
                <a:solidFill>
                  <a:schemeClr val="tx2"/>
                </a:solidFill>
              </a:rPr>
              <a:t> hours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 				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BNB Weekly Integrated Intensity	      </a:t>
            </a:r>
            <a:r>
              <a:rPr lang="en-US" sz="1100" b="1" dirty="0">
                <a:solidFill>
                  <a:schemeClr val="tx2"/>
                </a:solidFill>
              </a:rPr>
              <a:t>6.11 E18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BNB			           </a:t>
            </a:r>
            <a:r>
              <a:rPr lang="en-US" sz="1100" b="1" dirty="0">
                <a:solidFill>
                  <a:schemeClr val="tx2"/>
                </a:solidFill>
              </a:rPr>
              <a:t>158.5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</a:t>
            </a:r>
            <a:r>
              <a:rPr lang="en-US" sz="1100" b="1" dirty="0">
                <a:solidFill>
                  <a:schemeClr val="tx2"/>
                </a:solidFill>
              </a:rPr>
              <a:t>4.72 E16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	</a:t>
            </a:r>
            <a:r>
              <a:rPr lang="en-US" sz="1100" b="1" dirty="0">
                <a:solidFill>
                  <a:schemeClr val="tx2"/>
                </a:solidFill>
              </a:rPr>
              <a:t>                       158.4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5.14 E13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	                     </a:t>
            </a:r>
            <a:r>
              <a:rPr lang="en-US" sz="1100" b="1" dirty="0">
                <a:solidFill>
                  <a:schemeClr val="tx2"/>
                </a:solidFill>
              </a:rPr>
              <a:t>     53.8 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</a:t>
            </a:r>
            <a:r>
              <a:rPr lang="en-US" sz="1100" b="1" dirty="0">
                <a:solidFill>
                  <a:schemeClr val="tx2"/>
                </a:solidFill>
              </a:rPr>
              <a:t>4.20 E11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	   </a:t>
            </a:r>
            <a:r>
              <a:rPr lang="en-US" sz="1100" b="1" dirty="0">
                <a:solidFill>
                  <a:schemeClr val="tx2"/>
                </a:solidFill>
              </a:rPr>
              <a:t>                         8.2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92455" y="188814"/>
            <a:ext cx="4318503" cy="320908"/>
          </a:xfrm>
        </p:spPr>
        <p:txBody>
          <a:bodyPr/>
          <a:lstStyle/>
          <a:p>
            <a:r>
              <a:rPr lang="en-US" sz="2000" dirty="0"/>
              <a:t>Accelerator Operations Summary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-70776" y="672739"/>
            <a:ext cx="4709160" cy="3363685"/>
          </a:xfr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0663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2</a:t>
            </a:r>
            <a:r>
              <a:rPr lang="en-US" baseline="30000" dirty="0"/>
              <a:t>nd</a:t>
            </a:r>
            <a:r>
              <a:rPr lang="en-US" dirty="0"/>
              <a:t>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8796" b="66336"/>
          <a:stretch/>
        </p:blipFill>
        <p:spPr>
          <a:xfrm>
            <a:off x="222250" y="509722"/>
            <a:ext cx="8686800" cy="4109986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3976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Schedule can be accessed from the Operations Department Home Page</a:t>
            </a:r>
          </a:p>
          <a:p>
            <a:pPr lvl="1"/>
            <a:r>
              <a:rPr lang="en-US" dirty="0"/>
              <a:t>Schedules -&gt; </a:t>
            </a:r>
            <a:r>
              <a:rPr lang="en-US" dirty="0">
                <a:hlinkClick r:id="rId2"/>
              </a:rPr>
              <a:t>Operations Schedule</a:t>
            </a:r>
            <a:endParaRPr lang="en-US" dirty="0"/>
          </a:p>
          <a:p>
            <a:pPr marL="282575" lvl="1" indent="0">
              <a:buNone/>
            </a:pPr>
            <a:endParaRPr lang="en-US" dirty="0"/>
          </a:p>
          <a:p>
            <a:r>
              <a:rPr lang="en-US" dirty="0"/>
              <a:t>Direct link to schedule</a:t>
            </a:r>
          </a:p>
          <a:p>
            <a:pPr lvl="1"/>
            <a:r>
              <a:rPr lang="en-US" dirty="0">
                <a:hlinkClick r:id="rId2"/>
              </a:rPr>
              <a:t>http://www-ad.fnal.gov/ops/schedule.html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and Links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371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5BEE78-B906-EA4C-8535-5AE4E63B4DB3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Collaborations / Partnerships / Members [22pt Bold]</a:t>
            </a:r>
          </a:p>
        </p:txBody>
      </p:sp>
      <p:pic>
        <p:nvPicPr>
          <p:cNvPr id="43" name="Picture Placeholder 26" descr="pisa2.jpg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00" b="-37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4" name="Picture Placeholder 27" descr="purdue.jpg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082" b="-6308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5" name="Picture Placeholder 28" descr="rice.jpg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213" b="-452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1" name="Picture Placeholder 29" descr="ucirvine.gif"/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636" b="-63636"/>
          <a:stretch>
            <a:fillRect/>
          </a:stretch>
        </p:blipFill>
        <p:spPr>
          <a:xfrm>
            <a:off x="5534025" y="2036763"/>
            <a:ext cx="1600200" cy="1200150"/>
          </a:xfrm>
          <a:prstGeom prst="rect">
            <a:avLst/>
          </a:prstGeom>
        </p:spPr>
      </p:pic>
      <p:pic>
        <p:nvPicPr>
          <p:cNvPr id="52" name="Picture Placeholder 30" descr="CERNlogoOutline_K.eps"/>
          <p:cNvPicPr>
            <a:picLocks noGrp="1" noChangeAspect="1"/>
          </p:cNvPicPr>
          <p:nvPr>
            <p:ph type="pic" sz="quarter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63" r="-1526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6" name="Picture Placeholder 19" descr="2000px-Boston_University_Wordmark.svg.png"/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45" b="-306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7" name="Picture Placeholder 20" descr="2012-03-29_16-47-19.555.jpg"/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13" b="-203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0" name="Picture Placeholder 23" descr="Lewis-University-Logo.jpg"/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1" name="Picture Placeholder 24" descr="kansas.png"/>
          <p:cNvPicPr>
            <a:picLocks noGrp="1" noChangeAspect="1"/>
          </p:cNvPicPr>
          <p:nvPr>
            <p:ph type="pic" sz="quarter" idx="1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3" b="-878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2" name="Picture Placeholder 25" descr="northwestern.png"/>
          <p:cNvPicPr>
            <a:picLocks noGrp="1" noChangeAspect="1"/>
          </p:cNvPicPr>
          <p:nvPr>
            <p:ph type="pic" sz="quarter" idx="18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00" b="-12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3" name="Picture Placeholder 31" descr="Color-Seal_Green-Mark_SC_Horizontal.png"/>
          <p:cNvPicPr>
            <a:picLocks noGrp="1" noChangeAspect="1"/>
          </p:cNvPicPr>
          <p:nvPr>
            <p:ph type="pic" sz="quarter" idx="2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377" b="-17437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4" name="Picture Placeholder 32" descr="600px-NSF_Logo_1C.jpg"/>
          <p:cNvPicPr>
            <a:picLocks noGrp="1" noChangeAspect="1"/>
          </p:cNvPicPr>
          <p:nvPr>
            <p:ph type="pic" sz="quarter" idx="25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5" name="Picture Placeholder 33" descr="UIUC_logo.gif"/>
          <p:cNvPicPr>
            <a:picLocks noGrp="1" noChangeAspect="1"/>
          </p:cNvPicPr>
          <p:nvPr>
            <p:ph type="pic" sz="quarter" idx="26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-80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 descr="the-university-of-chicago-logo1.jpg"/>
          <p:cNvPicPr>
            <a:picLocks noGrp="1" noChangeAspect="1"/>
          </p:cNvPicPr>
          <p:nvPr>
            <p:ph type="pic" sz="quarter" idx="27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375" b="-10937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 descr="images.png"/>
          <p:cNvPicPr>
            <a:picLocks noGrp="1" noChangeAspect="1"/>
          </p:cNvPicPr>
          <p:nvPr>
            <p:ph type="pic" sz="quarter" idx="28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02" b="-36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138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872620" y="509722"/>
            <a:ext cx="7394229" cy="4159255"/>
          </a:xfrm>
        </p:spPr>
      </p:pic>
      <p:sp>
        <p:nvSpPr>
          <p:cNvPr id="13" name="Text Placeholder 12"/>
          <p:cNvSpPr>
            <a:spLocks noGrp="1"/>
          </p:cNvSpPr>
          <p:nvPr>
            <p:ph type="body" sz="half" idx="2"/>
          </p:nvPr>
        </p:nvSpPr>
        <p:spPr>
          <a:xfrm>
            <a:off x="1551942" y="3864334"/>
            <a:ext cx="6629951" cy="739471"/>
          </a:xfrm>
        </p:spPr>
        <p:txBody>
          <a:bodyPr/>
          <a:lstStyle/>
          <a:p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635.6kW </a:t>
            </a:r>
            <a:r>
              <a:rPr lang="en-U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NuMI</a:t>
            </a:r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SY </a:t>
            </a:r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=&gt; 700 KW </a:t>
            </a:r>
            <a:r>
              <a:rPr lang="en-U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NuMI</a:t>
            </a:r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only</a:t>
            </a:r>
          </a:p>
          <a:p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1 hour beam power record: 715.88 kW (1/25/17 20:25 to 21:25) </a:t>
            </a:r>
            <a:endParaRPr lang="en-US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Beam Power </a:t>
            </a:r>
          </a:p>
        </p:txBody>
      </p:sp>
    </p:spTree>
    <p:extLst>
      <p:ext uri="{BB962C8B-B14F-4D97-AF65-F5344CB8AC3E}">
        <p14:creationId xmlns:p14="http://schemas.microsoft.com/office/powerpoint/2010/main" val="1902966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Operation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1130366"/>
            <a:ext cx="4284492" cy="2856328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50905" y="1170365"/>
            <a:ext cx="4164495" cy="2776330"/>
          </a:xfrm>
        </p:spPr>
      </p:pic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7928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Operation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1127053"/>
            <a:ext cx="4214919" cy="2809946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648199" y="1109626"/>
            <a:ext cx="4267200" cy="2844800"/>
          </a:xfrm>
        </p:spPr>
      </p:pic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5082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>
            <a:normAutofit/>
          </a:bodyPr>
          <a:lstStyle/>
          <a:p>
            <a:r>
              <a:rPr lang="en-US" dirty="0"/>
              <a:t>LINAC</a:t>
            </a:r>
          </a:p>
          <a:p>
            <a:pPr lvl="1"/>
            <a:r>
              <a:rPr lang="en-US" dirty="0"/>
              <a:t>Running well</a:t>
            </a:r>
          </a:p>
          <a:p>
            <a:pPr lvl="1"/>
            <a:r>
              <a:rPr lang="en-US" dirty="0"/>
              <a:t>Testing Marx modulator on LRF5</a:t>
            </a:r>
          </a:p>
          <a:p>
            <a:r>
              <a:rPr lang="en-US" dirty="0"/>
              <a:t>Booster</a:t>
            </a:r>
          </a:p>
          <a:p>
            <a:pPr lvl="1"/>
            <a:r>
              <a:rPr lang="en-US" dirty="0"/>
              <a:t>Running well</a:t>
            </a:r>
          </a:p>
          <a:p>
            <a:r>
              <a:rPr lang="en-US" dirty="0"/>
              <a:t>MI/RR</a:t>
            </a:r>
          </a:p>
          <a:p>
            <a:pPr lvl="1"/>
            <a:r>
              <a:rPr lang="en-US" dirty="0" err="1"/>
              <a:t>Slipstacking</a:t>
            </a:r>
            <a:r>
              <a:rPr lang="en-US" dirty="0"/>
              <a:t> 6+6</a:t>
            </a:r>
          </a:p>
          <a:p>
            <a:pPr lvl="0"/>
            <a:r>
              <a:rPr lang="en-US" dirty="0" err="1"/>
              <a:t>NuMI</a:t>
            </a:r>
            <a:endParaRPr lang="en-US" dirty="0"/>
          </a:p>
          <a:p>
            <a:pPr lvl="1"/>
            <a:r>
              <a:rPr lang="en-US" dirty="0"/>
              <a:t>Running at ~625-650 kW with Switchyard</a:t>
            </a:r>
          </a:p>
          <a:p>
            <a:pPr lvl="1"/>
            <a:r>
              <a:rPr lang="en-US" dirty="0" err="1"/>
              <a:t>NOvA</a:t>
            </a:r>
            <a:r>
              <a:rPr lang="en-US" dirty="0"/>
              <a:t>: Horn Polarity Switch last Monday</a:t>
            </a:r>
          </a:p>
          <a:p>
            <a:pPr lvl="1"/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marL="282575" lvl="1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3905682"/>
          </a:xfrm>
        </p:spPr>
        <p:txBody>
          <a:bodyPr/>
          <a:lstStyle/>
          <a:p>
            <a:r>
              <a:rPr lang="en-US" dirty="0"/>
              <a:t>Booster Neutrino Beamline (BNB)</a:t>
            </a:r>
          </a:p>
          <a:p>
            <a:pPr lvl="1"/>
            <a:r>
              <a:rPr lang="en-US" dirty="0"/>
              <a:t>Running well</a:t>
            </a:r>
          </a:p>
          <a:p>
            <a:r>
              <a:rPr lang="en-US" dirty="0"/>
              <a:t>Switchyard</a:t>
            </a:r>
          </a:p>
          <a:p>
            <a:pPr lvl="1"/>
            <a:r>
              <a:rPr lang="en-US" dirty="0" err="1"/>
              <a:t>MCenter</a:t>
            </a:r>
            <a:r>
              <a:rPr lang="en-US" dirty="0"/>
              <a:t>, </a:t>
            </a:r>
            <a:r>
              <a:rPr lang="en-US" dirty="0" err="1"/>
              <a:t>MTest</a:t>
            </a:r>
            <a:r>
              <a:rPr lang="en-US" dirty="0"/>
              <a:t>, and </a:t>
            </a:r>
            <a:r>
              <a:rPr lang="en-US" dirty="0" err="1"/>
              <a:t>SeaQuest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Beam available</a:t>
            </a:r>
          </a:p>
          <a:p>
            <a:r>
              <a:rPr lang="en-US" dirty="0"/>
              <a:t>General</a:t>
            </a:r>
          </a:p>
          <a:p>
            <a:pPr lvl="1"/>
            <a:r>
              <a:rPr lang="en-US" dirty="0"/>
              <a:t>Downtime Planned</a:t>
            </a:r>
          </a:p>
          <a:p>
            <a:pPr lvl="2"/>
            <a:r>
              <a:rPr lang="en-US" dirty="0"/>
              <a:t>Wednesday and Thursday</a:t>
            </a:r>
          </a:p>
          <a:p>
            <a:pPr lvl="3"/>
            <a:r>
              <a:rPr lang="en-US" dirty="0"/>
              <a:t>March 1 &amp; 2</a:t>
            </a:r>
          </a:p>
          <a:p>
            <a:pPr lvl="2"/>
            <a:r>
              <a:rPr lang="en-US" dirty="0"/>
              <a:t>Coordinating downtime with MSS commissioning</a:t>
            </a:r>
          </a:p>
          <a:p>
            <a:pPr lvl="3"/>
            <a:r>
              <a:rPr lang="en-US" dirty="0"/>
              <a:t>Main switchovers start today</a:t>
            </a:r>
          </a:p>
          <a:p>
            <a:pPr marL="577850" lvl="2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Status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7347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MI-12 Communication Duct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541688"/>
            <a:ext cx="3627783" cy="2720837"/>
          </a:xfrm>
        </p:spPr>
      </p:pic>
      <p:sp>
        <p:nvSpPr>
          <p:cNvPr id="9" name="TextBox 8"/>
          <p:cNvSpPr txBox="1"/>
          <p:nvPr/>
        </p:nvSpPr>
        <p:spPr>
          <a:xfrm>
            <a:off x="3988881" y="509723"/>
            <a:ext cx="4926520" cy="370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1800" dirty="0">
                <a:ln w="0"/>
                <a:solidFill>
                  <a:srgbClr val="003087"/>
                </a:solidFill>
                <a:effectLst>
                  <a:outerShdw blurRad="38100" dist="19050" dir="2700000" algn="tl" rotWithShape="0">
                    <a:srgbClr val="003087">
                      <a:alpha val="40000"/>
                    </a:srgbClr>
                  </a:outerShdw>
                </a:effectLst>
                <a:latin typeface="Helvetica"/>
              </a:rPr>
              <a:t>Summary</a:t>
            </a:r>
          </a:p>
          <a:p>
            <a:pPr marL="230188" lvl="0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700" dirty="0">
                <a:solidFill>
                  <a:srgbClr val="505050"/>
                </a:solidFill>
                <a:latin typeface="Helvetica"/>
              </a:rPr>
              <a:t>Emergency Repair Plan In Place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Need 2 hour notification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Vendor has cable</a:t>
            </a:r>
          </a:p>
          <a:p>
            <a:pPr marL="230188" lvl="0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700" dirty="0">
                <a:solidFill>
                  <a:srgbClr val="505050"/>
                </a:solidFill>
                <a:latin typeface="Helvetica"/>
              </a:rPr>
              <a:t>New Communications Duct Plan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Communications duct installation</a:t>
            </a:r>
          </a:p>
          <a:p>
            <a:pPr marL="803275" lvl="2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New duct installed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New fiber cable has been delivered</a:t>
            </a:r>
          </a:p>
          <a:p>
            <a:pPr marL="1025525" lvl="2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Electricians notified</a:t>
            </a:r>
          </a:p>
          <a:p>
            <a:pPr marL="1025525" lvl="2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Installation pending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Hope to move to new cable in March</a:t>
            </a:r>
          </a:p>
          <a:p>
            <a:pPr marL="1025525" lvl="2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Coordinate downtime with Master </a:t>
            </a:r>
            <a:r>
              <a:rPr lang="en-US" sz="1500" dirty="0" err="1">
                <a:solidFill>
                  <a:srgbClr val="505050"/>
                </a:solidFill>
                <a:latin typeface="Helvetica"/>
                <a:ea typeface="ＭＳ Ｐゴシック" charset="0"/>
              </a:rPr>
              <a:t>SubStation</a:t>
            </a: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 outages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4509" y="3294491"/>
            <a:ext cx="3655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Damaged on 10/24/16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Protected from further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Provides timing/date to Neutrino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Experiments running fine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59152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/>
          <a:lstStyle/>
          <a:p>
            <a:r>
              <a:rPr lang="en-US" dirty="0"/>
              <a:t>PIP-II Injector Test</a:t>
            </a:r>
          </a:p>
          <a:p>
            <a:pPr lvl="1"/>
            <a:r>
              <a:rPr lang="en-US" dirty="0"/>
              <a:t>RFQ operation</a:t>
            </a:r>
          </a:p>
          <a:p>
            <a:pPr lvl="2"/>
            <a:r>
              <a:rPr lang="en-US" dirty="0"/>
              <a:t>Shutdown to install 30 degree bend magnet in Low Energy Beam Transport (LEBT)</a:t>
            </a:r>
          </a:p>
          <a:p>
            <a:pPr lvl="2"/>
            <a:r>
              <a:rPr lang="en-US" dirty="0"/>
              <a:t>Performed maintenance</a:t>
            </a:r>
          </a:p>
          <a:p>
            <a:pPr lvl="1"/>
            <a:r>
              <a:rPr lang="en-US" dirty="0"/>
              <a:t>Plans for the week</a:t>
            </a:r>
          </a:p>
          <a:p>
            <a:pPr lvl="2"/>
            <a:r>
              <a:rPr lang="en-US" dirty="0"/>
              <a:t>Focus on reconnecting utilities </a:t>
            </a:r>
          </a:p>
          <a:p>
            <a:pPr lvl="2"/>
            <a:r>
              <a:rPr lang="en-US" dirty="0"/>
              <a:t>Hydrogen line</a:t>
            </a:r>
          </a:p>
          <a:p>
            <a:pPr lvl="2"/>
            <a:r>
              <a:rPr lang="en-US" dirty="0"/>
              <a:t>HV cabinet cabling. </a:t>
            </a:r>
          </a:p>
          <a:p>
            <a:pPr lvl="1"/>
            <a:r>
              <a:rPr lang="en-US" dirty="0"/>
              <a:t>Planning an Operational Readiness Check next week. 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700017" y="686101"/>
            <a:ext cx="4215383" cy="3740760"/>
          </a:xfrm>
        </p:spPr>
        <p:txBody>
          <a:bodyPr>
            <a:normAutofit/>
          </a:bodyPr>
          <a:lstStyle/>
          <a:p>
            <a:r>
              <a:rPr lang="en-US" dirty="0"/>
              <a:t>FAST</a:t>
            </a:r>
          </a:p>
          <a:p>
            <a:pPr lvl="1"/>
            <a:r>
              <a:rPr lang="en-US" dirty="0"/>
              <a:t>300 MeV beamline construction continues:</a:t>
            </a:r>
          </a:p>
          <a:p>
            <a:pPr lvl="2"/>
            <a:r>
              <a:rPr lang="en-US" dirty="0"/>
              <a:t>All 300 MeV quads have been rough aligned.</a:t>
            </a:r>
          </a:p>
          <a:p>
            <a:pPr lvl="2"/>
            <a:r>
              <a:rPr lang="en-US" dirty="0"/>
              <a:t>Vacuum chamber for dipole 604.</a:t>
            </a:r>
          </a:p>
          <a:p>
            <a:pPr lvl="2"/>
            <a:r>
              <a:rPr lang="en-US" dirty="0"/>
              <a:t>The LCW manifolds assembled and installed.</a:t>
            </a:r>
          </a:p>
          <a:p>
            <a:pPr lvl="3"/>
            <a:r>
              <a:rPr lang="en-US" dirty="0"/>
              <a:t>Q441 to Q444</a:t>
            </a:r>
          </a:p>
          <a:p>
            <a:pPr lvl="2"/>
            <a:r>
              <a:rPr lang="en-US" dirty="0"/>
              <a:t>3 more weeks of cable pulls</a:t>
            </a:r>
          </a:p>
          <a:p>
            <a:pPr lvl="2"/>
            <a:r>
              <a:rPr lang="en-US" dirty="0"/>
              <a:t>Majority of the beam tube installed. </a:t>
            </a:r>
          </a:p>
          <a:p>
            <a:pPr lvl="2"/>
            <a:r>
              <a:rPr lang="en-US" dirty="0"/>
              <a:t>6 of the 7 transverse profile monitors have been vacuum certified.</a:t>
            </a:r>
          </a:p>
          <a:p>
            <a:pPr lvl="2"/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 &amp; FAST Status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0088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597095"/>
            <a:ext cx="4206240" cy="4141882"/>
          </a:xfrm>
        </p:spPr>
        <p:txBody>
          <a:bodyPr>
            <a:normAutofit/>
          </a:bodyPr>
          <a:lstStyle/>
          <a:p>
            <a:r>
              <a:rPr lang="en-US" sz="1400" dirty="0"/>
              <a:t>LCLSII Prototype </a:t>
            </a:r>
            <a:r>
              <a:rPr lang="en-US" sz="1400" dirty="0" err="1"/>
              <a:t>Cryo</a:t>
            </a:r>
            <a:r>
              <a:rPr lang="en-US" sz="1400" dirty="0"/>
              <a:t> Module</a:t>
            </a:r>
          </a:p>
          <a:p>
            <a:pPr lvl="1"/>
            <a:r>
              <a:rPr lang="en-US" sz="1400" dirty="0"/>
              <a:t>Accomplishments:</a:t>
            </a:r>
          </a:p>
          <a:p>
            <a:pPr lvl="2"/>
            <a:r>
              <a:rPr lang="en-US" sz="1300" dirty="0"/>
              <a:t>Completed successful testing of LCLSII Prototype </a:t>
            </a:r>
            <a:r>
              <a:rPr lang="en-US" sz="1300" dirty="0" err="1"/>
              <a:t>Cryomodule</a:t>
            </a:r>
            <a:r>
              <a:rPr lang="en-US" sz="1300" dirty="0"/>
              <a:t>.</a:t>
            </a:r>
          </a:p>
          <a:p>
            <a:pPr lvl="2"/>
            <a:r>
              <a:rPr lang="en-US" sz="1300" dirty="0"/>
              <a:t>Turned off 2/20 for warm up</a:t>
            </a:r>
          </a:p>
          <a:p>
            <a:pPr lvl="1"/>
            <a:r>
              <a:rPr lang="en-US" sz="1400" dirty="0"/>
              <a:t>This week: </a:t>
            </a:r>
          </a:p>
          <a:p>
            <a:pPr lvl="2"/>
            <a:r>
              <a:rPr lang="en-US" sz="1200" dirty="0"/>
              <a:t>Work to remove </a:t>
            </a:r>
            <a:r>
              <a:rPr lang="en-US" sz="1200" dirty="0" err="1"/>
              <a:t>pCM</a:t>
            </a:r>
            <a:r>
              <a:rPr lang="en-US" sz="1200" dirty="0"/>
              <a:t> begins</a:t>
            </a:r>
          </a:p>
          <a:p>
            <a:pPr lvl="2"/>
            <a:r>
              <a:rPr lang="en-US" sz="1200" dirty="0"/>
              <a:t>ICW work</a:t>
            </a:r>
          </a:p>
          <a:p>
            <a:pPr lvl="1"/>
            <a:r>
              <a:rPr lang="en-US" sz="1400" dirty="0"/>
              <a:t>Plan for the next few weeks</a:t>
            </a:r>
          </a:p>
          <a:p>
            <a:pPr lvl="2"/>
            <a:r>
              <a:rPr lang="en-US" sz="1200" dirty="0"/>
              <a:t>Over the next several weeks the </a:t>
            </a:r>
            <a:r>
              <a:rPr lang="en-US" sz="1200" dirty="0" err="1"/>
              <a:t>pCM</a:t>
            </a:r>
            <a:r>
              <a:rPr lang="en-US" sz="1200" dirty="0"/>
              <a:t> will be removed and replaced by CM02</a:t>
            </a:r>
          </a:p>
          <a:p>
            <a:r>
              <a:rPr lang="en-US" sz="1400" dirty="0" err="1"/>
              <a:t>Cryo</a:t>
            </a:r>
            <a:r>
              <a:rPr lang="en-US" sz="1400" dirty="0"/>
              <a:t> module testing </a:t>
            </a:r>
          </a:p>
          <a:p>
            <a:pPr lvl="1"/>
            <a:r>
              <a:rPr lang="en-US" sz="1200" dirty="0"/>
              <a:t>Late March/ early April</a:t>
            </a:r>
          </a:p>
          <a:p>
            <a:pPr marL="282575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2/28/2017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CMTS1 Status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 rot="5400000">
            <a:off x="4786188" y="1134298"/>
            <a:ext cx="3997411" cy="2998057"/>
          </a:xfrm>
        </p:spPr>
      </p:pic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542924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Fermilab_PPT_16x9_031716</Template>
  <TotalTime>2970</TotalTime>
  <Words>1191</Words>
  <Application>Microsoft Office PowerPoint</Application>
  <PresentationFormat>On-screen Show (16:9)</PresentationFormat>
  <Paragraphs>329</Paragraphs>
  <Slides>22</Slides>
  <Notes>0</Notes>
  <HiddenSlides>9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ＭＳ Ｐゴシック</vt:lpstr>
      <vt:lpstr>Arial</vt:lpstr>
      <vt:lpstr>Calibri</vt:lpstr>
      <vt:lpstr>Geneva</vt:lpstr>
      <vt:lpstr>Helvetica</vt:lpstr>
      <vt:lpstr>Wingdings</vt:lpstr>
      <vt:lpstr>Fermilab_PPT_090915</vt:lpstr>
      <vt:lpstr>PowerPoint Presentation</vt:lpstr>
      <vt:lpstr>Accelerator Operations Summary</vt:lpstr>
      <vt:lpstr>NuMI Beam Power </vt:lpstr>
      <vt:lpstr>NuMI Operation</vt:lpstr>
      <vt:lpstr>BNB Operation</vt:lpstr>
      <vt:lpstr>Complex Status</vt:lpstr>
      <vt:lpstr>MI-12 Communication Duct</vt:lpstr>
      <vt:lpstr>PIP-II Injector Test &amp; FAST Status</vt:lpstr>
      <vt:lpstr>CMTS1 Status</vt:lpstr>
      <vt:lpstr>February 2017</vt:lpstr>
      <vt:lpstr>February 15th </vt:lpstr>
      <vt:lpstr>February 27th </vt:lpstr>
      <vt:lpstr>February 28th </vt:lpstr>
      <vt:lpstr>March 1st  </vt:lpstr>
      <vt:lpstr>March 2nd </vt:lpstr>
      <vt:lpstr>February 15th </vt:lpstr>
      <vt:lpstr>February 27th </vt:lpstr>
      <vt:lpstr>February 28th </vt:lpstr>
      <vt:lpstr>March 1st </vt:lpstr>
      <vt:lpstr>March 2nd </vt:lpstr>
      <vt:lpstr>Schedules and Links</vt:lpstr>
      <vt:lpstr>Collaborations / Partnerships / Members [22pt Bold]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A. Johnson x2074 05157N</dc:creator>
  <cp:lastModifiedBy>Duane Newhart</cp:lastModifiedBy>
  <cp:revision>235</cp:revision>
  <cp:lastPrinted>2014-01-20T19:40:21Z</cp:lastPrinted>
  <dcterms:created xsi:type="dcterms:W3CDTF">2016-08-16T13:41:08Z</dcterms:created>
  <dcterms:modified xsi:type="dcterms:W3CDTF">2017-02-28T15:30:27Z</dcterms:modified>
</cp:coreProperties>
</file>