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8" r:id="rId2"/>
    <p:sldId id="261" r:id="rId3"/>
    <p:sldId id="265" r:id="rId4"/>
    <p:sldId id="268" r:id="rId5"/>
    <p:sldId id="267"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2756" autoAdjust="0"/>
    <p:restoredTop sz="94701" autoAdjust="0"/>
  </p:normalViewPr>
  <p:slideViewPr>
    <p:cSldViewPr>
      <p:cViewPr>
        <p:scale>
          <a:sx n="75" d="100"/>
          <a:sy n="75" d="100"/>
        </p:scale>
        <p:origin x="-870" y="-19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617FC5-5A14-45B4-A930-623D6CA502FF}" type="datetimeFigureOut">
              <a:rPr lang="en-US" smtClean="0"/>
              <a:t>3/1/2017</a:t>
            </a:fld>
            <a:endParaRPr lang="en-US"/>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71297F-CFE2-405B-ABA3-0F1DE85DC703}" type="slidenum">
              <a:rPr lang="en-US" smtClean="0"/>
              <a:t>‹N°›</a:t>
            </a:fld>
            <a:endParaRPr lang="en-US"/>
          </a:p>
        </p:txBody>
      </p:sp>
    </p:spTree>
    <p:extLst>
      <p:ext uri="{BB962C8B-B14F-4D97-AF65-F5344CB8AC3E}">
        <p14:creationId xmlns:p14="http://schemas.microsoft.com/office/powerpoint/2010/main" val="1806309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9"/>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8F053C66-38A5-4EDF-A1F0-9518A59843CE}" type="datetime1">
              <a:rPr lang="fr-FR" smtClean="0"/>
              <a:t>01/03/2017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5B3F9BD7-6C6A-43D2-9961-2D231F5119BC}" type="datetime1">
              <a:rPr lang="fr-FR" smtClean="0"/>
              <a:t>01/03/2017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2"/>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42"/>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3836EE59-D582-476B-A672-7FE0F0836F6C}" type="datetime1">
              <a:rPr lang="fr-FR" smtClean="0"/>
              <a:t>01/03/2017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43357113-0B08-4CA8-AD79-89C9386E079B}" type="datetime1">
              <a:rPr lang="fr-FR" smtClean="0"/>
              <a:t>01/03/2017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4"/>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675298A-4493-4555-AF60-0E5C3D9A0B65}" type="datetime1">
              <a:rPr lang="fr-FR" smtClean="0"/>
              <a:t>01/03/2017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98B8BF6B-6850-4DAC-9C32-E8409B1C1C4B}" type="datetime1">
              <a:rPr lang="fr-FR" smtClean="0"/>
              <a:t>01/03/2017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6A8E0354-C442-46A8-A26E-F98EECBE3381}" type="datetime1">
              <a:rPr lang="fr-FR" smtClean="0"/>
              <a:t>01/03/2017</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CA9A0496-4837-4C7C-9E9F-9C1230407DA6}" type="datetime1">
              <a:rPr lang="fr-FR" smtClean="0"/>
              <a:t>01/03/2017</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EADAAAF-E699-4FE5-A4C5-3F6A9E197CF8}" type="datetime1">
              <a:rPr lang="fr-FR" smtClean="0"/>
              <a:t>01/03/2017</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2"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D2FEEC7-6118-44A3-9ABB-0B4E679181C0}" type="datetime1">
              <a:rPr lang="fr-FR" smtClean="0"/>
              <a:t>01/03/2017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B48BF54-434B-4B0C-8A16-8800E668DBE8}" type="datetime1">
              <a:rPr lang="fr-FR" smtClean="0"/>
              <a:t>01/03/2017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83A4E5-9C72-43A5-9DB3-223269071940}" type="datetime1">
              <a:rPr lang="fr-FR" smtClean="0"/>
              <a:t>01/03/2017</a:t>
            </a:fld>
            <a:endParaRPr lang="fr-BE"/>
          </a:p>
        </p:txBody>
      </p:sp>
      <p:sp>
        <p:nvSpPr>
          <p:cNvPr id="5" name="Espace réservé du pied de page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1"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23528" y="476676"/>
            <a:ext cx="5436681" cy="954107"/>
          </a:xfrm>
          <a:prstGeom prst="rect">
            <a:avLst/>
          </a:prstGeom>
          <a:noFill/>
        </p:spPr>
        <p:txBody>
          <a:bodyPr wrap="non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smtClean="0"/>
              <a:t>Technical </a:t>
            </a:r>
            <a:r>
              <a:rPr lang="en-US" sz="2800" b="1" dirty="0"/>
              <a:t>B</a:t>
            </a:r>
            <a:r>
              <a:rPr lang="en-US" sz="2800" b="1" dirty="0" smtClean="0"/>
              <a:t>oard Meeting, 1/3/2017</a:t>
            </a:r>
          </a:p>
          <a:p>
            <a:endParaRPr lang="en-US" sz="2800" b="1" dirty="0" smtClean="0"/>
          </a:p>
        </p:txBody>
      </p:sp>
      <p:sp>
        <p:nvSpPr>
          <p:cNvPr id="5" name="Espace réservé du numéro de diapositive 4"/>
          <p:cNvSpPr>
            <a:spLocks noGrp="1"/>
          </p:cNvSpPr>
          <p:nvPr>
            <p:ph type="sldNum" sz="quarter" idx="12"/>
          </p:nvPr>
        </p:nvSpPr>
        <p:spPr/>
        <p:txBody>
          <a:bodyPr/>
          <a:lstStyle/>
          <a:p>
            <a:fld id="{CF4668DC-857F-487D-BFFA-8C0CA5037977}" type="slidenum">
              <a:rPr lang="en-US" smtClean="0"/>
              <a:t>1</a:t>
            </a:fld>
            <a:endParaRPr lang="en-US" dirty="0"/>
          </a:p>
        </p:txBody>
      </p:sp>
    </p:spTree>
    <p:extLst>
      <p:ext uri="{BB962C8B-B14F-4D97-AF65-F5344CB8AC3E}">
        <p14:creationId xmlns:p14="http://schemas.microsoft.com/office/powerpoint/2010/main" val="23555929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en-US" smtClean="0"/>
              <a:t>2</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476672"/>
            <a:ext cx="8048329" cy="57639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93815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en-US" smtClean="0"/>
              <a:t>3</a:t>
            </a:fld>
            <a:endParaRPr lang="en-US" dirty="0"/>
          </a:p>
        </p:txBody>
      </p:sp>
      <p:sp>
        <p:nvSpPr>
          <p:cNvPr id="3" name="ZoneTexte 2"/>
          <p:cNvSpPr txBox="1"/>
          <p:nvPr/>
        </p:nvSpPr>
        <p:spPr>
          <a:xfrm>
            <a:off x="35496" y="188640"/>
            <a:ext cx="8784976" cy="7017306"/>
          </a:xfrm>
          <a:prstGeom prst="rect">
            <a:avLst/>
          </a:prstGeom>
          <a:noFill/>
        </p:spPr>
        <p:txBody>
          <a:bodyPr wrap="square" rtlCol="0">
            <a:spAutoFit/>
          </a:bodyPr>
          <a:lstStyle/>
          <a:p>
            <a:pPr marL="285750" indent="-285750">
              <a:buFont typeface="Wingdings" panose="05000000000000000000" pitchFamily="2" charset="2"/>
              <a:buChar char="Ø"/>
            </a:pPr>
            <a:r>
              <a:rPr lang="en-US" dirty="0" smtClean="0"/>
              <a:t>Updated by </a:t>
            </a:r>
            <a:r>
              <a:rPr lang="en-US" dirty="0" err="1" smtClean="0"/>
              <a:t>Adamo</a:t>
            </a:r>
            <a:r>
              <a:rPr lang="en-US" dirty="0" smtClean="0"/>
              <a:t> on general design aspects + feedback on executive designs for field cage elements</a:t>
            </a:r>
          </a:p>
          <a:p>
            <a:pPr marL="285750" indent="-285750">
              <a:buFont typeface="Wingdings" panose="05000000000000000000" pitchFamily="2" charset="2"/>
              <a:buChar char="Ø"/>
            </a:pPr>
            <a:endParaRPr lang="en-US" dirty="0" smtClean="0"/>
          </a:p>
          <a:p>
            <a:pPr marL="285750" indent="-285750">
              <a:buFont typeface="Wingdings" panose="05000000000000000000" pitchFamily="2" charset="2"/>
              <a:buChar char="Ø"/>
            </a:pPr>
            <a:r>
              <a:rPr lang="en-US" dirty="0" smtClean="0"/>
              <a:t>Two </a:t>
            </a:r>
            <a:r>
              <a:rPr lang="en-US" dirty="0" smtClean="0"/>
              <a:t>urgent items (Signal FT and CRP instrumentation FT) to be completed in order to place orders and have them available  at the time of the CRP installation</a:t>
            </a:r>
          </a:p>
          <a:p>
            <a:pPr marL="285750" indent="-285750">
              <a:buFont typeface="Wingdings" panose="05000000000000000000" pitchFamily="2" charset="2"/>
              <a:buChar char="Ø"/>
            </a:pPr>
            <a:endParaRPr lang="en-US" dirty="0" smtClean="0"/>
          </a:p>
          <a:p>
            <a:pPr marL="285750" indent="-285750">
              <a:buFont typeface="Wingdings" panose="05000000000000000000" pitchFamily="2" charset="2"/>
              <a:buChar char="Ø"/>
            </a:pPr>
            <a:r>
              <a:rPr lang="en-US" dirty="0" smtClean="0"/>
              <a:t>Update on field cage electrical elements (as discussed at the presentation at last </a:t>
            </a:r>
            <a:r>
              <a:rPr lang="en-US" dirty="0" smtClean="0"/>
              <a:t>TB </a:t>
            </a:r>
            <a:r>
              <a:rPr lang="en-US" dirty="0" smtClean="0"/>
              <a:t>meeting)</a:t>
            </a:r>
          </a:p>
          <a:p>
            <a:pPr marL="285750" indent="-285750">
              <a:buFont typeface="Wingdings" panose="05000000000000000000" pitchFamily="2" charset="2"/>
              <a:buChar char="Ø"/>
            </a:pPr>
            <a:endParaRPr lang="en-US" dirty="0" smtClean="0"/>
          </a:p>
          <a:p>
            <a:pPr marL="285750" indent="-285750">
              <a:buFont typeface="Wingdings" panose="05000000000000000000" pitchFamily="2" charset="2"/>
              <a:buChar char="Ø"/>
            </a:pPr>
            <a:r>
              <a:rPr lang="en-US" dirty="0" smtClean="0"/>
              <a:t>Measurements of anode capacitance among crossing strips</a:t>
            </a:r>
          </a:p>
          <a:p>
            <a:endParaRPr lang="en-US" dirty="0" smtClean="0"/>
          </a:p>
          <a:p>
            <a:pPr marL="285750" indent="-285750">
              <a:buFont typeface="Wingdings" panose="05000000000000000000" pitchFamily="2" charset="2"/>
              <a:buChar char="Ø"/>
            </a:pPr>
            <a:r>
              <a:rPr lang="en-US" dirty="0" smtClean="0"/>
              <a:t>The date for the </a:t>
            </a:r>
            <a:r>
              <a:rPr lang="en-US" dirty="0" err="1" smtClean="0"/>
              <a:t>ProtoDUNE</a:t>
            </a:r>
            <a:r>
              <a:rPr lang="en-US" dirty="0" smtClean="0"/>
              <a:t> Dual phase executive design review  is now fixed for April 24-25th at CERN after internal reshuffling among other </a:t>
            </a:r>
            <a:r>
              <a:rPr lang="en-US" dirty="0" err="1" smtClean="0"/>
              <a:t>protoDUNE</a:t>
            </a:r>
            <a:r>
              <a:rPr lang="en-US" dirty="0" smtClean="0"/>
              <a:t> reviews taking place in the same period at CERN. </a:t>
            </a:r>
          </a:p>
          <a:p>
            <a:pPr marL="285750" indent="-285750">
              <a:buFont typeface="Wingdings" panose="05000000000000000000" pitchFamily="2" charset="2"/>
              <a:buChar char="Ø"/>
            </a:pPr>
            <a:endParaRPr lang="en-US" dirty="0" smtClean="0"/>
          </a:p>
          <a:p>
            <a:pPr marL="285750" indent="-285750">
              <a:buFont typeface="Wingdings" panose="05000000000000000000" pitchFamily="2" charset="2"/>
              <a:buChar char="Ø"/>
            </a:pPr>
            <a:r>
              <a:rPr lang="en-US" dirty="0" smtClean="0"/>
              <a:t>Proposed charge letter and agenda by S. </a:t>
            </a:r>
            <a:r>
              <a:rPr lang="en-US" dirty="0" err="1" smtClean="0"/>
              <a:t>Kettel</a:t>
            </a:r>
            <a:r>
              <a:rPr lang="en-US" dirty="0" smtClean="0"/>
              <a:t> had been already reviewed and amended by WA105 EC  in September 2016 and also last week (see the two documents in attachment on this INDICO page). </a:t>
            </a:r>
          </a:p>
          <a:p>
            <a:pPr marL="285750" indent="-285750">
              <a:buFont typeface="Wingdings" panose="05000000000000000000" pitchFamily="2" charset="2"/>
              <a:buChar char="Ø"/>
            </a:pPr>
            <a:endParaRPr lang="en-US" dirty="0" smtClean="0"/>
          </a:p>
          <a:p>
            <a:pPr marL="285750" indent="-285750">
              <a:buFont typeface="Wingdings" panose="05000000000000000000" pitchFamily="2" charset="2"/>
              <a:buChar char="Ø"/>
            </a:pPr>
            <a:r>
              <a:rPr lang="en-US" dirty="0" smtClean="0"/>
              <a:t>S. </a:t>
            </a:r>
            <a:r>
              <a:rPr lang="en-US" dirty="0" err="1" smtClean="0"/>
              <a:t>Kettel</a:t>
            </a:r>
            <a:r>
              <a:rPr lang="en-US" dirty="0" smtClean="0"/>
              <a:t> asked F. Terranova (our main SPSC referee) to chair and organize the review. F. Terranova  defined his version of the review agenda (see next slide) where for practical reasons of  time needed by the committee to draft the report two sessions have been put in parallel  (the part involving talks and discussion will last 1.5 days). This agenda version is waiting for a final confirmation by </a:t>
            </a:r>
            <a:r>
              <a:rPr lang="en-US" dirty="0" err="1" smtClean="0"/>
              <a:t>S.Kettel</a:t>
            </a:r>
            <a:r>
              <a:rPr lang="en-US" dirty="0" smtClean="0"/>
              <a:t> and the review committee.</a:t>
            </a:r>
          </a:p>
          <a:p>
            <a:pPr marL="285750" indent="-285750">
              <a:buFont typeface="Wingdings" panose="05000000000000000000" pitchFamily="2" charset="2"/>
              <a:buChar char="Ø"/>
            </a:pPr>
            <a:endParaRPr lang="en-US" dirty="0"/>
          </a:p>
        </p:txBody>
      </p:sp>
    </p:spTree>
    <p:extLst>
      <p:ext uri="{BB962C8B-B14F-4D97-AF65-F5344CB8AC3E}">
        <p14:creationId xmlns:p14="http://schemas.microsoft.com/office/powerpoint/2010/main" val="4188824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t>4</a:t>
            </a:fld>
            <a:endParaRPr lang="fr-BE"/>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635893"/>
            <a:ext cx="8632242" cy="54574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53519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t>5</a:t>
            </a:fld>
            <a:endParaRPr lang="fr-BE"/>
          </a:p>
        </p:txBody>
      </p:sp>
      <p:sp>
        <p:nvSpPr>
          <p:cNvPr id="3" name="Rectangle 2"/>
          <p:cNvSpPr/>
          <p:nvPr/>
        </p:nvSpPr>
        <p:spPr>
          <a:xfrm>
            <a:off x="0" y="332656"/>
            <a:ext cx="8748464" cy="5632311"/>
          </a:xfrm>
          <a:prstGeom prst="rect">
            <a:avLst/>
          </a:prstGeom>
        </p:spPr>
        <p:txBody>
          <a:bodyPr wrap="square">
            <a:spAutoFit/>
          </a:bodyPr>
          <a:lstStyle/>
          <a:p>
            <a:r>
              <a:rPr lang="en-US" dirty="0" err="1" smtClean="0"/>
              <a:t>Kettel</a:t>
            </a:r>
            <a:r>
              <a:rPr lang="en-US" dirty="0" smtClean="0"/>
              <a:t> and Terranova  also appointed the review team:</a:t>
            </a:r>
          </a:p>
          <a:p>
            <a:r>
              <a:rPr lang="en-US" dirty="0" smtClean="0"/>
              <a:t>Reviewers:  Francesco Terranova (chair), Stephen </a:t>
            </a:r>
            <a:r>
              <a:rPr lang="en-US" dirty="0" err="1" smtClean="0"/>
              <a:t>Pordes</a:t>
            </a:r>
            <a:r>
              <a:rPr lang="en-US" dirty="0" smtClean="0"/>
              <a:t>, Olga </a:t>
            </a:r>
            <a:r>
              <a:rPr lang="en-US" dirty="0" err="1" smtClean="0"/>
              <a:t>Beltramello</a:t>
            </a:r>
            <a:r>
              <a:rPr lang="en-US" dirty="0" smtClean="0"/>
              <a:t>, Jack Fowler, Terri Shaw, Henrique Araujo, Giovanna Lehmann </a:t>
            </a:r>
            <a:r>
              <a:rPr lang="en-US" dirty="0" err="1" smtClean="0"/>
              <a:t>Miotto</a:t>
            </a:r>
            <a:endParaRPr lang="en-US" dirty="0" smtClean="0"/>
          </a:p>
          <a:p>
            <a:endParaRPr lang="en-US" dirty="0" smtClean="0"/>
          </a:p>
          <a:p>
            <a:r>
              <a:rPr lang="en-US" dirty="0" smtClean="0"/>
              <a:t>This review largely overlaps with the work for the SPSC review on April 4</a:t>
            </a:r>
            <a:r>
              <a:rPr lang="en-US" baseline="30000" dirty="0" smtClean="0"/>
              <a:t>th</a:t>
            </a:r>
            <a:r>
              <a:rPr lang="en-US" dirty="0" smtClean="0"/>
              <a:t>. The material of the SPSC will be provided to the design review committee. The review </a:t>
            </a:r>
            <a:r>
              <a:rPr lang="en-US" u="sng" dirty="0" smtClean="0"/>
              <a:t>is focused on the technical details of the design and readiness for production</a:t>
            </a:r>
            <a:r>
              <a:rPr lang="en-US" dirty="0" smtClean="0"/>
              <a:t>. Sessions are subdivided in a Design and a Production parts. In these reviews the committee likes to have access to the material of the talks in advance in order to study technical details before the talks. We should start organizing the design and production talks and technical material on our side for the following topics: (LEM, CRP, </a:t>
            </a:r>
            <a:r>
              <a:rPr lang="en-US" dirty="0" err="1" smtClean="0"/>
              <a:t>Feedtroughs</a:t>
            </a:r>
            <a:r>
              <a:rPr lang="en-US" dirty="0" smtClean="0"/>
              <a:t>, FE electronics, DAQ, drift cage, cathode, HV system, photons detection system, slow control)</a:t>
            </a:r>
          </a:p>
          <a:p>
            <a:endParaRPr lang="en-US" dirty="0" smtClean="0"/>
          </a:p>
          <a:p>
            <a:r>
              <a:rPr lang="en-US" dirty="0" smtClean="0">
                <a:sym typeface="Wingdings" panose="05000000000000000000" pitchFamily="2" charset="2"/>
              </a:rPr>
              <a:t>For the SPSC review, as for the past ones, a written report is due by March 21</a:t>
            </a:r>
            <a:r>
              <a:rPr lang="en-US" baseline="30000" dirty="0" smtClean="0">
                <a:sym typeface="Wingdings" panose="05000000000000000000" pitchFamily="2" charset="2"/>
              </a:rPr>
              <a:t>st</a:t>
            </a:r>
            <a:r>
              <a:rPr lang="en-US" dirty="0" smtClean="0">
                <a:sym typeface="Wingdings" panose="05000000000000000000" pitchFamily="2" charset="2"/>
              </a:rPr>
              <a:t>. This point was discussed at the last two WA105 EC meetings. An editorial team similar as the one for the 2016 document (main editors Dario, Sebastien and Takuya) has already been activated with the goal of having a first draft in about two weeks.  </a:t>
            </a:r>
            <a:r>
              <a:rPr lang="en-US" dirty="0">
                <a:sym typeface="Wingdings" panose="05000000000000000000" pitchFamily="2" charset="2"/>
              </a:rPr>
              <a:t>The SPSC will focus </a:t>
            </a:r>
            <a:r>
              <a:rPr lang="en-US" dirty="0" smtClean="0">
                <a:sym typeface="Wingdings" panose="05000000000000000000" pitchFamily="2" charset="2"/>
              </a:rPr>
              <a:t> at the April meeting on aspects </a:t>
            </a:r>
            <a:r>
              <a:rPr lang="en-US" dirty="0">
                <a:sym typeface="Wingdings" panose="05000000000000000000" pitchFamily="2" charset="2"/>
              </a:rPr>
              <a:t>related  </a:t>
            </a:r>
            <a:r>
              <a:rPr lang="en-US" dirty="0" smtClean="0">
                <a:sym typeface="Wingdings" panose="05000000000000000000" pitchFamily="2" charset="2"/>
              </a:rPr>
              <a:t>to </a:t>
            </a:r>
            <a:r>
              <a:rPr lang="en-US" dirty="0">
                <a:sym typeface="Wingdings" panose="05000000000000000000" pitchFamily="2" charset="2"/>
              </a:rPr>
              <a:t>a possible continuation of the two </a:t>
            </a:r>
            <a:r>
              <a:rPr lang="en-US" dirty="0" err="1">
                <a:sym typeface="Wingdings" panose="05000000000000000000" pitchFamily="2" charset="2"/>
              </a:rPr>
              <a:t>protoDUNEs</a:t>
            </a:r>
            <a:r>
              <a:rPr lang="en-US" dirty="0">
                <a:sym typeface="Wingdings" panose="05000000000000000000" pitchFamily="2" charset="2"/>
              </a:rPr>
              <a:t> </a:t>
            </a:r>
            <a:r>
              <a:rPr lang="en-US" dirty="0" smtClean="0">
                <a:sym typeface="Wingdings" panose="05000000000000000000" pitchFamily="2" charset="2"/>
              </a:rPr>
              <a:t>beyond LS2 also with beam data taking. </a:t>
            </a:r>
          </a:p>
          <a:p>
            <a:endParaRPr lang="en-US" dirty="0"/>
          </a:p>
        </p:txBody>
      </p:sp>
    </p:spTree>
    <p:extLst>
      <p:ext uri="{BB962C8B-B14F-4D97-AF65-F5344CB8AC3E}">
        <p14:creationId xmlns:p14="http://schemas.microsoft.com/office/powerpoint/2010/main" val="1428724467"/>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7682</TotalTime>
  <Words>495</Words>
  <Application>Microsoft Office PowerPoint</Application>
  <PresentationFormat>Affichage à l'écran (4:3)</PresentationFormat>
  <Paragraphs>25</Paragraphs>
  <Slides>5</Slides>
  <Notes>0</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Thème Office</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Dario Autiero</dc:creator>
  <cp:lastModifiedBy>Dario Autiero</cp:lastModifiedBy>
  <cp:revision>226</cp:revision>
  <dcterms:created xsi:type="dcterms:W3CDTF">2015-04-08T06:38:53Z</dcterms:created>
  <dcterms:modified xsi:type="dcterms:W3CDTF">2017-03-01T13:13:05Z</dcterms:modified>
</cp:coreProperties>
</file>