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515" r:id="rId2"/>
    <p:sldId id="518" r:id="rId3"/>
    <p:sldId id="519" r:id="rId4"/>
    <p:sldId id="516" r:id="rId5"/>
    <p:sldId id="517" r:id="rId6"/>
  </p:sldIdLst>
  <p:sldSz cx="18722975" cy="11701463"/>
  <p:notesSz cx="7315200" cy="9601200"/>
  <p:defaultTextStyle>
    <a:defPPr>
      <a:defRPr lang="en-US"/>
    </a:defPPr>
    <a:lvl1pPr marL="0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29727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59453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489180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18906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48633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4978359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808086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37812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6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83C"/>
    <a:srgbClr val="006600"/>
    <a:srgbClr val="632523"/>
    <a:srgbClr val="EAEAEA"/>
    <a:srgbClr val="15FF7F"/>
    <a:srgbClr val="58291C"/>
    <a:srgbClr val="E9E1D7"/>
    <a:srgbClr val="DBCFBF"/>
    <a:srgbClr val="E6E3D2"/>
    <a:srgbClr val="EA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1" autoAdjust="0"/>
    <p:restoredTop sz="99455" autoAdjust="0"/>
  </p:normalViewPr>
  <p:slideViewPr>
    <p:cSldViewPr snapToGrid="0" snapToObjects="1">
      <p:cViewPr varScale="1">
        <p:scale>
          <a:sx n="77" d="100"/>
          <a:sy n="77" d="100"/>
        </p:scale>
        <p:origin x="504" y="126"/>
      </p:cViewPr>
      <p:guideLst>
        <p:guide orient="horz" pos="3686"/>
        <p:guide pos="5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1458" y="-90"/>
      </p:cViewPr>
      <p:guideLst>
        <p:guide orient="horz" pos="3024"/>
        <p:guide pos="230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/>
          <a:lstStyle>
            <a:lvl1pPr algn="r">
              <a:defRPr sz="1300"/>
            </a:lvl1pPr>
          </a:lstStyle>
          <a:p>
            <a:fld id="{30EA0F64-3D58-4E6E-A513-BFB230E37EE9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19138"/>
            <a:ext cx="576262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06" tIns="49504" rIns="99006" bIns="495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3"/>
            <a:ext cx="5852160" cy="4320540"/>
          </a:xfrm>
          <a:prstGeom prst="rect">
            <a:avLst/>
          </a:prstGeom>
        </p:spPr>
        <p:txBody>
          <a:bodyPr vert="horz" lIns="99006" tIns="49504" rIns="99006" bIns="495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 anchor="b"/>
          <a:lstStyle>
            <a:lvl1pPr algn="r">
              <a:defRPr sz="1300"/>
            </a:lvl1pPr>
          </a:lstStyle>
          <a:p>
            <a:fld id="{A78495E6-9E64-4A1C-98E7-701EE2F74C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29727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59453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89180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18906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148633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78359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808086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37812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19138"/>
            <a:ext cx="576262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2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19138"/>
            <a:ext cx="576262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0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19138"/>
            <a:ext cx="576262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5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19138"/>
            <a:ext cx="576262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97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19138"/>
            <a:ext cx="576262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6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23" y="3635041"/>
            <a:ext cx="15914529" cy="25082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8446" y="6630829"/>
            <a:ext cx="13106083" cy="29903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9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59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8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1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4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78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08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3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74157" y="468604"/>
            <a:ext cx="4212669" cy="99841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6149" y="468604"/>
            <a:ext cx="12325959" cy="99841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986" y="7519276"/>
            <a:ext cx="15914529" cy="2324041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986" y="4959580"/>
            <a:ext cx="15914529" cy="2559694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972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594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891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3189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14863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7835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80808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63781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149" y="2730344"/>
            <a:ext cx="8269314" cy="7722425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512" y="2730344"/>
            <a:ext cx="8269314" cy="7722425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149" y="2619287"/>
            <a:ext cx="8272565" cy="1091594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29727" indent="0">
              <a:buNone/>
              <a:defRPr sz="3600" b="1"/>
            </a:lvl2pPr>
            <a:lvl3pPr marL="1659453" indent="0">
              <a:buNone/>
              <a:defRPr sz="3300" b="1"/>
            </a:lvl3pPr>
            <a:lvl4pPr marL="2489180" indent="0">
              <a:buNone/>
              <a:defRPr sz="2900" b="1"/>
            </a:lvl4pPr>
            <a:lvl5pPr marL="3318906" indent="0">
              <a:buNone/>
              <a:defRPr sz="2900" b="1"/>
            </a:lvl5pPr>
            <a:lvl6pPr marL="4148633" indent="0">
              <a:buNone/>
              <a:defRPr sz="2900" b="1"/>
            </a:lvl6pPr>
            <a:lvl7pPr marL="4978359" indent="0">
              <a:buNone/>
              <a:defRPr sz="2900" b="1"/>
            </a:lvl7pPr>
            <a:lvl8pPr marL="5808086" indent="0">
              <a:buNone/>
              <a:defRPr sz="2900" b="1"/>
            </a:lvl8pPr>
            <a:lvl9pPr marL="663781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6149" y="3710881"/>
            <a:ext cx="8272565" cy="6741885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11012" y="2619287"/>
            <a:ext cx="8275816" cy="1091594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29727" indent="0">
              <a:buNone/>
              <a:defRPr sz="3600" b="1"/>
            </a:lvl2pPr>
            <a:lvl3pPr marL="1659453" indent="0">
              <a:buNone/>
              <a:defRPr sz="3300" b="1"/>
            </a:lvl3pPr>
            <a:lvl4pPr marL="2489180" indent="0">
              <a:buNone/>
              <a:defRPr sz="2900" b="1"/>
            </a:lvl4pPr>
            <a:lvl5pPr marL="3318906" indent="0">
              <a:buNone/>
              <a:defRPr sz="2900" b="1"/>
            </a:lvl5pPr>
            <a:lvl6pPr marL="4148633" indent="0">
              <a:buNone/>
              <a:defRPr sz="2900" b="1"/>
            </a:lvl6pPr>
            <a:lvl7pPr marL="4978359" indent="0">
              <a:buNone/>
              <a:defRPr sz="2900" b="1"/>
            </a:lvl7pPr>
            <a:lvl8pPr marL="5808086" indent="0">
              <a:buNone/>
              <a:defRPr sz="2900" b="1"/>
            </a:lvl8pPr>
            <a:lvl9pPr marL="663781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11012" y="3710881"/>
            <a:ext cx="8275816" cy="6741885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49" y="465892"/>
            <a:ext cx="6159730" cy="198274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164" y="465894"/>
            <a:ext cx="10466663" cy="9986874"/>
          </a:xfrm>
        </p:spPr>
        <p:txBody>
          <a:bodyPr/>
          <a:lstStyle>
            <a:lvl1pPr>
              <a:defRPr sz="5800"/>
            </a:lvl1pPr>
            <a:lvl2pPr>
              <a:defRPr sz="5100"/>
            </a:lvl2pPr>
            <a:lvl3pPr>
              <a:defRPr sz="44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149" y="2448642"/>
            <a:ext cx="6159730" cy="8004127"/>
          </a:xfrm>
        </p:spPr>
        <p:txBody>
          <a:bodyPr/>
          <a:lstStyle>
            <a:lvl1pPr marL="0" indent="0">
              <a:buNone/>
              <a:defRPr sz="2500"/>
            </a:lvl1pPr>
            <a:lvl2pPr marL="829727" indent="0">
              <a:buNone/>
              <a:defRPr sz="2200"/>
            </a:lvl2pPr>
            <a:lvl3pPr marL="1659453" indent="0">
              <a:buNone/>
              <a:defRPr sz="1800"/>
            </a:lvl3pPr>
            <a:lvl4pPr marL="2489180" indent="0">
              <a:buNone/>
              <a:defRPr sz="1600"/>
            </a:lvl4pPr>
            <a:lvl5pPr marL="3318906" indent="0">
              <a:buNone/>
              <a:defRPr sz="1600"/>
            </a:lvl5pPr>
            <a:lvl6pPr marL="4148633" indent="0">
              <a:buNone/>
              <a:defRPr sz="1600"/>
            </a:lvl6pPr>
            <a:lvl7pPr marL="4978359" indent="0">
              <a:buNone/>
              <a:defRPr sz="1600"/>
            </a:lvl7pPr>
            <a:lvl8pPr marL="5808086" indent="0">
              <a:buNone/>
              <a:defRPr sz="1600"/>
            </a:lvl8pPr>
            <a:lvl9pPr marL="6637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834" y="8191024"/>
            <a:ext cx="11233785" cy="96699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9834" y="1045547"/>
            <a:ext cx="11233785" cy="7020878"/>
          </a:xfrm>
        </p:spPr>
        <p:txBody>
          <a:bodyPr/>
          <a:lstStyle>
            <a:lvl1pPr marL="0" indent="0">
              <a:buNone/>
              <a:defRPr sz="5800"/>
            </a:lvl1pPr>
            <a:lvl2pPr marL="829727" indent="0">
              <a:buNone/>
              <a:defRPr sz="5100"/>
            </a:lvl2pPr>
            <a:lvl3pPr marL="1659453" indent="0">
              <a:buNone/>
              <a:defRPr sz="4400"/>
            </a:lvl3pPr>
            <a:lvl4pPr marL="2489180" indent="0">
              <a:buNone/>
              <a:defRPr sz="3600"/>
            </a:lvl4pPr>
            <a:lvl5pPr marL="3318906" indent="0">
              <a:buNone/>
              <a:defRPr sz="3600"/>
            </a:lvl5pPr>
            <a:lvl6pPr marL="4148633" indent="0">
              <a:buNone/>
              <a:defRPr sz="3600"/>
            </a:lvl6pPr>
            <a:lvl7pPr marL="4978359" indent="0">
              <a:buNone/>
              <a:defRPr sz="3600"/>
            </a:lvl7pPr>
            <a:lvl8pPr marL="5808086" indent="0">
              <a:buNone/>
              <a:defRPr sz="3600"/>
            </a:lvl8pPr>
            <a:lvl9pPr marL="6637812" indent="0">
              <a:buNone/>
              <a:defRPr sz="3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834" y="9158021"/>
            <a:ext cx="11233785" cy="1373296"/>
          </a:xfrm>
        </p:spPr>
        <p:txBody>
          <a:bodyPr/>
          <a:lstStyle>
            <a:lvl1pPr marL="0" indent="0">
              <a:buNone/>
              <a:defRPr sz="2500"/>
            </a:lvl1pPr>
            <a:lvl2pPr marL="829727" indent="0">
              <a:buNone/>
              <a:defRPr sz="2200"/>
            </a:lvl2pPr>
            <a:lvl3pPr marL="1659453" indent="0">
              <a:buNone/>
              <a:defRPr sz="1800"/>
            </a:lvl3pPr>
            <a:lvl4pPr marL="2489180" indent="0">
              <a:buNone/>
              <a:defRPr sz="1600"/>
            </a:lvl4pPr>
            <a:lvl5pPr marL="3318906" indent="0">
              <a:buNone/>
              <a:defRPr sz="1600"/>
            </a:lvl5pPr>
            <a:lvl6pPr marL="4148633" indent="0">
              <a:buNone/>
              <a:defRPr sz="1600"/>
            </a:lvl6pPr>
            <a:lvl7pPr marL="4978359" indent="0">
              <a:buNone/>
              <a:defRPr sz="1600"/>
            </a:lvl7pPr>
            <a:lvl8pPr marL="5808086" indent="0">
              <a:buNone/>
              <a:defRPr sz="1600"/>
            </a:lvl8pPr>
            <a:lvl9pPr marL="6637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149" y="468601"/>
            <a:ext cx="16850678" cy="1950244"/>
          </a:xfrm>
          <a:prstGeom prst="rect">
            <a:avLst/>
          </a:prstGeom>
        </p:spPr>
        <p:txBody>
          <a:bodyPr vert="horz" lIns="165945" tIns="82973" rIns="165945" bIns="829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149" y="2730344"/>
            <a:ext cx="16850678" cy="7722425"/>
          </a:xfrm>
          <a:prstGeom prst="rect">
            <a:avLst/>
          </a:prstGeom>
        </p:spPr>
        <p:txBody>
          <a:bodyPr vert="horz" lIns="165945" tIns="82973" rIns="165945" bIns="829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149" y="10845525"/>
            <a:ext cx="4368694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BF89-9E91-45CC-A214-5E86EEBB88EE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7017" y="10845525"/>
            <a:ext cx="5928942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18132" y="10845525"/>
            <a:ext cx="4368694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59453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2295" indent="-622295" algn="l" defTabSz="1659453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48306" indent="-518579" algn="l" defTabSz="1659453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7431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04043" indent="-414863" algn="l" defTabSz="16594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33770" indent="-414863" algn="l" defTabSz="1659453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349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93223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222949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5267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9727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59453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489180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06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48633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78359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08086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37812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 smtClean="0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1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518" y="5943"/>
            <a:ext cx="17893554" cy="72156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089"/>
              </a:spcBef>
              <a:spcAft>
                <a:spcPts val="3267"/>
              </a:spcAft>
            </a:pPr>
            <a:r>
              <a:rPr lang="en-US" sz="3600" dirty="0" smtClean="0">
                <a:latin typeface="Swis721 BT" panose="020B0504020202020204" pitchFamily="34" charset="0"/>
              </a:rPr>
              <a:t>SFTC </a:t>
            </a:r>
            <a:r>
              <a:rPr lang="en-US" sz="3600" dirty="0" smtClean="0">
                <a:latin typeface="Swis721 BT" panose="020B0504020202020204" pitchFamily="34" charset="0"/>
              </a:rPr>
              <a:t>for the </a:t>
            </a:r>
            <a:r>
              <a:rPr lang="en-US" sz="3600" dirty="0" smtClean="0">
                <a:latin typeface="Swis721 BT" panose="020B0504020202020204" pitchFamily="34" charset="0"/>
              </a:rPr>
              <a:t>666-DP: n. 12</a:t>
            </a:r>
            <a:endParaRPr lang="en-US" sz="3600" baseline="30000" dirty="0">
              <a:latin typeface="Swis721 BT" panose="020B05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176" y="1643063"/>
            <a:ext cx="7543799" cy="1005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1" y="5424929"/>
            <a:ext cx="7406461" cy="6240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6518" y="537839"/>
            <a:ext cx="12512764" cy="4887090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>
              <a:spcBef>
                <a:spcPts val="1800"/>
              </a:spcBef>
              <a:spcAft>
                <a:spcPts val="3000"/>
              </a:spcAft>
            </a:pPr>
            <a:r>
              <a:rPr lang="en-US" sz="2400" dirty="0" smtClean="0">
                <a:latin typeface="Swis721 BT" panose="020B0504020202020204" pitchFamily="34" charset="0"/>
              </a:rPr>
              <a:t>Progresses</a:t>
            </a:r>
            <a:endParaRPr lang="en-US" sz="2400" dirty="0">
              <a:latin typeface="Swis721 BT" panose="020B0504020202020204" pitchFamily="34" charset="0"/>
            </a:endParaRPr>
          </a:p>
          <a:p>
            <a:pPr marL="363538" indent="-3175">
              <a:spcAft>
                <a:spcPts val="1200"/>
              </a:spcAft>
            </a:pPr>
            <a:r>
              <a:rPr lang="en-US" sz="2000" dirty="0" smtClean="0">
                <a:solidFill>
                  <a:srgbClr val="0070C0"/>
                </a:solidFill>
                <a:latin typeface="Swis721 BT" panose="020B0504020202020204" pitchFamily="34" charset="0"/>
              </a:rPr>
              <a:t>Crossing tube on the 666 top cap: defined</a:t>
            </a:r>
          </a:p>
          <a:p>
            <a:pPr marL="363538" indent="-3175">
              <a:spcAft>
                <a:spcPts val="1200"/>
              </a:spcAft>
            </a:pPr>
            <a:r>
              <a:rPr lang="en-US" sz="2000" dirty="0" smtClean="0">
                <a:solidFill>
                  <a:srgbClr val="0070C0"/>
                </a:solidFill>
                <a:latin typeface="Swis721 BT" panose="020B0504020202020204" pitchFamily="34" charset="0"/>
              </a:rPr>
              <a:t>Outer tube with Top and Back T and Top flange: defined</a:t>
            </a:r>
          </a:p>
          <a:p>
            <a:pPr marL="363538" indent="-3175">
              <a:spcAft>
                <a:spcPts val="1200"/>
              </a:spcAft>
            </a:pPr>
            <a:r>
              <a:rPr lang="en-US" sz="2000" dirty="0" smtClean="0">
                <a:solidFill>
                  <a:srgbClr val="0070C0"/>
                </a:solidFill>
                <a:latin typeface="Swis721 BT" panose="020B0504020202020204" pitchFamily="34" charset="0"/>
              </a:rPr>
              <a:t>Cold SFT with 20 connectors (68 pin): top and bottom layers defined, 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internal layers to be completed.</a:t>
            </a:r>
          </a:p>
          <a:p>
            <a:pPr marL="363538" indent="-3175">
              <a:spcAft>
                <a:spcPts val="1200"/>
              </a:spcAft>
            </a:pP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Warm SFT with 10 68pins connectors and 10 80pins connectors: to be completed.</a:t>
            </a:r>
          </a:p>
          <a:p>
            <a:pPr marL="363538" indent="-3175">
              <a:spcAft>
                <a:spcPts val="1200"/>
              </a:spcAft>
            </a:pPr>
            <a:r>
              <a:rPr lang="en-US" sz="2000" dirty="0" smtClean="0">
                <a:solidFill>
                  <a:srgbClr val="0070C0"/>
                </a:solidFill>
                <a:latin typeface="Swis721 BT" panose="020B0504020202020204" pitchFamily="34" charset="0"/>
              </a:rPr>
              <a:t>Flanges for the cold SFT: defined.</a:t>
            </a:r>
          </a:p>
          <a:p>
            <a:pPr marL="363538" indent="-3175">
              <a:spcAft>
                <a:spcPts val="1200"/>
              </a:spcAft>
            </a:pP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Flanges for the Warm SFT: to be done.</a:t>
            </a:r>
            <a:r>
              <a:rPr lang="en-US" sz="2000" dirty="0" smtClean="0">
                <a:solidFill>
                  <a:srgbClr val="0070C0"/>
                </a:solidFill>
                <a:latin typeface="Swis721 BT" panose="020B0504020202020204" pitchFamily="34" charset="0"/>
              </a:rPr>
              <a:t> </a:t>
            </a:r>
          </a:p>
          <a:p>
            <a:pPr marL="363538" indent="-3175">
              <a:spcAft>
                <a:spcPts val="1200"/>
              </a:spcAft>
            </a:pPr>
            <a:r>
              <a:rPr lang="en-US" sz="2000" dirty="0" smtClean="0">
                <a:solidFill>
                  <a:srgbClr val="0070C0"/>
                </a:solidFill>
                <a:latin typeface="Swis721 BT" panose="020B0504020202020204" pitchFamily="34" charset="0"/>
              </a:rPr>
              <a:t>Blades: OK</a:t>
            </a:r>
          </a:p>
          <a:p>
            <a:pPr marL="363538" indent="-3175">
              <a:spcAft>
                <a:spcPts val="1200"/>
              </a:spcAft>
            </a:pP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Blade guides: to be completed.</a:t>
            </a:r>
          </a:p>
          <a:p>
            <a:pPr marL="363538" indent="-3175">
              <a:spcAft>
                <a:spcPts val="1200"/>
              </a:spcAft>
            </a:pP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Heat exchanger coil and N2 flushing pipe: to be updated.</a:t>
            </a:r>
            <a:endParaRPr lang="en-US" sz="2000" dirty="0"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6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 smtClean="0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2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518" y="5943"/>
            <a:ext cx="17893554" cy="72156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089"/>
              </a:spcBef>
              <a:spcAft>
                <a:spcPts val="3267"/>
              </a:spcAft>
            </a:pPr>
            <a:r>
              <a:rPr lang="en-US" sz="3600" dirty="0" smtClean="0">
                <a:latin typeface="Swis721 BT" panose="020B0504020202020204" pitchFamily="34" charset="0"/>
              </a:rPr>
              <a:t>SFTC </a:t>
            </a:r>
            <a:r>
              <a:rPr lang="en-US" sz="3600" dirty="0" smtClean="0">
                <a:latin typeface="Swis721 BT" panose="020B0504020202020204" pitchFamily="34" charset="0"/>
              </a:rPr>
              <a:t>for the </a:t>
            </a:r>
            <a:r>
              <a:rPr lang="en-US" sz="3600" dirty="0" smtClean="0">
                <a:latin typeface="Swis721 BT" panose="020B0504020202020204" pitchFamily="34" charset="0"/>
              </a:rPr>
              <a:t>666-DP: n. 12</a:t>
            </a:r>
            <a:endParaRPr lang="en-US" sz="3600" baseline="30000" dirty="0">
              <a:latin typeface="Swis721 BT" panose="020B05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871" t="11146" r="59031" b="13743"/>
          <a:stretch/>
        </p:blipFill>
        <p:spPr>
          <a:xfrm>
            <a:off x="3051773" y="1521589"/>
            <a:ext cx="12619429" cy="101798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6518" y="537839"/>
            <a:ext cx="12512764" cy="501274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>
              <a:spcBef>
                <a:spcPts val="1800"/>
              </a:spcBef>
              <a:spcAft>
                <a:spcPts val="3000"/>
              </a:spcAft>
            </a:pPr>
            <a:r>
              <a:rPr lang="en-US" sz="2400" dirty="0" smtClean="0">
                <a:latin typeface="Swis721 BT" panose="020B0504020202020204" pitchFamily="34" charset="0"/>
              </a:rPr>
              <a:t>FE electronic PCB</a:t>
            </a:r>
            <a:endParaRPr lang="en-US" sz="2400" dirty="0"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69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 smtClean="0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3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518" y="5943"/>
            <a:ext cx="17893554" cy="72156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089"/>
              </a:spcBef>
              <a:spcAft>
                <a:spcPts val="3267"/>
              </a:spcAft>
            </a:pPr>
            <a:r>
              <a:rPr lang="en-US" sz="3600" dirty="0" smtClean="0">
                <a:latin typeface="Swis721 BT" panose="020B0504020202020204" pitchFamily="34" charset="0"/>
              </a:rPr>
              <a:t>SFTC </a:t>
            </a:r>
            <a:r>
              <a:rPr lang="en-US" sz="3600" dirty="0" smtClean="0">
                <a:latin typeface="Swis721 BT" panose="020B0504020202020204" pitchFamily="34" charset="0"/>
              </a:rPr>
              <a:t>for the </a:t>
            </a:r>
            <a:r>
              <a:rPr lang="en-US" sz="3600" dirty="0" smtClean="0">
                <a:latin typeface="Swis721 BT" panose="020B0504020202020204" pitchFamily="34" charset="0"/>
              </a:rPr>
              <a:t>666-DP: n. 12</a:t>
            </a:r>
            <a:endParaRPr lang="en-US" sz="3600" baseline="30000" dirty="0">
              <a:latin typeface="Swis721 BT" panose="020B05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518" y="537839"/>
            <a:ext cx="12512764" cy="501274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>
              <a:spcBef>
                <a:spcPts val="1800"/>
              </a:spcBef>
              <a:spcAft>
                <a:spcPts val="3000"/>
              </a:spcAft>
            </a:pPr>
            <a:r>
              <a:rPr lang="en-US" sz="2400" dirty="0" smtClean="0">
                <a:latin typeface="Swis721 BT" panose="020B0504020202020204" pitchFamily="34" charset="0"/>
              </a:rPr>
              <a:t>CSFT IN side</a:t>
            </a:r>
            <a:endParaRPr lang="en-US" sz="2400" dirty="0">
              <a:latin typeface="Swis721 BT" panose="020B05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787" t="8717" r="61229" b="9377"/>
          <a:stretch/>
        </p:blipFill>
        <p:spPr>
          <a:xfrm>
            <a:off x="4426630" y="1132114"/>
            <a:ext cx="9869714" cy="9361715"/>
          </a:xfrm>
          <a:prstGeom prst="rect">
            <a:avLst/>
          </a:prstGeom>
          <a:solidFill>
            <a:srgbClr val="FFC000">
              <a:alpha val="18000"/>
            </a:srgbClr>
          </a:solidFill>
        </p:spPr>
      </p:pic>
    </p:spTree>
    <p:extLst>
      <p:ext uri="{BB962C8B-B14F-4D97-AF65-F5344CB8AC3E}">
        <p14:creationId xmlns:p14="http://schemas.microsoft.com/office/powerpoint/2010/main" val="45012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 smtClean="0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4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518" y="5943"/>
            <a:ext cx="17893554" cy="72156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089"/>
              </a:spcBef>
              <a:spcAft>
                <a:spcPts val="3267"/>
              </a:spcAft>
            </a:pPr>
            <a:r>
              <a:rPr lang="en-US" sz="3600" dirty="0" smtClean="0">
                <a:latin typeface="Swis721 BT" panose="020B0504020202020204" pitchFamily="34" charset="0"/>
              </a:rPr>
              <a:t>HV male connectors for cables of different HVPSs</a:t>
            </a:r>
            <a:endParaRPr lang="en-US" sz="3600" baseline="30000" dirty="0">
              <a:latin typeface="Swis721 BT" panose="020B05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93" y="1539921"/>
            <a:ext cx="8616556" cy="4687035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87313" indent="-3175">
              <a:spcAft>
                <a:spcPts val="3000"/>
              </a:spcAft>
            </a:pP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Drawings 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for 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cable 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male connectors for 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ProtoDUNE-DP,  ProtoDUNE-SP and 311: </a:t>
            </a:r>
            <a:endParaRPr lang="en-US" sz="2000" dirty="0" smtClean="0">
              <a:solidFill>
                <a:srgbClr val="C00000"/>
              </a:solidFill>
              <a:latin typeface="Swis721 BT" panose="020B0504020202020204" pitchFamily="34" charset="0"/>
            </a:endParaRPr>
          </a:p>
          <a:p>
            <a:pPr marL="87313" indent="-3175">
              <a:spcAft>
                <a:spcPts val="3000"/>
              </a:spcAft>
            </a:pPr>
            <a:r>
              <a:rPr lang="en-US" sz="2000" dirty="0">
                <a:solidFill>
                  <a:srgbClr val="C00000"/>
                </a:solidFill>
                <a:latin typeface="Swis721 BT" panose="020B0504020202020204" pitchFamily="34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a) 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Male for 300kV cable X-Ray 2236 </a:t>
            </a:r>
            <a:r>
              <a:rPr lang="en-US" sz="28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⌀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38.2mm: </a:t>
            </a:r>
            <a:r>
              <a:rPr lang="en-US" sz="2000" dirty="0" smtClean="0">
                <a:latin typeface="Swis721 BT" panose="020B0504020202020204" pitchFamily="34" charset="0"/>
              </a:rPr>
              <a:t>2 pieces (one for DP with 300kV PS and one for SP with spare 200kV PS)</a:t>
            </a:r>
            <a:endParaRPr lang="en-US" sz="2000" dirty="0" smtClean="0">
              <a:solidFill>
                <a:srgbClr val="C00000"/>
              </a:solidFill>
              <a:latin typeface="Swis721 BT" panose="020B0504020202020204" pitchFamily="34" charset="0"/>
            </a:endParaRPr>
          </a:p>
          <a:p>
            <a:pPr marL="87313" indent="-3175">
              <a:spcAft>
                <a:spcPts val="3000"/>
              </a:spcAft>
            </a:pPr>
            <a:r>
              <a:rPr lang="en-US" sz="2000" dirty="0">
                <a:solidFill>
                  <a:srgbClr val="C00000"/>
                </a:solidFill>
                <a:latin typeface="Swis721 BT" panose="020B0504020202020204" pitchFamily="34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b) 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Male for 300kV cable </a:t>
            </a:r>
            <a:r>
              <a:rPr lang="en-US" sz="28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⌀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22mm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: </a:t>
            </a:r>
            <a:r>
              <a:rPr lang="en-US" sz="2000" dirty="0" smtClean="0">
                <a:latin typeface="Swis721 BT" panose="020B0504020202020204" pitchFamily="34" charset="0"/>
              </a:rPr>
              <a:t>1 piece for the 300kV HVPS (present one) as spare for </a:t>
            </a:r>
            <a:r>
              <a:rPr lang="en-US" sz="2000" dirty="0" smtClean="0">
                <a:latin typeface="Swis721 BT" panose="020B0504020202020204" pitchFamily="34" charset="0"/>
              </a:rPr>
              <a:t>ProtoDUNE-DP</a:t>
            </a:r>
            <a:endParaRPr lang="en-US" sz="2000" dirty="0" smtClean="0">
              <a:latin typeface="Swis721 BT" panose="020B0504020202020204" pitchFamily="34" charset="0"/>
            </a:endParaRPr>
          </a:p>
          <a:p>
            <a:pPr marL="87313" indent="-3175">
              <a:spcAft>
                <a:spcPts val="3000"/>
              </a:spcAft>
            </a:pPr>
            <a:r>
              <a:rPr lang="en-US" sz="2000" dirty="0">
                <a:solidFill>
                  <a:srgbClr val="C00000"/>
                </a:solidFill>
                <a:latin typeface="Swis721 BT" panose="020B0504020202020204" pitchFamily="34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c) 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Male for 100kV cable </a:t>
            </a:r>
            <a:r>
              <a:rPr lang="en-US" sz="28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⌀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14mm 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: </a:t>
            </a:r>
            <a:r>
              <a:rPr lang="en-US" sz="2000" dirty="0" smtClean="0">
                <a:latin typeface="Swis721 BT" panose="020B0504020202020204" pitchFamily="34" charset="0"/>
              </a:rPr>
              <a:t>1 piece for 311 and 100kV HVPS.</a:t>
            </a:r>
          </a:p>
          <a:p>
            <a:pPr marL="87313" indent="-3175">
              <a:spcAft>
                <a:spcPts val="3000"/>
              </a:spcAft>
            </a:pPr>
            <a:r>
              <a:rPr lang="en-US" sz="2000" dirty="0" smtClean="0">
                <a:latin typeface="Swis721 BT" panose="020B0504020202020204" pitchFamily="34" charset="0"/>
              </a:rPr>
              <a:t>d) Existing male connectors for 300kV </a:t>
            </a:r>
            <a:r>
              <a:rPr lang="en-US" sz="2000" dirty="0">
                <a:latin typeface="Swis721 BT" panose="020B0504020202020204" pitchFamily="34" charset="0"/>
              </a:rPr>
              <a:t>cable </a:t>
            </a:r>
            <a:r>
              <a:rPr lang="en-US" sz="3200" dirty="0">
                <a:latin typeface="Swis721 BT" panose="020B0504020202020204" pitchFamily="34" charset="0"/>
              </a:rPr>
              <a:t>⌀</a:t>
            </a:r>
            <a:r>
              <a:rPr lang="en-US" sz="2000" dirty="0">
                <a:latin typeface="Swis721 BT" panose="020B0504020202020204" pitchFamily="34" charset="0"/>
              </a:rPr>
              <a:t>22mm</a:t>
            </a:r>
            <a:r>
              <a:rPr lang="en-US" sz="2000" dirty="0" smtClean="0">
                <a:latin typeface="Swis721 BT" panose="020B0504020202020204" pitchFamily="34" charset="0"/>
              </a:rPr>
              <a:t>.</a:t>
            </a:r>
            <a:endParaRPr lang="en-US" sz="2000" dirty="0">
              <a:latin typeface="Swis721 BT" panose="020B05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177" t="9146" r="60803" b="10743"/>
          <a:stretch/>
        </p:blipFill>
        <p:spPr>
          <a:xfrm>
            <a:off x="8705589" y="727507"/>
            <a:ext cx="10017387" cy="10893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5381" y="7174136"/>
            <a:ext cx="63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Swis721 BT" panose="020B0504020202020204" pitchFamily="34" charset="0"/>
              </a:rPr>
              <a:t>a)</a:t>
            </a:r>
            <a:endParaRPr lang="fr-CH" sz="2400" dirty="0">
              <a:latin typeface="Swis721 BT" panose="020B05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8349" y="7404969"/>
            <a:ext cx="63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Swis721 BT" panose="020B0504020202020204" pitchFamily="34" charset="0"/>
              </a:rPr>
              <a:t>b)</a:t>
            </a:r>
            <a:endParaRPr lang="fr-CH" sz="2400" dirty="0">
              <a:latin typeface="Swis721 BT" panose="020B05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44388" y="7709160"/>
            <a:ext cx="63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Swis721 BT" panose="020B0504020202020204" pitchFamily="34" charset="0"/>
              </a:rPr>
              <a:t>c)</a:t>
            </a:r>
            <a:endParaRPr lang="fr-CH" sz="2400" dirty="0">
              <a:latin typeface="Swis721 BT" panose="020B05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50428" y="7866634"/>
            <a:ext cx="63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Swis721 BT" panose="020B0504020202020204" pitchFamily="34" charset="0"/>
              </a:rPr>
              <a:t>d)</a:t>
            </a:r>
            <a:endParaRPr lang="fr-CH" sz="2400" dirty="0"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82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 smtClean="0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5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518" y="5943"/>
            <a:ext cx="17893554" cy="72156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089"/>
              </a:spcBef>
              <a:spcAft>
                <a:spcPts val="3267"/>
              </a:spcAft>
            </a:pPr>
            <a:r>
              <a:rPr lang="en-US" sz="3600" dirty="0" smtClean="0">
                <a:latin typeface="Swis721 BT" panose="020B0504020202020204" pitchFamily="34" charset="0"/>
              </a:rPr>
              <a:t>HV male connectors for cables of different HVPSs</a:t>
            </a:r>
            <a:endParaRPr lang="en-US" sz="3600" baseline="30000" dirty="0">
              <a:latin typeface="Swis721 BT" panose="020B05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93" y="727507"/>
            <a:ext cx="8616556" cy="439719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87313" indent="-3175">
              <a:spcAft>
                <a:spcPts val="3000"/>
              </a:spcAft>
            </a:pP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Top transformers 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around the cables for small discharge monitoring.</a:t>
            </a:r>
            <a:r>
              <a:rPr lang="en-US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  </a:t>
            </a:r>
            <a:endParaRPr lang="en-US" sz="2000" dirty="0" smtClean="0">
              <a:solidFill>
                <a:srgbClr val="C00000"/>
              </a:solidFill>
              <a:latin typeface="Swis721 BT" panose="020B05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190" t="8812" r="66879" b="9742"/>
          <a:stretch/>
        </p:blipFill>
        <p:spPr>
          <a:xfrm>
            <a:off x="9323295" y="727507"/>
            <a:ext cx="6434447" cy="10968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947" t="13591" r="69935" b="9187"/>
          <a:stretch/>
        </p:blipFill>
        <p:spPr>
          <a:xfrm>
            <a:off x="376518" y="1370488"/>
            <a:ext cx="5185038" cy="103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0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65905</TotalTime>
  <Words>184</Words>
  <Application>Microsoft Office PowerPoint</Application>
  <PresentationFormat>Custom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Swis721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Franco Sergiampietri</dc:creator>
  <cp:lastModifiedBy>Franco Sergiampietri</cp:lastModifiedBy>
  <cp:revision>1309</cp:revision>
  <cp:lastPrinted>2016-05-03T06:52:46Z</cp:lastPrinted>
  <dcterms:created xsi:type="dcterms:W3CDTF">2010-04-22T16:29:04Z</dcterms:created>
  <dcterms:modified xsi:type="dcterms:W3CDTF">2017-03-01T09:57:28Z</dcterms:modified>
</cp:coreProperties>
</file>