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388" r:id="rId4"/>
    <p:sldId id="334" r:id="rId5"/>
    <p:sldId id="333" r:id="rId6"/>
    <p:sldId id="377" r:id="rId7"/>
    <p:sldId id="378" r:id="rId8"/>
    <p:sldId id="371" r:id="rId9"/>
    <p:sldId id="376" r:id="rId10"/>
    <p:sldId id="372" r:id="rId11"/>
    <p:sldId id="375" r:id="rId12"/>
    <p:sldId id="373" r:id="rId13"/>
    <p:sldId id="384" r:id="rId14"/>
    <p:sldId id="365" r:id="rId15"/>
    <p:sldId id="366" r:id="rId16"/>
    <p:sldId id="367" r:id="rId17"/>
    <p:sldId id="361" r:id="rId18"/>
    <p:sldId id="369" r:id="rId19"/>
    <p:sldId id="370" r:id="rId20"/>
    <p:sldId id="386" r:id="rId21"/>
    <p:sldId id="330" r:id="rId22"/>
    <p:sldId id="331" r:id="rId23"/>
    <p:sldId id="335" r:id="rId24"/>
    <p:sldId id="385" r:id="rId2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CCFF33"/>
    <a:srgbClr val="CCCC00"/>
    <a:srgbClr val="FFCC00"/>
    <a:srgbClr val="32547A"/>
    <a:srgbClr val="BC5F2B"/>
    <a:srgbClr val="E95125"/>
    <a:srgbClr val="F37C23"/>
    <a:srgbClr val="3C5A77"/>
    <a:srgbClr val="B85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32" y="-96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3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31467" y="6077466"/>
            <a:ext cx="116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oadway" panose="04040905080B02020502" pitchFamily="82" charset="0"/>
              </a:rPr>
              <a:t>proto</a:t>
            </a:r>
            <a:endParaRPr lang="en-US" sz="24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Dan Wenman | protoDUNE Installation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Dan Wenman | protoDUNE Installation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D270-ECB8-44AC-A080-E08520001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1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dirty="0" smtClean="0"/>
              <a:t>Dan Wenman | protoDUNE Installation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132609" y="6357635"/>
            <a:ext cx="116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C5F2B"/>
                </a:solidFill>
                <a:latin typeface="Broadway" panose="04040905080B02020502" pitchFamily="82" charset="0"/>
              </a:rPr>
              <a:t>proto</a:t>
            </a:r>
            <a:endParaRPr lang="en-US" sz="2400" dirty="0">
              <a:solidFill>
                <a:srgbClr val="BC5F2B"/>
              </a:solidFill>
              <a:latin typeface="Broadway" panose="04040905080B02020502" pitchFamily="8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ProtoDUNE – DSS Installation, Alignment and </a:t>
            </a:r>
            <a:r>
              <a:rPr lang="en-GB" dirty="0" smtClean="0"/>
              <a:t>QA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Dan Wenman</a:t>
            </a:r>
          </a:p>
          <a:p>
            <a:r>
              <a:rPr lang="en-US" dirty="0"/>
              <a:t>ProtoDUNE Single Phase Installation </a:t>
            </a:r>
            <a:r>
              <a:rPr lang="en-US" dirty="0" smtClean="0"/>
              <a:t>Workshop</a:t>
            </a:r>
          </a:p>
          <a:p>
            <a:r>
              <a:rPr lang="en-GB" dirty="0" smtClean="0"/>
              <a:t>April 19, 2017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</p:spPr>
        <p:txBody>
          <a:bodyPr>
            <a:noAutofit/>
          </a:bodyPr>
          <a:lstStyle/>
          <a:p>
            <a:r>
              <a:rPr lang="en-GB" sz="3200" dirty="0" smtClean="0"/>
              <a:t>Alignment of the bridge beams A,B,C,D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57200" y="1332461"/>
            <a:ext cx="8232771" cy="507030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Beam A will be driven near beam 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center </a:t>
            </a:r>
            <a:r>
              <a:rPr lang="en-US" dirty="0" smtClean="0"/>
              <a:t>and downstream bridge trolley position </a:t>
            </a:r>
            <a:r>
              <a:rPr lang="en-US" dirty="0" smtClean="0"/>
              <a:t>is verified </a:t>
            </a:r>
            <a:r>
              <a:rPr lang="en-US" dirty="0" smtClean="0"/>
              <a:t>and adjusted.  The guide rollers will be adjusted for minimal clearance.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Beam </a:t>
            </a:r>
            <a:r>
              <a:rPr lang="en-US" dirty="0" smtClean="0"/>
              <a:t>A </a:t>
            </a:r>
            <a:r>
              <a:rPr lang="en-US" dirty="0" smtClean="0"/>
              <a:t>will be driven to the Beam C position and Beam A position to check for binding.  Small adjustments of the </a:t>
            </a:r>
            <a:r>
              <a:rPr lang="en-US" dirty="0" smtClean="0"/>
              <a:t>guide rollers will be made if necessary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Beam A will be translated out of the way.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This procedure is repeated for Beams B,C, and D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74638" lvl="1" indent="0">
              <a:buNone/>
            </a:pPr>
            <a:endParaRPr lang="en-US" dirty="0" smtClean="0"/>
          </a:p>
          <a:p>
            <a:pPr marL="631825" lvl="2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</p:spPr>
        <p:txBody>
          <a:bodyPr>
            <a:noAutofit/>
          </a:bodyPr>
          <a:lstStyle/>
          <a:p>
            <a:r>
              <a:rPr lang="en-GB" sz="3200" dirty="0" smtClean="0"/>
              <a:t>Location of APA, CPA, EW mount points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57200" y="1332461"/>
            <a:ext cx="8232771" cy="507030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location of the mount points for the APA, </a:t>
            </a:r>
            <a:r>
              <a:rPr lang="en-US" dirty="0" smtClean="0"/>
              <a:t>CPA, </a:t>
            </a:r>
            <a:r>
              <a:rPr lang="en-US" dirty="0" smtClean="0"/>
              <a:t>and EW </a:t>
            </a:r>
            <a:r>
              <a:rPr lang="en-US" dirty="0" smtClean="0"/>
              <a:t>is etched </a:t>
            </a:r>
            <a:r>
              <a:rPr lang="en-US" dirty="0" smtClean="0"/>
              <a:t>on to the bottom of the bridge beams.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bow of the bridge beams will be measured and adjustments to the mount points </a:t>
            </a:r>
            <a:r>
              <a:rPr lang="en-US" dirty="0" err="1" smtClean="0"/>
              <a:t>canl</a:t>
            </a:r>
            <a:r>
              <a:rPr lang="en-US" dirty="0" smtClean="0"/>
              <a:t> </a:t>
            </a:r>
            <a:r>
              <a:rPr lang="en-US" dirty="0" smtClean="0"/>
              <a:t>be made, if necessary, to compensate for bow in the bridge beams.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31825" lvl="2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6" y="3206475"/>
            <a:ext cx="3971704" cy="3069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40" y="3174130"/>
            <a:ext cx="4178231" cy="32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</p:spPr>
        <p:txBody>
          <a:bodyPr>
            <a:noAutofit/>
          </a:bodyPr>
          <a:lstStyle/>
          <a:p>
            <a:r>
              <a:rPr lang="en-GB" sz="3200" dirty="0" smtClean="0"/>
              <a:t>Driving of the loaded bridge beams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57200" y="1332461"/>
            <a:ext cx="4045527" cy="4791248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first beam to be loaded and </a:t>
            </a:r>
            <a:r>
              <a:rPr lang="en-US" dirty="0" smtClean="0"/>
              <a:t>mounted in its final position is Beam A.</a:t>
            </a:r>
            <a:r>
              <a:rPr lang="en-US" dirty="0" smtClean="0"/>
              <a:t> This </a:t>
            </a:r>
            <a:r>
              <a:rPr lang="en-US" dirty="0" smtClean="0"/>
              <a:t>beam will be pulled </a:t>
            </a:r>
            <a:r>
              <a:rPr lang="en-US" dirty="0" smtClean="0"/>
              <a:t>by two winches </a:t>
            </a:r>
            <a:r>
              <a:rPr lang="en-US" dirty="0" smtClean="0"/>
              <a:t>and then pushed </a:t>
            </a:r>
            <a:r>
              <a:rPr lang="en-US" dirty="0" smtClean="0"/>
              <a:t>into final position by two manually driven pushers.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After beam A and E are connected to the runway beam, the remaining beams will be moved by pulling or pushing on the downstream end.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Pulling a full length bridge beam on one end is being set for testing at Ash River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68" y="1643012"/>
            <a:ext cx="4000840" cy="309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937" t="19840" r="29583" b="18666"/>
          <a:stretch/>
        </p:blipFill>
        <p:spPr>
          <a:xfrm>
            <a:off x="3088251" y="207021"/>
            <a:ext cx="6130552" cy="5968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87359"/>
            <a:ext cx="2787075" cy="41556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/>
              <a:t>DSS </a:t>
            </a:r>
            <a:r>
              <a:rPr lang="en-US" sz="2800" dirty="0" smtClean="0"/>
              <a:t>constraint</a:t>
            </a:r>
            <a:br>
              <a:rPr lang="en-US" sz="2800" dirty="0" smtClean="0"/>
            </a:br>
            <a:r>
              <a:rPr lang="en-US" sz="2400" dirty="0" smtClean="0"/>
              <a:t>during first phase of installation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Note: BB-A </a:t>
            </a:r>
            <a:r>
              <a:rPr lang="en-US" sz="2400" dirty="0" smtClean="0"/>
              <a:t>and E are </a:t>
            </a:r>
            <a:r>
              <a:rPr lang="en-US" sz="2400" dirty="0" smtClean="0"/>
              <a:t>bolted to </a:t>
            </a:r>
            <a:r>
              <a:rPr lang="en-US" sz="2400" dirty="0" smtClean="0"/>
              <a:t>3 runway beams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58200" y="6485349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0149" y="1651527"/>
            <a:ext cx="876586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North Drift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83512" y="6110998"/>
            <a:ext cx="6749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183513" y="5675570"/>
            <a:ext cx="10319" cy="435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58427" y="5969483"/>
            <a:ext cx="7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60797" y="5447028"/>
            <a:ext cx="28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984296" y="4269396"/>
            <a:ext cx="959865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South </a:t>
            </a:r>
            <a:r>
              <a:rPr lang="en-US" sz="1200" dirty="0"/>
              <a:t>Drift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1482" y="5722265"/>
            <a:ext cx="50573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BB-A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6209" y="3218510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BB-C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6208" y="2072617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BB-D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6210" y="774003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016210" y="4548657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BB-B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602921" y="3948499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RB-1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099848" y="3948499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RB-2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919859" y="3948499"/>
            <a:ext cx="60031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RB-3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365582" y="319755"/>
            <a:ext cx="18144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Top view of DSS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960536" y="5495929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937346" y="3060457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DH-2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950565" y="999238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429056" y="5449738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DH-4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410867" y="3001634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DH-5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43079" y="999239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DH-6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255829" y="5510567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DH-7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44943" y="3049084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DH-8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250205" y="1055108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DH-9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92320" y="3245820"/>
            <a:ext cx="1210762" cy="272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34589" y="2955467"/>
            <a:ext cx="8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70275" y="5816360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70274" y="5537159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16200000">
            <a:off x="3490688" y="5670929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3854992" y="5682824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4816" y="4085145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84815" y="3805944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 rot="16200000">
            <a:off x="205228" y="393971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 rot="16200000">
            <a:off x="569532" y="3951608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 rot="16200000">
            <a:off x="205228" y="4539387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rot="16200000">
            <a:off x="569532" y="4551282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99858" y="5272367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99857" y="4993166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5927" y="3838191"/>
            <a:ext cx="215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Fully constrained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57242" y="4974235"/>
            <a:ext cx="215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Constrained in y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757242" y="4395542"/>
            <a:ext cx="215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Constrained in x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6167435" y="5796716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167434" y="5517515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 rot="16200000">
            <a:off x="5987847" y="5651284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 rot="16200000">
            <a:off x="6352151" y="5663179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8021445" y="5796716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8021444" y="5517515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 rot="16200000">
            <a:off x="7841857" y="5651284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 rot="16200000">
            <a:off x="8206161" y="5663179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665330" y="324367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 rot="16200000">
            <a:off x="3485744" y="337744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 rot="16200000">
            <a:off x="3850048" y="3389338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6162491" y="3503230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162490" y="3224029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 rot="16200000">
            <a:off x="5982903" y="3357798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 rot="16200000">
            <a:off x="6347207" y="336969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8016501" y="3503230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8016500" y="3224029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 rot="16200000">
            <a:off x="7836913" y="3357798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 rot="16200000">
            <a:off x="8201217" y="336969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3647084" y="3528846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665330" y="979628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 rot="16200000">
            <a:off x="3485744" y="1113398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 rot="16200000">
            <a:off x="3850048" y="112529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6162491" y="1239185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6162490" y="959984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 rot="16200000">
            <a:off x="5982903" y="109375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 rot="16200000">
            <a:off x="6347207" y="1105648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8016501" y="1239185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8016500" y="959984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 rot="16200000">
            <a:off x="7836913" y="109375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 rot="16200000">
            <a:off x="8201217" y="1105648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3647084" y="1264801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937" t="19840" r="29583" b="18666"/>
          <a:stretch/>
        </p:blipFill>
        <p:spPr>
          <a:xfrm>
            <a:off x="2940310" y="140568"/>
            <a:ext cx="6130552" cy="5968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1" y="87359"/>
            <a:ext cx="2906189" cy="2519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 smtClean="0"/>
              <a:t>DSS constraint</a:t>
            </a:r>
            <a:br>
              <a:rPr lang="en-US" sz="2400" dirty="0" smtClean="0"/>
            </a:br>
            <a:r>
              <a:rPr lang="en-US" sz="2400" dirty="0" smtClean="0"/>
              <a:t>After south drift is deployed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Note: BB-A and BB-C are bolted to 3 runway beams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12856" y="6405161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2208" y="1585074"/>
            <a:ext cx="876586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North Drift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35571" y="6044545"/>
            <a:ext cx="6749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035572" y="5609117"/>
            <a:ext cx="10319" cy="435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10486" y="5903030"/>
            <a:ext cx="7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12856" y="5380575"/>
            <a:ext cx="28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36355" y="4202943"/>
            <a:ext cx="959865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South </a:t>
            </a:r>
            <a:r>
              <a:rPr lang="en-US" sz="1200" dirty="0"/>
              <a:t>Drift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3541" y="5655812"/>
            <a:ext cx="50573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BB-A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68268" y="3152057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BB-C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868267" y="2006164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BB-D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868269" y="707550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868269" y="4482204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BB-B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454980" y="3882046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RB-1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5951907" y="3882046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RB-2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771918" y="3882046"/>
            <a:ext cx="60031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RB-3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217641" y="253302"/>
            <a:ext cx="18144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Top view of DSS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12595" y="5429476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789405" y="2994004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DH-2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02624" y="932785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81115" y="5383285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DH-4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262926" y="2935181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DH-5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295138" y="932786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DH-6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107888" y="5444114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DH-7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097002" y="2982631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DH-8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102264" y="988655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DH-9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9620" y="3009900"/>
            <a:ext cx="1210762" cy="272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4880" y="2750820"/>
            <a:ext cx="8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16200000">
            <a:off x="3342747" y="5604476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3707051" y="5616371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4816" y="4085145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84815" y="3805944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 rot="16200000">
            <a:off x="205228" y="393971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 rot="16200000">
            <a:off x="569532" y="3951608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 rot="16200000">
            <a:off x="205228" y="4539387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rot="16200000">
            <a:off x="569532" y="4551282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99858" y="5272367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99857" y="4993166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5927" y="3838191"/>
            <a:ext cx="215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Fully constrained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57242" y="4974235"/>
            <a:ext cx="215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Constrained in y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757242" y="4395542"/>
            <a:ext cx="215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Constrained in x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3517389" y="3177220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 rot="16200000">
            <a:off x="3337803" y="3310990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 rot="16200000">
            <a:off x="3702107" y="3322885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6014550" y="3436777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014549" y="3157576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 rot="16200000">
            <a:off x="5834962" y="3291345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 rot="16200000">
            <a:off x="6199266" y="3303240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7868560" y="3436777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7868559" y="3157576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 rot="16200000">
            <a:off x="7688972" y="3291345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 rot="16200000">
            <a:off x="8053276" y="3303240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3499143" y="346239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517389" y="913175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 rot="16200000">
            <a:off x="3337803" y="1046945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 rot="16200000">
            <a:off x="3702107" y="1058840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6014550" y="1172732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6014549" y="893531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 rot="16200000">
            <a:off x="5834962" y="1027300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 rot="16200000">
            <a:off x="6199266" y="1039195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7868560" y="1172732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7868559" y="893531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 rot="16200000">
            <a:off x="7688972" y="1027300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 rot="16200000">
            <a:off x="8053276" y="1039195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3499143" y="1198348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937" t="19840" r="29583" b="18666"/>
          <a:stretch/>
        </p:blipFill>
        <p:spPr>
          <a:xfrm>
            <a:off x="3013448" y="207021"/>
            <a:ext cx="6130552" cy="5968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87359"/>
            <a:ext cx="2764074" cy="262549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/>
              <a:t>DSS constraint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for </a:t>
            </a:r>
            <a:r>
              <a:rPr lang="en-US" sz="2000" dirty="0" smtClean="0"/>
              <a:t>deploying north drift FC’s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Note: BB-A, BB-C, and BB-E are bolted to the runway beams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85994" y="6471614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5346" y="1651527"/>
            <a:ext cx="876586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North Drift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08709" y="6110998"/>
            <a:ext cx="6749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108710" y="5675570"/>
            <a:ext cx="10319" cy="435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83624" y="5969483"/>
            <a:ext cx="7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85994" y="5447028"/>
            <a:ext cx="28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909493" y="4269396"/>
            <a:ext cx="959865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South </a:t>
            </a:r>
            <a:r>
              <a:rPr lang="en-US" sz="1200" dirty="0"/>
              <a:t>Drift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6679" y="5722265"/>
            <a:ext cx="50573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BB-A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41406" y="3218510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BB-C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41405" y="2072617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BB-D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941407" y="774003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941407" y="4548657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BB-B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528118" y="3948499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RB-1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025045" y="3948499"/>
            <a:ext cx="51101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RB-2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845056" y="3948499"/>
            <a:ext cx="60031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RB-3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290779" y="319755"/>
            <a:ext cx="18144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Top view of DSS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85733" y="5495929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862543" y="3060457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DH-2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75762" y="999238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354253" y="5449738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DH-4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336064" y="3001634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DH-5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368276" y="999239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DH-6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181026" y="5510567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DH-7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170140" y="3049084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DH-8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175402" y="1055108"/>
            <a:ext cx="52869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DH-9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9620" y="3009900"/>
            <a:ext cx="1210762" cy="272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4880" y="2750820"/>
            <a:ext cx="8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16200000">
            <a:off x="3415885" y="5670929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3780189" y="5682824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4816" y="4085145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84815" y="3805944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 rot="16200000">
            <a:off x="205228" y="393971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 rot="16200000">
            <a:off x="569532" y="3951608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 rot="16200000">
            <a:off x="205228" y="4539387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rot="16200000">
            <a:off x="569532" y="4551282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99858" y="5272367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99857" y="4993166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5927" y="3838191"/>
            <a:ext cx="215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Fully constrained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57242" y="4974235"/>
            <a:ext cx="215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Constrained in y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757242" y="4395542"/>
            <a:ext cx="215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Constrained in x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3590527" y="324367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 rot="16200000">
            <a:off x="3410941" y="337744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 rot="16200000">
            <a:off x="3775245" y="3389338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6087688" y="3503230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087687" y="3224029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7941698" y="3503230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7941697" y="3224029"/>
            <a:ext cx="266566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3572281" y="3528846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 rot="16200000">
            <a:off x="3410941" y="1113398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 rot="16200000">
            <a:off x="3775245" y="1125293"/>
            <a:ext cx="267071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Load Transfer - Bridge beam to runway beam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0" y="1637943"/>
            <a:ext cx="3976255" cy="507030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The bearings in the bridge trolleys are alloy steel and become brittle and are not suitable to carry loads at cryogenic temperatures.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The bridge beams are positioned </a:t>
            </a:r>
            <a:r>
              <a:rPr lang="en-US" sz="1800" dirty="0" smtClean="0"/>
              <a:t>as described earlier </a:t>
            </a:r>
            <a:r>
              <a:rPr lang="en-US" sz="1800" dirty="0" smtClean="0"/>
              <a:t>then connected to the runway beams with bolts.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These bolts lift the bridge beam and off </a:t>
            </a:r>
            <a:r>
              <a:rPr lang="en-US" sz="1800" dirty="0" smtClean="0"/>
              <a:t>loads </a:t>
            </a:r>
            <a:r>
              <a:rPr lang="en-US" sz="1800" dirty="0" smtClean="0"/>
              <a:t>the trolleys.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These trolleys are difficult to remove and are designed as clean trolleys and </a:t>
            </a:r>
            <a:r>
              <a:rPr lang="en-US" sz="1800" dirty="0" smtClean="0"/>
              <a:t>can </a:t>
            </a:r>
            <a:r>
              <a:rPr lang="en-US" sz="1800" dirty="0" smtClean="0"/>
              <a:t>be left in place.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31825" lvl="2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5" y="1109620"/>
            <a:ext cx="3749170" cy="28970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43055" y="1109620"/>
            <a:ext cx="3749170" cy="2897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25" y="3366655"/>
            <a:ext cx="3876172" cy="2995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0725" y="3366655"/>
            <a:ext cx="3876172" cy="29952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858" y="138967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Load Transfer – APA to bridge beam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110836" y="1637943"/>
            <a:ext cx="3906982" cy="4707439"/>
          </a:xfrm>
        </p:spPr>
        <p:txBody>
          <a:bodyPr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APA trolleys are standard trolleys and are not suitable for cryogenic service.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Pair of trolleys deliver the APA to </a:t>
            </a:r>
            <a:r>
              <a:rPr lang="en-US" dirty="0" smtClean="0"/>
              <a:t> position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APA mount assembly is mounted to the bridge beam and postioned as defined by the etched reference marks.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APA support rod is adjusted to Transfer the load to the APA mount.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APA trolleys are disconnected from the APA, the center bolt is loosened and the lifting straps are rotated horizontal to allow for the </a:t>
            </a:r>
            <a:r>
              <a:rPr lang="en-US" dirty="0" smtClean="0"/>
              <a:t>trolley </a:t>
            </a:r>
            <a:r>
              <a:rPr lang="en-US" dirty="0" smtClean="0"/>
              <a:t>to be removed..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47" y="786069"/>
            <a:ext cx="4238682" cy="3275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/>
          <a:stretch/>
        </p:blipFill>
        <p:spPr>
          <a:xfrm>
            <a:off x="4378666" y="3275345"/>
            <a:ext cx="4437530" cy="307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Load Transfer – CPA to bridge beam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97477" y="1862282"/>
            <a:ext cx="3560618" cy="4458277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CPA trolleys share the same attachment point as the </a:t>
            </a:r>
            <a:r>
              <a:rPr lang="en-US" dirty="0"/>
              <a:t>f</a:t>
            </a:r>
            <a:r>
              <a:rPr lang="en-US" dirty="0" smtClean="0"/>
              <a:t>ixed support point and one trolley support one half pitch CPA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Like the APA trolleys they are </a:t>
            </a:r>
            <a:r>
              <a:rPr lang="en-US" dirty="0" smtClean="0"/>
              <a:t>modified </a:t>
            </a:r>
            <a:r>
              <a:rPr lang="en-US" dirty="0" smtClean="0"/>
              <a:t>versions of standard trolleys that are not suitable for cryogenic service.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CPA trolley delivers the CPA to positions as defined by the etched </a:t>
            </a:r>
            <a:r>
              <a:rPr lang="en-US" dirty="0" smtClean="0"/>
              <a:t>reference 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87" y="1862282"/>
            <a:ext cx="5307105" cy="41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Load Transfer – CPA to bridge beam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360713" y="4868718"/>
            <a:ext cx="8326087" cy="121342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CPA support, which part of the trolley, is mounted to the beam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trolley side plate assemblies can then be removed one at a time.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5" y="1900959"/>
            <a:ext cx="3829571" cy="2959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70" y="1900959"/>
            <a:ext cx="3840630" cy="29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Outline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Installation tools</a:t>
            </a:r>
          </a:p>
          <a:p>
            <a:pPr lvl="1"/>
            <a:r>
              <a:rPr lang="en-US" dirty="0" smtClean="0"/>
              <a:t>Beam Installation</a:t>
            </a:r>
          </a:p>
          <a:p>
            <a:pPr lvl="1"/>
            <a:r>
              <a:rPr lang="en-US" dirty="0" smtClean="0"/>
              <a:t>Driving </a:t>
            </a:r>
            <a:r>
              <a:rPr lang="en-US" dirty="0"/>
              <a:t>the bridge beams</a:t>
            </a:r>
          </a:p>
          <a:p>
            <a:pPr lvl="1"/>
            <a:r>
              <a:rPr lang="en-US" dirty="0"/>
              <a:t>DSS lateral constraint configurations</a:t>
            </a:r>
          </a:p>
          <a:p>
            <a:pPr lvl="1"/>
            <a:r>
              <a:rPr lang="en-US" dirty="0"/>
              <a:t>Load Transfer</a:t>
            </a:r>
          </a:p>
          <a:p>
            <a:r>
              <a:rPr lang="en-US" dirty="0" smtClean="0"/>
              <a:t>Alignment</a:t>
            </a:r>
            <a:endParaRPr lang="en-US" dirty="0" smtClean="0"/>
          </a:p>
          <a:p>
            <a:pPr lvl="1"/>
            <a:r>
              <a:rPr lang="en-US" dirty="0" smtClean="0"/>
              <a:t>Alignment of the bridge crane</a:t>
            </a:r>
          </a:p>
          <a:p>
            <a:pPr lvl="1"/>
            <a:r>
              <a:rPr lang="en-US" dirty="0" smtClean="0"/>
              <a:t>Alignment of the APA, CPA, </a:t>
            </a:r>
            <a:r>
              <a:rPr lang="en-US" dirty="0" smtClean="0"/>
              <a:t>EW</a:t>
            </a:r>
          </a:p>
          <a:p>
            <a:r>
              <a:rPr lang="en-US" dirty="0" smtClean="0"/>
              <a:t>QA</a:t>
            </a:r>
          </a:p>
          <a:p>
            <a:pPr lvl="1"/>
            <a:r>
              <a:rPr lang="en-US" dirty="0" smtClean="0"/>
              <a:t>Plans at PSL and Ash River</a:t>
            </a:r>
            <a:endParaRPr lang="en-US" dirty="0" smtClean="0"/>
          </a:p>
          <a:p>
            <a:pPr lvl="1"/>
            <a:r>
              <a:rPr lang="en-US" dirty="0" smtClean="0"/>
              <a:t>Plans at CERN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809" y="-7401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DSS QA Plans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0" y="581889"/>
            <a:ext cx="6089514" cy="503162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Beams </a:t>
            </a:r>
            <a:r>
              <a:rPr lang="en-US" sz="1800" dirty="0"/>
              <a:t>will conform to ASTM A6 for dimensional tolerances and with material compliance and test reports per EN 10204 3.1.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Beams and DSS components will be dimensionally inspected at PSL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DSS </a:t>
            </a:r>
            <a:r>
              <a:rPr lang="en-US" sz="1800" dirty="0" smtClean="0"/>
              <a:t>hangers will be load tested individually at 1.25% with a dummy load.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 smtClean="0"/>
              <a:t>DSS assembly will be leaked checked to </a:t>
            </a:r>
            <a:r>
              <a:rPr lang="en-US" sz="1800" dirty="0"/>
              <a:t>1.0E-9 </a:t>
            </a:r>
            <a:r>
              <a:rPr lang="en-US" sz="1800" dirty="0" err="1" smtClean="0"/>
              <a:t>atm</a:t>
            </a:r>
            <a:r>
              <a:rPr lang="en-US" sz="1800" dirty="0" smtClean="0"/>
              <a:t>-cc/s  </a:t>
            </a:r>
            <a:r>
              <a:rPr lang="en-US" sz="1800" dirty="0" smtClean="0"/>
              <a:t>by vendor</a:t>
            </a:r>
            <a:r>
              <a:rPr lang="en-US" sz="18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Bridge beam, APA, and CPA trolleys will be certified for load ratings by trolley vendor.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Bridge </a:t>
            </a:r>
            <a:r>
              <a:rPr lang="en-US" sz="1800" dirty="0" smtClean="0"/>
              <a:t>beam trolley components are being tested for purity.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Driving loaded bridge beams from one end will be tested at Ash River</a:t>
            </a:r>
            <a:r>
              <a:rPr lang="en-US" sz="18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All DSS components will be delivered clean and wrapped to maintain </a:t>
            </a:r>
            <a:r>
              <a:rPr lang="en-US" sz="1800" dirty="0" smtClean="0"/>
              <a:t>cleanliness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4. 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9" r="45086"/>
          <a:stretch/>
        </p:blipFill>
        <p:spPr>
          <a:xfrm>
            <a:off x="6227096" y="581889"/>
            <a:ext cx="2780593" cy="56816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99494" y="4981122"/>
            <a:ext cx="942110" cy="221672"/>
          </a:xfrm>
          <a:prstGeom prst="rect">
            <a:avLst/>
          </a:prstGeom>
          <a:solidFill>
            <a:srgbClr val="808000"/>
          </a:solidFill>
          <a:ln>
            <a:solidFill>
              <a:srgbClr val="8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361" y="539446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DSS QA Plans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4026" y="1468337"/>
            <a:ext cx="7927974" cy="503162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Survey </a:t>
            </a:r>
            <a:r>
              <a:rPr lang="en-US" dirty="0" smtClean="0"/>
              <a:t>–at CERN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Survey the APA, CPA, and EW </a:t>
            </a:r>
            <a:r>
              <a:rPr lang="en-US" dirty="0" smtClean="0"/>
              <a:t>mount points?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Survey the APA, CPA and EW </a:t>
            </a:r>
            <a:r>
              <a:rPr lang="en-US" dirty="0" smtClean="0"/>
              <a:t>after installation?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Testing </a:t>
            </a:r>
            <a:r>
              <a:rPr lang="en-US" dirty="0" smtClean="0"/>
              <a:t>–at CERN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maximum load times 1.25% will be applied and this load will be exercised through the range of the bridge crane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Leak checking of DSS flange?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Dan Wenman | protoDUNE Installation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00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626" y="1955251"/>
            <a:ext cx="4127122" cy="2692561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3799" y="3049860"/>
            <a:ext cx="1520519" cy="5180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5218" y="451212"/>
            <a:ext cx="18203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Plan View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88372" y="464580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</a:t>
            </a:r>
          </a:p>
          <a:p>
            <a:r>
              <a:rPr lang="en-US" dirty="0" smtClean="0"/>
              <a:t>Beam Right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3334" y="1308920"/>
            <a:ext cx="112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</a:t>
            </a:r>
          </a:p>
          <a:p>
            <a:r>
              <a:rPr lang="en-US" dirty="0" smtClean="0"/>
              <a:t>Beam Left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56330" y="1308920"/>
            <a:ext cx="139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Downstream</a:t>
            </a:r>
          </a:p>
          <a:p>
            <a:r>
              <a:rPr lang="en-US" dirty="0" smtClean="0"/>
              <a:t>Beam Left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7084" y="4631100"/>
            <a:ext cx="139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Downstream</a:t>
            </a:r>
          </a:p>
          <a:p>
            <a:r>
              <a:rPr lang="en-US" dirty="0" smtClean="0"/>
              <a:t>Beam Right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2323" y="4647812"/>
            <a:ext cx="127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Midstream</a:t>
            </a:r>
          </a:p>
          <a:p>
            <a:r>
              <a:rPr lang="en-US" dirty="0" smtClean="0"/>
              <a:t>Beam Right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02450" y="1308920"/>
            <a:ext cx="12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Midstream</a:t>
            </a:r>
          </a:p>
          <a:p>
            <a:r>
              <a:rPr lang="en-US" dirty="0" smtClean="0"/>
              <a:t>Beam Left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905" y="579325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Left = BL</a:t>
            </a:r>
          </a:p>
          <a:p>
            <a:r>
              <a:rPr lang="en-US" dirty="0" smtClean="0"/>
              <a:t>Beam Right = BR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48732" y="5782189"/>
            <a:ext cx="1860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 = US</a:t>
            </a:r>
          </a:p>
          <a:p>
            <a:r>
              <a:rPr lang="en-US" dirty="0" smtClean="0"/>
              <a:t>Midstream = MS</a:t>
            </a:r>
          </a:p>
          <a:p>
            <a:r>
              <a:rPr lang="en-US" dirty="0" smtClean="0"/>
              <a:t>Downstream = 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9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845"/>
            <a:ext cx="8229600" cy="647102"/>
          </a:xfrm>
        </p:spPr>
        <p:txBody>
          <a:bodyPr/>
          <a:lstStyle/>
          <a:p>
            <a:r>
              <a:rPr lang="en-US" sz="3200" dirty="0" smtClean="0"/>
              <a:t>Nomenclature Coordinate </a:t>
            </a:r>
            <a:r>
              <a:rPr lang="en-US" sz="3200" dirty="0" smtClean="0"/>
              <a:t>System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1109621"/>
            <a:ext cx="6861306" cy="4669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2720" y="5943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 of the DSS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913" y="138967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Installation Tools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232913" y="786069"/>
            <a:ext cx="8583283" cy="5476708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CERN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Overhead </a:t>
            </a:r>
            <a:r>
              <a:rPr lang="en-US" dirty="0" smtClean="0"/>
              <a:t>hoist outside the </a:t>
            </a:r>
            <a:r>
              <a:rPr lang="en-US" dirty="0" smtClean="0"/>
              <a:t>TCO for manipulating beams in the cleanroom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2 pallet jacks to transfer beams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2 lifting tripods that can reach the membrane floor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Overhead crane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Genie work platform (and/or scaffolding) for access to 9 support penetrations from inside.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Blocking for installing bridge beam trolleys on runway beams.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PSL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Adapters </a:t>
            </a:r>
            <a:r>
              <a:rPr lang="en-US" dirty="0" smtClean="0"/>
              <a:t>for </a:t>
            </a:r>
            <a:r>
              <a:rPr lang="en-US" dirty="0" smtClean="0"/>
              <a:t>DSS survey </a:t>
            </a:r>
            <a:r>
              <a:rPr lang="en-US" dirty="0" smtClean="0"/>
              <a:t>targets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Vernier Calipers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Hardware for lifting and temporarily supporting the runway beams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Two winches for pulling bridge beams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Bridge beam pusher for final positioning of A, C, and E beams</a:t>
            </a:r>
            <a:r>
              <a:rPr lang="en-US" dirty="0" smtClean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General hand tools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31825" lvl="2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9947" y="462518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Beam installation - overview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(more details in Bill Miller’s Installation </a:t>
            </a:r>
            <a:r>
              <a:rPr lang="en-GB" sz="3100" dirty="0" smtClean="0"/>
              <a:t>talk)</a:t>
            </a:r>
            <a:endParaRPr lang="en-GB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54026" y="1654222"/>
            <a:ext cx="8232771" cy="507030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Runway beams are delivered to the cryostat through the TCO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Runway beams are lifted through the DSS feedthru’s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t</a:t>
            </a:r>
            <a:r>
              <a:rPr lang="en-US" dirty="0" smtClean="0"/>
              <a:t>emporarily supported and then connected to the DSS supports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Bridge beams are lifted through the cable feedthru’s and mounted to the runway beams.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31825" lvl="2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360" y="161357"/>
            <a:ext cx="8229600" cy="647102"/>
          </a:xfrm>
        </p:spPr>
        <p:txBody>
          <a:bodyPr>
            <a:noAutofit/>
          </a:bodyPr>
          <a:lstStyle/>
          <a:p>
            <a:r>
              <a:rPr lang="en-GB" sz="3200" dirty="0" smtClean="0"/>
              <a:t>Support rod lateral constraint hardware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209360" y="808458"/>
            <a:ext cx="5484858" cy="2100995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support rods are supported from a spherical bearing have an adjustable constraint mounted to the bottom of the DSS inner tube.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Design accommodates +/- 2cm of positional error in addition to </a:t>
            </a:r>
            <a:r>
              <a:rPr lang="en-US" dirty="0" smtClean="0"/>
              <a:t>1cm </a:t>
            </a:r>
            <a:r>
              <a:rPr lang="en-US" dirty="0" smtClean="0"/>
              <a:t>for contraction at the bottom of the inner support tube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31825" lvl="2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-15244" r="15630" b="15244"/>
          <a:stretch/>
        </p:blipFill>
        <p:spPr>
          <a:xfrm>
            <a:off x="639622" y="2885258"/>
            <a:ext cx="4070923" cy="2885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9" r="45086"/>
          <a:stretch/>
        </p:blipFill>
        <p:spPr>
          <a:xfrm>
            <a:off x="5913307" y="706581"/>
            <a:ext cx="2780593" cy="56816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37348" y="5167741"/>
            <a:ext cx="775854" cy="193961"/>
          </a:xfrm>
          <a:prstGeom prst="rect">
            <a:avLst/>
          </a:prstGeom>
          <a:solidFill>
            <a:srgbClr val="8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83636" y="407323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42" y="5418460"/>
            <a:ext cx="1413885" cy="43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8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Alignment of the </a:t>
            </a:r>
            <a:r>
              <a:rPr lang="en-GB" sz="4400" dirty="0"/>
              <a:t>r</a:t>
            </a:r>
            <a:r>
              <a:rPr lang="en-GB" sz="4400" dirty="0" smtClean="0"/>
              <a:t>unway beams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57201" y="1332461"/>
            <a:ext cx="5181600" cy="5070302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Before Installing the beams, the DSS supports will be installed and adjusted to their nominal position and surveyed with respect to the south wall and the beam window.  </a:t>
            </a:r>
            <a:r>
              <a:rPr lang="en-US" dirty="0" smtClean="0"/>
              <a:t>(Dummy DSS support for early survey?)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Using the survey information, the lateral constraints on the bottom of the DSS support tube will adjusted to put the support points in </a:t>
            </a:r>
            <a:r>
              <a:rPr lang="en-US" dirty="0" smtClean="0"/>
              <a:t>proper x, y, and z position.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1cm clearance to accommodate thermal contraction of the TPC must be confirmed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of the DSS supports will be removed for runway beam installation, but constraint adjustment will be preserved.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631825" lvl="2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r="6884" b="31059"/>
          <a:stretch/>
        </p:blipFill>
        <p:spPr bwMode="auto">
          <a:xfrm>
            <a:off x="5638801" y="1332461"/>
            <a:ext cx="3449782" cy="19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7096" y="4114800"/>
            <a:ext cx="201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 survey adapter and target here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733309" y="3324341"/>
            <a:ext cx="387927" cy="582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3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Alignment of the </a:t>
            </a:r>
            <a:r>
              <a:rPr lang="en-GB" sz="4400" dirty="0"/>
              <a:t>r</a:t>
            </a:r>
            <a:r>
              <a:rPr lang="en-GB" sz="4400" dirty="0" smtClean="0"/>
              <a:t>unway beams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177823" y="1775858"/>
            <a:ext cx="2579858" cy="426477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 smtClean="0"/>
              <a:t>minimize work at height, the </a:t>
            </a:r>
            <a:r>
              <a:rPr lang="en-US" dirty="0" smtClean="0"/>
              <a:t>bridge </a:t>
            </a:r>
            <a:r>
              <a:rPr lang="en-US" dirty="0" smtClean="0"/>
              <a:t>trolleys </a:t>
            </a:r>
            <a:r>
              <a:rPr lang="en-US" dirty="0" smtClean="0"/>
              <a:t>could be clamped </a:t>
            </a:r>
            <a:r>
              <a:rPr lang="en-US" dirty="0" smtClean="0"/>
              <a:t>to the runway beams before </a:t>
            </a:r>
            <a:r>
              <a:rPr lang="en-US" dirty="0" smtClean="0"/>
              <a:t>lifting.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31825" lvl="2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28968" r="34965" b="20040"/>
          <a:stretch/>
        </p:blipFill>
        <p:spPr bwMode="auto">
          <a:xfrm>
            <a:off x="3001992" y="1720098"/>
            <a:ext cx="5732266" cy="449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7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Alignment of the bridge beam E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57201" y="1360171"/>
            <a:ext cx="4516582" cy="5070302"/>
          </a:xfrm>
        </p:spPr>
        <p:txBody>
          <a:bodyPr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 control the “x” location of the bridge beams, the guide rollers are adjusted to fit </a:t>
            </a:r>
            <a:r>
              <a:rPr lang="en-US" dirty="0" smtClean="0"/>
              <a:t>with minimal clearance to the runway beam.  The location of runway beam to the reference end of the bridge beam will be set by measurement.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 control the y dimension, etched referenced marks will be used.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Bridge beam E </a:t>
            </a:r>
            <a:r>
              <a:rPr lang="en-US" dirty="0" smtClean="0"/>
              <a:t>is moved under the DSS runway supports near the final Beam E position </a:t>
            </a:r>
            <a:r>
              <a:rPr lang="en-US" dirty="0" smtClean="0"/>
              <a:t>and </a:t>
            </a:r>
            <a:r>
              <a:rPr lang="en-US" dirty="0" smtClean="0"/>
              <a:t>the </a:t>
            </a:r>
            <a:r>
              <a:rPr lang="en-US" dirty="0" smtClean="0"/>
              <a:t>midstream and down stream the guide rollers adjusted.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Beam E is driven </a:t>
            </a:r>
            <a:r>
              <a:rPr lang="en-US" dirty="0" smtClean="0"/>
              <a:t>manually to the Beam C position and Beam A position to check for binding.  Small adjustments of the </a:t>
            </a:r>
            <a:r>
              <a:rPr lang="en-US" dirty="0" smtClean="0"/>
              <a:t>lateral constraints are made </a:t>
            </a:r>
            <a:r>
              <a:rPr lang="en-US" dirty="0" smtClean="0"/>
              <a:t>if necessary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Beam E is temporarily mounted in its proper position.</a:t>
            </a:r>
            <a:endParaRPr lang="en-US" dirty="0" smtClean="0"/>
          </a:p>
          <a:p>
            <a:pPr marL="631825" lvl="2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April 19,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smtClean="0"/>
              <a:t>Dan Wenman | protoDUNE Installation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21032" r="35077" b="18254"/>
          <a:stretch/>
        </p:blipFill>
        <p:spPr bwMode="auto">
          <a:xfrm>
            <a:off x="4973783" y="1868171"/>
            <a:ext cx="3976914" cy="444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425212" y="3305086"/>
            <a:ext cx="1741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32469" y="4393657"/>
            <a:ext cx="1741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46868" y="4393657"/>
            <a:ext cx="1741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46869" y="3326858"/>
            <a:ext cx="1741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37382" y="1175505"/>
            <a:ext cx="258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4x Etched reference marks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19554" y="1544837"/>
            <a:ext cx="87086" cy="1760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06640" y="1544837"/>
            <a:ext cx="827313" cy="1760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NE_Template">
  <a:themeElements>
    <a:clrScheme name="Custom 2">
      <a:dk1>
        <a:srgbClr val="BC5F2B"/>
      </a:dk1>
      <a:lt1>
        <a:sysClr val="window" lastClr="FFFFFF"/>
      </a:lt1>
      <a:dk2>
        <a:srgbClr val="3C5A77"/>
      </a:dk2>
      <a:lt2>
        <a:srgbClr val="BC5F2B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DUNE_Template</Template>
  <TotalTime>3632</TotalTime>
  <Words>1589</Words>
  <Application>Microsoft Office PowerPoint</Application>
  <PresentationFormat>On-screen Show (4:3)</PresentationFormat>
  <Paragraphs>278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DUNE_Template</vt:lpstr>
      <vt:lpstr>LBNF Content-Footer Theme</vt:lpstr>
      <vt:lpstr>ProtoDUNE – DSS Installation, Alignment and QA </vt:lpstr>
      <vt:lpstr>Outline</vt:lpstr>
      <vt:lpstr>Nomenclature Coordinate System</vt:lpstr>
      <vt:lpstr>Installation Tools</vt:lpstr>
      <vt:lpstr>Beam installation - overview (more details in Bill Miller’s Installation talk)</vt:lpstr>
      <vt:lpstr>Support rod lateral constraint hardware</vt:lpstr>
      <vt:lpstr>Alignment of the runway beams</vt:lpstr>
      <vt:lpstr>Alignment of the runway beams</vt:lpstr>
      <vt:lpstr>Alignment of the bridge beam E</vt:lpstr>
      <vt:lpstr>Alignment of the bridge beams A,B,C,D</vt:lpstr>
      <vt:lpstr>Location of APA, CPA, EW mount points</vt:lpstr>
      <vt:lpstr>Driving of the loaded bridge beams</vt:lpstr>
      <vt:lpstr>DSS constraint during first phase of installation Note: BB-A and E are bolted to 3 runway beams</vt:lpstr>
      <vt:lpstr>DSS constraint After south drift is deployed  Note: BB-A and BB-C are bolted to 3 runway beams</vt:lpstr>
      <vt:lpstr>DSS constraint for deploying north drift FC’s  Note: BB-A, BB-C, and BB-E are bolted to the runway beams</vt:lpstr>
      <vt:lpstr>Load Transfer - Bridge beam to runway beam</vt:lpstr>
      <vt:lpstr>Load Transfer – APA to bridge beam</vt:lpstr>
      <vt:lpstr>Load Transfer – CPA to bridge beam</vt:lpstr>
      <vt:lpstr>Load Transfer – CPA to bridge beam</vt:lpstr>
      <vt:lpstr>DSS QA Plans</vt:lpstr>
      <vt:lpstr>DSS QA Plans</vt:lpstr>
      <vt:lpstr>Backup slides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– One or two lines</dc:title>
  <dc:creator>Jack Fowler</dc:creator>
  <dc:description>Modified by A. Weber</dc:description>
  <cp:lastModifiedBy>Dan Wenman</cp:lastModifiedBy>
  <cp:revision>138</cp:revision>
  <cp:lastPrinted>2017-04-15T22:38:22Z</cp:lastPrinted>
  <dcterms:created xsi:type="dcterms:W3CDTF">2015-09-16T13:36:09Z</dcterms:created>
  <dcterms:modified xsi:type="dcterms:W3CDTF">2017-04-18T23:19:20Z</dcterms:modified>
</cp:coreProperties>
</file>