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71" r:id="rId5"/>
    <p:sldId id="278" r:id="rId6"/>
    <p:sldId id="279" r:id="rId7"/>
    <p:sldId id="280" r:id="rId8"/>
    <p:sldId id="270" r:id="rId9"/>
    <p:sldId id="259" r:id="rId10"/>
    <p:sldId id="261" r:id="rId11"/>
    <p:sldId id="263" r:id="rId12"/>
    <p:sldId id="265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98E6-E78C-9D44-9B92-5D35599D24F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F82E-8EF3-F541-AB47-2016BB61A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3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particulier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sécurité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protection de la santé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0F82E-8EF3-F541-AB47-2016BB61AE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1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0F82E-8EF3-F541-AB47-2016BB61AE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F79C-1928-364C-890C-F0A888B1393F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31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F79C-1928-364C-890C-F0A888B1393F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844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F79C-1928-364C-890C-F0A888B1393F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81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01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665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638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45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314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58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243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85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870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607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99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A0B5-47DC-624E-910D-1ED9CF8B770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190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s://apex-sso.cern.ch/pls/htmldb_edmsdb/f?p=404:1:9079571095153:::::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ir.cern.ch/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Relationship Id="rId3" Type="http://schemas.openxmlformats.org/officeDocument/2006/relationships/hyperlink" Target="https://impact.cern.ch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s://edh.cern.ch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cta.cern.ch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1050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Safety in the Neutrino Platform Hall</a:t>
            </a:r>
            <a:r>
              <a:rPr lang="fr-CH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fr-CH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98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020" y="441284"/>
            <a:ext cx="9171166" cy="57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12595" y="1836836"/>
            <a:ext cx="2483977" cy="1845478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0585" y="2801029"/>
            <a:ext cx="3760465" cy="1557069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169" y="651200"/>
            <a:ext cx="329664" cy="2335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864305" y="561555"/>
            <a:ext cx="2855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0" dirty="0">
                <a:latin typeface="Arial" charset="0"/>
                <a:ea typeface="Arial" charset="0"/>
              </a:rPr>
              <a:t>3 </a:t>
            </a:r>
            <a:r>
              <a:rPr lang="en-GB" altLang="en-US" sz="1800" dirty="0" smtClean="0">
                <a:latin typeface="Arial" charset="0"/>
                <a:ea typeface="Arial" charset="0"/>
              </a:rPr>
              <a:t>access points to the trenches</a:t>
            </a:r>
            <a:endParaRPr lang="en-GB" altLang="en-US" sz="1800" b="0" dirty="0">
              <a:latin typeface="Arial" charset="0"/>
              <a:ea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90" y="3850871"/>
            <a:ext cx="2926597" cy="195106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56662" y="3617351"/>
            <a:ext cx="329664" cy="2335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7514" y="2684269"/>
            <a:ext cx="329664" cy="2335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370010" y="943478"/>
            <a:ext cx="20239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  <a:ea typeface="Arial" charset="0"/>
              </a:rPr>
              <a:t>Jura Side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7370010" y="6083540"/>
            <a:ext cx="2023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800" b="1" dirty="0" smtClean="0">
                <a:latin typeface="Arial" charset="0"/>
                <a:ea typeface="Arial" charset="0"/>
              </a:rPr>
              <a:t>Salève</a:t>
            </a:r>
            <a:r>
              <a:rPr lang="en-GB" altLang="en-US" sz="1800" b="1" dirty="0" smtClean="0">
                <a:latin typeface="Arial" charset="0"/>
                <a:ea typeface="Arial" charset="0"/>
              </a:rPr>
              <a:t> </a:t>
            </a:r>
            <a:r>
              <a:rPr lang="en-GB" altLang="en-US" sz="1800" b="1" dirty="0">
                <a:latin typeface="Arial" charset="0"/>
                <a:ea typeface="Arial" charset="0"/>
              </a:rPr>
              <a:t>Side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1740" y="2498161"/>
            <a:ext cx="329664" cy="2335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10</a:t>
            </a:fld>
            <a:endParaRPr lang="fr-CH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9411648" y="469000"/>
            <a:ext cx="2242353" cy="2188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Badge </a:t>
            </a:r>
            <a:r>
              <a:rPr lang="en-GB" smtClean="0"/>
              <a:t>to enter (specific access rights)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No access during cryostat filling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Only maintenance once stable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020" y="441284"/>
            <a:ext cx="9171166" cy="57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3224882">
            <a:off x="4775119" y="2082542"/>
            <a:ext cx="1085375" cy="1100688"/>
          </a:xfrm>
          <a:prstGeom prst="rect">
            <a:avLst/>
          </a:prstGeom>
          <a:solidFill>
            <a:srgbClr val="7030A0">
              <a:alpha val="1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5654" y="3113903"/>
            <a:ext cx="1112108" cy="1124465"/>
          </a:xfrm>
          <a:prstGeom prst="rect">
            <a:avLst/>
          </a:prstGeom>
          <a:solidFill>
            <a:srgbClr val="7030A0">
              <a:alpha val="1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169" y="651200"/>
            <a:ext cx="329664" cy="23352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864305" y="561555"/>
            <a:ext cx="2855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latin typeface="Arial" charset="0"/>
                <a:ea typeface="Arial" charset="0"/>
              </a:rPr>
              <a:t>2 access points to the top of the cryostats</a:t>
            </a:r>
            <a:endParaRPr lang="en-GB" altLang="en-US" sz="1800" b="0" dirty="0">
              <a:latin typeface="Arial" charset="0"/>
              <a:ea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9324" y="1782616"/>
            <a:ext cx="329664" cy="23352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873781" y="929181"/>
            <a:ext cx="20239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  <a:ea typeface="Arial" charset="0"/>
              </a:rPr>
              <a:t>Jura Side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7873781" y="6129898"/>
            <a:ext cx="2023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800" b="1" dirty="0" smtClean="0">
                <a:latin typeface="Arial" charset="0"/>
                <a:ea typeface="Arial" charset="0"/>
              </a:rPr>
              <a:t>Salève</a:t>
            </a:r>
            <a:r>
              <a:rPr lang="en-GB" altLang="en-US" sz="1800" b="1" dirty="0" smtClean="0">
                <a:latin typeface="Arial" charset="0"/>
                <a:ea typeface="Arial" charset="0"/>
              </a:rPr>
              <a:t> </a:t>
            </a:r>
            <a:r>
              <a:rPr lang="en-GB" altLang="en-US" sz="1800" b="1" dirty="0">
                <a:latin typeface="Arial" charset="0"/>
                <a:ea typeface="Arial" charset="0"/>
              </a:rPr>
              <a:t>Side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03795" y="3559375"/>
            <a:ext cx="329664" cy="23352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11</a:t>
            </a:fld>
            <a:endParaRPr lang="fr-CH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39001" y="3905364"/>
            <a:ext cx="2141269" cy="130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Badge to enter (specific access rights)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Always </a:t>
            </a:r>
            <a:r>
              <a:rPr lang="en-GB" dirty="0" smtClean="0"/>
              <a:t>accessible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12</a:t>
            </a:fld>
            <a:endParaRPr lang="fr-CH"/>
          </a:p>
        </p:txBody>
      </p:sp>
      <p:cxnSp>
        <p:nvCxnSpPr>
          <p:cNvPr id="4" name="Straight Connector 3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768810" y="1202168"/>
            <a:ext cx="296563" cy="27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71085" y="1154150"/>
            <a:ext cx="549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Safety of the construction yard (installation phase)</a:t>
            </a:r>
            <a:endParaRPr lang="en-GB" sz="2000" dirty="0"/>
          </a:p>
        </p:txBody>
      </p:sp>
      <p:sp>
        <p:nvSpPr>
          <p:cNvPr id="8" name="Right Arrow 7"/>
          <p:cNvSpPr/>
          <p:nvPr/>
        </p:nvSpPr>
        <p:spPr>
          <a:xfrm>
            <a:off x="3768808" y="5534334"/>
            <a:ext cx="296563" cy="27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768809" y="2619678"/>
            <a:ext cx="296563" cy="27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3768809" y="4077006"/>
            <a:ext cx="296563" cy="27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471085" y="2574417"/>
            <a:ext cx="44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Safety of the building and premises 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1085" y="5347115"/>
            <a:ext cx="5735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Safety in situ of the experiment (commissioning and operational phase)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71084" y="4028988"/>
            <a:ext cx="519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Safety of the </a:t>
            </a:r>
            <a:r>
              <a:rPr lang="en-GB" sz="2000" smtClean="0"/>
              <a:t>experiment and experimental </a:t>
            </a:r>
            <a:r>
              <a:rPr lang="en-GB" sz="2000" dirty="0" smtClean="0"/>
              <a:t>area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708" y="242441"/>
            <a:ext cx="1182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SAFETY TEAM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568410" y="955757"/>
            <a:ext cx="2150076" cy="76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PSO</a:t>
            </a:r>
          </a:p>
          <a:p>
            <a:pPr algn="ctr"/>
            <a:r>
              <a:rPr lang="en-GB" dirty="0" smtClean="0"/>
              <a:t>Project Safety Officer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80767" y="2333335"/>
            <a:ext cx="2150076" cy="84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SO</a:t>
            </a:r>
          </a:p>
          <a:p>
            <a:pPr algn="ctr"/>
            <a:r>
              <a:rPr lang="en-GB" dirty="0" smtClean="0"/>
              <a:t>Territorial Safety Officer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68410" y="3790776"/>
            <a:ext cx="2150076" cy="84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DSO</a:t>
            </a:r>
          </a:p>
          <a:p>
            <a:pPr algn="ctr"/>
            <a:r>
              <a:rPr lang="en-GB" dirty="0" smtClean="0"/>
              <a:t>Departmental Safety Officer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68410" y="5247992"/>
            <a:ext cx="2150076" cy="84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EXSO</a:t>
            </a:r>
          </a:p>
          <a:p>
            <a:pPr algn="ctr"/>
            <a:r>
              <a:rPr lang="en-GB" dirty="0" smtClean="0"/>
              <a:t>Experimental Safety Officer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9968730" y="2786688"/>
            <a:ext cx="2054394" cy="1488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HSE </a:t>
            </a:r>
          </a:p>
          <a:p>
            <a:pPr algn="ctr"/>
            <a:r>
              <a:rPr lang="en-GB" dirty="0" smtClean="0"/>
              <a:t>Health &amp; Safety and Environmental Protection Department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0360976" y="2323362"/>
            <a:ext cx="118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/>
              <a:t>… plus: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23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13</a:t>
            </a:fld>
            <a:endParaRPr lang="fr-CH"/>
          </a:p>
        </p:txBody>
      </p:sp>
      <p:cxnSp>
        <p:nvCxnSpPr>
          <p:cNvPr id="4" name="Straight Connector 3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SAFETY MEASURES IN THE HALL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51470" y="1186249"/>
            <a:ext cx="103178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Cryogenic safety:</a:t>
            </a:r>
          </a:p>
          <a:p>
            <a:pPr marL="285750" indent="-285750">
              <a:buFont typeface="Wingdings" charset="2"/>
              <a:buChar char="Ø"/>
            </a:pPr>
            <a:endParaRPr lang="en-GB" sz="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8 </a:t>
            </a:r>
            <a:r>
              <a:rPr lang="en-GB" sz="2000" b="1" dirty="0" smtClean="0"/>
              <a:t>ODH monitors </a:t>
            </a:r>
            <a:r>
              <a:rPr lang="en-GB" sz="2000" dirty="0" smtClean="0"/>
              <a:t>in the trenches + 2 in each clean room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Air extraction: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 smtClean="0"/>
              <a:t>Everyday speed: 5 000 m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/h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 smtClean="0"/>
              <a:t>Emergency: + </a:t>
            </a:r>
            <a:r>
              <a:rPr lang="en-GB" sz="2000" dirty="0"/>
              <a:t>15 000 </a:t>
            </a:r>
            <a:r>
              <a:rPr lang="en-GB" sz="2000" dirty="0" smtClean="0"/>
              <a:t>m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Air pulse (case of emergency)</a:t>
            </a:r>
            <a:endParaRPr lang="en-GB" sz="2000" dirty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Portable ODH to enter the gallery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Flashing lights and sirens </a:t>
            </a:r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Fire safety:</a:t>
            </a:r>
          </a:p>
          <a:p>
            <a:pPr marL="285750" indent="-285750">
              <a:buFont typeface="Wingdings" charset="2"/>
              <a:buChar char="Ø"/>
            </a:pPr>
            <a:endParaRPr lang="en-GB" sz="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Fire extinguishers (trenches, ground floor, barracks)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Fire hose cabinets (1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floor)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b="1" dirty="0" smtClean="0"/>
              <a:t>Fire detection </a:t>
            </a:r>
            <a:r>
              <a:rPr lang="en-GB" sz="2000" dirty="0" smtClean="0"/>
              <a:t>system (clean room, ground floor, </a:t>
            </a:r>
            <a:r>
              <a:rPr lang="en-GB" sz="2000" dirty="0"/>
              <a:t>barracks</a:t>
            </a:r>
            <a:r>
              <a:rPr lang="en-GB" sz="2000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Sirens 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87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14</a:t>
            </a:fld>
            <a:endParaRPr lang="fr-CH"/>
          </a:p>
        </p:txBody>
      </p:sp>
      <p:cxnSp>
        <p:nvCxnSpPr>
          <p:cNvPr id="4" name="Straight Connector 3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SAFETY MEASURES IN THE HALL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22306" y="1370808"/>
            <a:ext cx="31386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In case of emergency:</a:t>
            </a:r>
          </a:p>
          <a:p>
            <a:pPr marL="285750" indent="-285750">
              <a:buFont typeface="Wingdings" charset="2"/>
              <a:buChar char="Ø"/>
            </a:pPr>
            <a:endParaRPr lang="en-GB" sz="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sz="2000" b="1" dirty="0" smtClean="0"/>
              <a:t>AUG</a:t>
            </a:r>
            <a:r>
              <a:rPr lang="en-GB" sz="2000" dirty="0" smtClean="0"/>
              <a:t> (</a:t>
            </a:r>
            <a:r>
              <a:rPr lang="fr-FR" sz="2000" dirty="0" smtClean="0"/>
              <a:t>Arrêt d’Urgence General) </a:t>
            </a:r>
            <a:r>
              <a:rPr lang="en-GB" sz="2000" dirty="0" smtClean="0"/>
              <a:t> cuts electricity in the hall: one at each door of trenches, top, beam line, hall  </a:t>
            </a:r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842" t="15695" r="347" b="-136"/>
          <a:stretch/>
        </p:blipFill>
        <p:spPr>
          <a:xfrm>
            <a:off x="3581400" y="1104216"/>
            <a:ext cx="7982465" cy="53186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98757" y="1544595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563762" y="1173100"/>
            <a:ext cx="210065" cy="197708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116963" y="1173100"/>
            <a:ext cx="210065" cy="197708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67599" y="2339458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572632" y="2836075"/>
            <a:ext cx="210065" cy="197708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153400" y="4560073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288692" y="3443002"/>
            <a:ext cx="210065" cy="197708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59178" y="3828965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952736" y="2001795"/>
            <a:ext cx="210065" cy="197708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82049" y="3874272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367849" y="6122615"/>
            <a:ext cx="210065" cy="197708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0635049" y="3775418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253150" y="2339458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463215" y="2811362"/>
            <a:ext cx="210065" cy="197708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1221995" y="5845258"/>
            <a:ext cx="210065" cy="197708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15895" y="4442053"/>
            <a:ext cx="210065" cy="197708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15894" y="4958222"/>
            <a:ext cx="210065" cy="1977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15893" y="5474391"/>
            <a:ext cx="210065" cy="197708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38084" y="5388579"/>
            <a:ext cx="122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</a:t>
            </a:r>
            <a:r>
              <a:rPr lang="en-GB" smtClean="0"/>
              <a:t>renches</a:t>
            </a:r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38083" y="4872410"/>
            <a:ext cx="15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Ground floor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938084" y="4356241"/>
            <a:ext cx="122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6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8524" y="2967335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0B5-47DC-624E-910D-1ED9CF8B770A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78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2</a:t>
            </a:fld>
            <a:endParaRPr lang="fr-CH"/>
          </a:p>
        </p:txBody>
      </p:sp>
      <p:cxnSp>
        <p:nvCxnSpPr>
          <p:cNvPr id="5" name="Straight Connector 4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TO ACCESS THE NP HALL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14" name="TextBox 13"/>
          <p:cNvSpPr txBox="1"/>
          <p:nvPr/>
        </p:nvSpPr>
        <p:spPr>
          <a:xfrm>
            <a:off x="1839997" y="2732070"/>
            <a:ext cx="18029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dirty="0" smtClean="0"/>
              <a:t>1. Be registered at </a:t>
            </a:r>
            <a:r>
              <a:rPr lang="en-GB" b="1" dirty="0" smtClean="0"/>
              <a:t>CERN</a:t>
            </a:r>
            <a:endParaRPr lang="en-GB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13953" y="1013726"/>
            <a:ext cx="1692273" cy="1692275"/>
            <a:chOff x="3448959" y="2903220"/>
            <a:chExt cx="2079083" cy="2079085"/>
          </a:xfrm>
          <a:solidFill>
            <a:schemeClr val="accent1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3448959" y="2903220"/>
              <a:ext cx="2079083" cy="2079085"/>
              <a:chOff x="577933" y="2903220"/>
              <a:chExt cx="2079083" cy="2079085"/>
            </a:xfrm>
            <a:grpFill/>
          </p:grpSpPr>
          <p:sp>
            <p:nvSpPr>
              <p:cNvPr id="20" name="Oval 19"/>
              <p:cNvSpPr/>
              <p:nvPr/>
            </p:nvSpPr>
            <p:spPr>
              <a:xfrm>
                <a:off x="577933" y="2903220"/>
                <a:ext cx="2079083" cy="2079085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650" y="3512077"/>
                <a:ext cx="230280" cy="230280"/>
              </a:xfrm>
              <a:prstGeom prst="rect">
                <a:avLst/>
              </a:prstGeom>
              <a:grpFill/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708067" y="3242580"/>
              <a:ext cx="1560866" cy="1382780"/>
              <a:chOff x="3828325" y="3319862"/>
              <a:chExt cx="1560866" cy="1382780"/>
            </a:xfrm>
            <a:grpFill/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6627" y="3319862"/>
                <a:ext cx="884262" cy="884262"/>
              </a:xfrm>
              <a:prstGeom prst="rect">
                <a:avLst/>
              </a:prstGeom>
              <a:grp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28325" y="4135452"/>
                <a:ext cx="1560866" cy="56719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 smtClean="0">
                    <a:solidFill>
                      <a:schemeClr val="bg2"/>
                    </a:solidFill>
                  </a:rPr>
                  <a:t>ADaMS</a:t>
                </a:r>
                <a:endParaRPr lang="en-GB" sz="4000" dirty="0" smtClean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5089688" y="2742923"/>
            <a:ext cx="194080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dirty="0" smtClean="0"/>
              <a:t>2. Request </a:t>
            </a:r>
            <a:r>
              <a:rPr lang="en-GB" b="1" dirty="0" smtClean="0"/>
              <a:t>access permission</a:t>
            </a:r>
            <a:endParaRPr lang="en-GB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78582" y="1039795"/>
            <a:ext cx="1692273" cy="1692275"/>
            <a:chOff x="6949913" y="1518407"/>
            <a:chExt cx="1692273" cy="1692275"/>
          </a:xfrm>
        </p:grpSpPr>
        <p:sp>
          <p:nvSpPr>
            <p:cNvPr id="24" name="Oval 23"/>
            <p:cNvSpPr/>
            <p:nvPr/>
          </p:nvSpPr>
          <p:spPr>
            <a:xfrm>
              <a:off x="6949913" y="1518407"/>
              <a:ext cx="1692273" cy="16922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5316" y="1784421"/>
              <a:ext cx="1121467" cy="1160246"/>
              <a:chOff x="2201045" y="1761888"/>
              <a:chExt cx="602192" cy="62301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201045" y="1761888"/>
                <a:ext cx="590326" cy="37944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 flipH="1">
                <a:off x="2244935" y="1897762"/>
                <a:ext cx="351246" cy="487141"/>
                <a:chOff x="3037566" y="3526351"/>
                <a:chExt cx="2002784" cy="2777648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4020042" y="3526351"/>
                  <a:ext cx="733732" cy="688950"/>
                </a:xfrm>
                <a:prstGeom prst="ellipse">
                  <a:avLst/>
                </a:prstGeom>
                <a:solidFill>
                  <a:srgbClr val="272E3B"/>
                </a:solidFill>
                <a:ln>
                  <a:noFill/>
                </a:ln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5"/>
                <p:cNvSpPr>
                  <a:spLocks noChangeArrowheads="1"/>
                </p:cNvSpPr>
                <p:nvPr/>
              </p:nvSpPr>
              <p:spPr bwMode="auto">
                <a:xfrm>
                  <a:off x="3952163" y="4240750"/>
                  <a:ext cx="846835" cy="1198537"/>
                </a:xfrm>
                <a:prstGeom prst="roundRect">
                  <a:avLst>
                    <a:gd name="adj" fmla="val 10641"/>
                  </a:avLst>
                </a:prstGeom>
                <a:solidFill>
                  <a:srgbClr val="272E3B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7"/>
                <p:cNvSpPr>
                  <a:spLocks noChangeArrowheads="1"/>
                </p:cNvSpPr>
                <p:nvPr/>
              </p:nvSpPr>
              <p:spPr bwMode="auto">
                <a:xfrm rot="8861862">
                  <a:off x="4729963" y="4193583"/>
                  <a:ext cx="310387" cy="103342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72E3B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16"/>
                <p:cNvSpPr>
                  <a:spLocks noChangeArrowheads="1"/>
                </p:cNvSpPr>
                <p:nvPr/>
              </p:nvSpPr>
              <p:spPr bwMode="auto">
                <a:xfrm>
                  <a:off x="4415589" y="5184023"/>
                  <a:ext cx="382152" cy="111997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72E3B"/>
                </a:solidFill>
                <a:ln>
                  <a:noFill/>
                </a:ln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4"/>
                <p:cNvSpPr>
                  <a:spLocks noChangeArrowheads="1"/>
                </p:cNvSpPr>
                <p:nvPr/>
              </p:nvSpPr>
              <p:spPr bwMode="auto">
                <a:xfrm>
                  <a:off x="3954093" y="5184023"/>
                  <a:ext cx="382153" cy="111997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72E3B"/>
                </a:solidFill>
                <a:ln>
                  <a:noFill/>
                </a:ln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utoShape 7"/>
                <p:cNvSpPr>
                  <a:spLocks noChangeArrowheads="1"/>
                </p:cNvSpPr>
                <p:nvPr/>
              </p:nvSpPr>
              <p:spPr bwMode="auto">
                <a:xfrm rot="18479948" flipH="1">
                  <a:off x="3271918" y="4164971"/>
                  <a:ext cx="319218" cy="7879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72E3B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7"/>
                <p:cNvSpPr>
                  <a:spLocks noChangeArrowheads="1"/>
                </p:cNvSpPr>
                <p:nvPr/>
              </p:nvSpPr>
              <p:spPr bwMode="auto">
                <a:xfrm rot="3172951" flipH="1">
                  <a:off x="3680630" y="4183867"/>
                  <a:ext cx="319218" cy="7879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72E3B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3767">
                <a:off x="2495126" y="1773138"/>
                <a:ext cx="308111" cy="308111"/>
              </a:xfrm>
              <a:prstGeom prst="rect">
                <a:avLst/>
              </a:pr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8401350" y="2742923"/>
            <a:ext cx="194080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dirty="0" smtClean="0"/>
              <a:t>3. Follow the required </a:t>
            </a:r>
            <a:r>
              <a:rPr lang="en-GB" b="1" dirty="0" smtClean="0"/>
              <a:t>safety trainings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63480" y="5391401"/>
            <a:ext cx="18029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dirty="0" smtClean="0"/>
              <a:t>4. Have a </a:t>
            </a:r>
            <a:r>
              <a:rPr lang="en-GB" dirty="0"/>
              <a:t>valid </a:t>
            </a:r>
            <a:r>
              <a:rPr lang="en-GB" b="1" dirty="0" smtClean="0"/>
              <a:t>IMPACT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2018807" y="3662204"/>
            <a:ext cx="1692273" cy="1692275"/>
            <a:chOff x="6994077" y="2392623"/>
            <a:chExt cx="1692273" cy="1692275"/>
          </a:xfrm>
          <a:solidFill>
            <a:schemeClr val="accent1"/>
          </a:solidFill>
        </p:grpSpPr>
        <p:grpSp>
          <p:nvGrpSpPr>
            <p:cNvPr id="39" name="Group 38"/>
            <p:cNvGrpSpPr/>
            <p:nvPr/>
          </p:nvGrpSpPr>
          <p:grpSpPr>
            <a:xfrm>
              <a:off x="6994077" y="2392623"/>
              <a:ext cx="1692273" cy="1692275"/>
              <a:chOff x="577933" y="2903220"/>
              <a:chExt cx="2079083" cy="2079085"/>
            </a:xfrm>
            <a:grpFill/>
          </p:grpSpPr>
          <p:sp>
            <p:nvSpPr>
              <p:cNvPr id="41" name="Oval 40"/>
              <p:cNvSpPr/>
              <p:nvPr/>
            </p:nvSpPr>
            <p:spPr>
              <a:xfrm>
                <a:off x="577933" y="2903220"/>
                <a:ext cx="2079083" cy="2079085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650" y="3512077"/>
                <a:ext cx="230280" cy="230280"/>
              </a:xfrm>
              <a:prstGeom prst="rect">
                <a:avLst/>
              </a:prstGeom>
              <a:grpFill/>
            </p:spPr>
          </p:pic>
        </p:grp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7454" y="2781424"/>
              <a:ext cx="1056350" cy="952381"/>
            </a:xfrm>
            <a:prstGeom prst="rect">
              <a:avLst/>
            </a:prstGeom>
            <a:grpFill/>
          </p:spPr>
        </p:pic>
      </p:grpSp>
      <p:grpSp>
        <p:nvGrpSpPr>
          <p:cNvPr id="43" name="Group 42"/>
          <p:cNvGrpSpPr/>
          <p:nvPr/>
        </p:nvGrpSpPr>
        <p:grpSpPr>
          <a:xfrm>
            <a:off x="5213953" y="3542955"/>
            <a:ext cx="1692273" cy="1692275"/>
            <a:chOff x="4848494" y="1808163"/>
            <a:chExt cx="1692273" cy="1692275"/>
          </a:xfrm>
        </p:grpSpPr>
        <p:grpSp>
          <p:nvGrpSpPr>
            <p:cNvPr id="44" name="Group 43"/>
            <p:cNvGrpSpPr/>
            <p:nvPr/>
          </p:nvGrpSpPr>
          <p:grpSpPr>
            <a:xfrm>
              <a:off x="4848494" y="1808163"/>
              <a:ext cx="1692273" cy="1692275"/>
              <a:chOff x="577933" y="2903220"/>
              <a:chExt cx="2079083" cy="207908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77933" y="2903220"/>
                <a:ext cx="2079083" cy="207908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650" y="3512077"/>
                <a:ext cx="230280" cy="230280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5371085" y="1996101"/>
              <a:ext cx="928384" cy="1363533"/>
              <a:chOff x="5371085" y="1996101"/>
              <a:chExt cx="928384" cy="1363533"/>
            </a:xfrm>
          </p:grpSpPr>
          <p:pic>
            <p:nvPicPr>
              <p:cNvPr id="46" name="Picture 34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429165" y="2417103"/>
                <a:ext cx="870304" cy="942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371085" y="1996101"/>
                <a:ext cx="647093" cy="423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" name="TextBox 49"/>
          <p:cNvSpPr txBox="1"/>
          <p:nvPr/>
        </p:nvSpPr>
        <p:spPr>
          <a:xfrm>
            <a:off x="4913731" y="5272152"/>
            <a:ext cx="229271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dirty="0" smtClean="0"/>
              <a:t>5. Wear required </a:t>
            </a:r>
            <a:r>
              <a:rPr lang="en-GB" b="1" dirty="0" smtClean="0"/>
              <a:t>Personal Protective Equipment </a:t>
            </a:r>
            <a:r>
              <a:rPr lang="en-GB" dirty="0" smtClean="0"/>
              <a:t>(PPE)</a:t>
            </a:r>
            <a:endParaRPr lang="en-GB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2018807" y="992984"/>
            <a:ext cx="1692273" cy="1692275"/>
            <a:chOff x="577933" y="2903220"/>
            <a:chExt cx="2079083" cy="2079085"/>
          </a:xfrm>
        </p:grpSpPr>
        <p:sp>
          <p:nvSpPr>
            <p:cNvPr id="53" name="Oval 52"/>
            <p:cNvSpPr/>
            <p:nvPr/>
          </p:nvSpPr>
          <p:spPr>
            <a:xfrm>
              <a:off x="577933" y="2903220"/>
              <a:ext cx="2079083" cy="2079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27874" y="3447696"/>
              <a:ext cx="1579200" cy="990133"/>
              <a:chOff x="9809110" y="2309840"/>
              <a:chExt cx="1688121" cy="1058424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9110" y="2309840"/>
                <a:ext cx="1688121" cy="10584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7985" y="2378664"/>
                <a:ext cx="246163" cy="2461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96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3</a:t>
            </a:fld>
            <a:endParaRPr lang="fr-CH"/>
          </a:p>
        </p:txBody>
      </p:sp>
      <p:cxnSp>
        <p:nvCxnSpPr>
          <p:cNvPr id="5" name="Straight Connector 4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ADaMS</a:t>
            </a:r>
            <a:r>
              <a:rPr lang="en-GB" sz="2400" dirty="0"/>
              <a:t> - Access Distribution and Management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47" y="1190689"/>
            <a:ext cx="6423338" cy="471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7313" y="4325024"/>
            <a:ext cx="2804984" cy="158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dirty="0">
                <a:solidFill>
                  <a:srgbClr val="FFFFFF"/>
                </a:solidFill>
                <a:ea typeface="MS PGothic" charset="0"/>
                <a:cs typeface="MS PGothic" charset="0"/>
              </a:rPr>
              <a:t>Log-in in </a:t>
            </a:r>
            <a:r>
              <a:rPr lang="en-CA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ADaMS</a:t>
            </a:r>
            <a:r>
              <a:rPr lang="en-CA" dirty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CA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and </a:t>
            </a:r>
            <a:r>
              <a:rPr lang="en-CA" dirty="0">
                <a:solidFill>
                  <a:srgbClr val="FFFFFF"/>
                </a:solidFill>
                <a:ea typeface="MS PGothic" charset="0"/>
                <a:cs typeface="MS PGothic" charset="0"/>
              </a:rPr>
              <a:t>request access </a:t>
            </a:r>
            <a:r>
              <a:rPr lang="en-CA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permissions to the Neutrino Platform facility</a:t>
            </a:r>
            <a:endParaRPr lang="en-CA" u="sng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129" y="1104216"/>
            <a:ext cx="2990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Once registered at CERN, it is possible to log-in in the different CERN systems </a:t>
            </a:r>
            <a:endParaRPr lang="en-GB" sz="2000" dirty="0" smtClean="0"/>
          </a:p>
          <a:p>
            <a:pPr marL="342900" indent="-342900">
              <a:buFont typeface="Wingdings" charset="2"/>
              <a:buChar char="Ø"/>
            </a:pPr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 err="1" smtClean="0"/>
              <a:t>ADaMS</a:t>
            </a:r>
            <a:r>
              <a:rPr lang="en-GB" sz="2000" dirty="0" smtClean="0"/>
              <a:t> (</a:t>
            </a:r>
            <a:r>
              <a:rPr lang="en-CA" sz="2000" dirty="0" smtClean="0">
                <a:ea typeface="MS PGothic" charset="0"/>
                <a:cs typeface="MS PGothic" charset="0"/>
              </a:rPr>
              <a:t>link </a:t>
            </a:r>
            <a:r>
              <a:rPr lang="en-CA" sz="2000" dirty="0">
                <a:solidFill>
                  <a:schemeClr val="bg1"/>
                </a:solidFill>
                <a:ea typeface="MS PGothic" charset="0"/>
                <a:cs typeface="MS PGothic" charset="0"/>
                <a:hlinkClick r:id="rId3"/>
              </a:rPr>
              <a:t>here</a:t>
            </a:r>
            <a:r>
              <a:rPr lang="en-CA" sz="2000" dirty="0" smtClean="0">
                <a:ea typeface="MS PGothic" charset="0"/>
                <a:cs typeface="MS PGothic" charset="0"/>
              </a:rPr>
              <a:t>)</a:t>
            </a:r>
            <a:r>
              <a:rPr lang="en-GB" sz="2000" dirty="0" smtClean="0"/>
              <a:t>: platform to request access rights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99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4</a:t>
            </a:fld>
            <a:endParaRPr lang="fr-CH"/>
          </a:p>
        </p:txBody>
      </p:sp>
      <p:cxnSp>
        <p:nvCxnSpPr>
          <p:cNvPr id="4" name="Straight Connector 3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REQUIRED ON LINE TRAININGS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1152" y="1107519"/>
            <a:ext cx="51589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On line trainings:</a:t>
            </a:r>
          </a:p>
          <a:p>
            <a:pPr marL="285750" indent="-285750">
              <a:buFont typeface="Wingdings" charset="2"/>
              <a:buChar char="Ø"/>
            </a:pPr>
            <a:endParaRPr lang="en-GB" sz="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>
                <a:hlinkClick r:id="rId2"/>
              </a:rPr>
              <a:t>https://sir.cern.ch/</a:t>
            </a:r>
            <a:endParaRPr lang="en-GB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Only once registered at CERN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Required trainings: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 smtClean="0"/>
              <a:t>Safety at CERN (15 min)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 smtClean="0"/>
              <a:t>Electrical Awareness (30 min)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 smtClean="0"/>
              <a:t>Neutrino Platform Hall (1 h) </a:t>
            </a:r>
          </a:p>
          <a:p>
            <a:pPr marL="1200150" lvl="2" indent="-285750">
              <a:buFont typeface="Arial" charset="0"/>
              <a:buChar char="•"/>
            </a:pPr>
            <a:endParaRPr lang="en-GB" sz="2000" dirty="0"/>
          </a:p>
          <a:p>
            <a:pPr marL="742950" lvl="1" indent="-285750">
              <a:buFont typeface="Arial" charset="0"/>
              <a:buChar char="•"/>
            </a:pP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171682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access, practical information, activities organisation, risks in the hall, emergency procedure, etc.</a:t>
            </a:r>
            <a:endParaRPr lang="en-GB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grpSp>
        <p:nvGrpSpPr>
          <p:cNvPr id="11" name="Group 10"/>
          <p:cNvGrpSpPr/>
          <p:nvPr/>
        </p:nvGrpSpPr>
        <p:grpSpPr>
          <a:xfrm>
            <a:off x="5419087" y="1428200"/>
            <a:ext cx="6383026" cy="4204056"/>
            <a:chOff x="450260" y="2447466"/>
            <a:chExt cx="6383026" cy="42040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9" r="23032"/>
            <a:stretch/>
          </p:blipFill>
          <p:spPr>
            <a:xfrm>
              <a:off x="450260" y="2447466"/>
              <a:ext cx="6383026" cy="414988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076056" y="4851322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Ovale 3"/>
          <p:cNvSpPr/>
          <p:nvPr/>
        </p:nvSpPr>
        <p:spPr>
          <a:xfrm>
            <a:off x="6052890" y="4049641"/>
            <a:ext cx="1143000" cy="304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" name="Ovale 3"/>
          <p:cNvSpPr/>
          <p:nvPr/>
        </p:nvSpPr>
        <p:spPr>
          <a:xfrm>
            <a:off x="1737802" y="3127536"/>
            <a:ext cx="2970121" cy="28645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09802" y="3413991"/>
            <a:ext cx="335690" cy="75769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3"/>
          <p:cNvSpPr/>
          <p:nvPr/>
        </p:nvSpPr>
        <p:spPr>
          <a:xfrm>
            <a:off x="6052890" y="5072251"/>
            <a:ext cx="2213145" cy="304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5</a:t>
            </a:fld>
            <a:endParaRPr lang="fr-CH"/>
          </a:p>
        </p:txBody>
      </p:sp>
      <p:cxnSp>
        <p:nvCxnSpPr>
          <p:cNvPr id="5" name="Straight Connector 4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IMPACT - Intervention Management Planning and Coordination Tool system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38830" y="4098737"/>
            <a:ext cx="806849" cy="4777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87547" y="1364525"/>
            <a:ext cx="1023315" cy="79178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702" y="1092088"/>
            <a:ext cx="7740000" cy="46091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924211" y="2594109"/>
            <a:ext cx="453305" cy="17342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042949" y="4691823"/>
            <a:ext cx="483232" cy="20876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46766" y="4794201"/>
            <a:ext cx="1198913" cy="3436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919281" y="2801919"/>
            <a:ext cx="612000" cy="16120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78490" y="2885852"/>
            <a:ext cx="1022956" cy="1644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377516" y="1964471"/>
            <a:ext cx="1397319" cy="6596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982934" y="4842587"/>
            <a:ext cx="2186368" cy="1458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ea typeface="Arial" charset="0"/>
              </a:rPr>
              <a:t>Choose the specific zone inside the NP Hall </a:t>
            </a:r>
            <a:r>
              <a:rPr lang="en-US" altLang="en-US" dirty="0">
                <a:ea typeface="Arial" charset="0"/>
              </a:rPr>
              <a:t>where your activity will be located</a:t>
            </a:r>
            <a:endParaRPr lang="en-GB" altLang="en-US" dirty="0">
              <a:ea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6432" y="2794323"/>
            <a:ext cx="1874223" cy="12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ea typeface="Arial" charset="0"/>
              </a:rPr>
              <a:t>Choose the activity type of the work you will carry on the hall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06313" y="1309259"/>
            <a:ext cx="1766376" cy="90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ea typeface="Arial" charset="0"/>
              </a:rPr>
              <a:t>Choose the Neutrino Platform facility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672" y="1236415"/>
            <a:ext cx="2934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Describe briefly the </a:t>
            </a:r>
            <a:r>
              <a:rPr lang="en-GB" sz="2000" dirty="0"/>
              <a:t>activity </a:t>
            </a:r>
            <a:r>
              <a:rPr lang="en-GB" sz="2000" dirty="0" smtClean="0"/>
              <a:t>you have to carry on</a:t>
            </a:r>
          </a:p>
          <a:p>
            <a:pPr marL="342900" indent="-342900">
              <a:buFont typeface="Wingdings" charset="2"/>
              <a:buChar char="Ø"/>
            </a:pPr>
            <a:endParaRPr lang="en-GB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Attach all related documents </a:t>
            </a:r>
            <a:endParaRPr lang="en-GB" sz="2000" dirty="0" smtClean="0"/>
          </a:p>
          <a:p>
            <a:pPr marL="342900" indent="-342900">
              <a:buFont typeface="Wingdings" charset="2"/>
              <a:buChar char="Ø"/>
            </a:pPr>
            <a:endParaRPr lang="en-GB" sz="2000" dirty="0"/>
          </a:p>
          <a:p>
            <a:pPr marL="342900" indent="-342900">
              <a:buFont typeface="Wingdings" charset="2"/>
              <a:buChar char="Ø"/>
            </a:pPr>
            <a:r>
              <a:rPr lang="en-GB" sz="2000" dirty="0"/>
              <a:t>Link: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err="1">
                <a:hlinkClick r:id="rId3"/>
              </a:rPr>
              <a:t>impact.cern.ch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15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6</a:t>
            </a:fld>
            <a:endParaRPr lang="fr-CH"/>
          </a:p>
        </p:txBody>
      </p:sp>
      <p:cxnSp>
        <p:nvCxnSpPr>
          <p:cNvPr id="5" name="Straight Connector 4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PPSPS – RISK ANALYSIS OF THE ACTIVITY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25" y="928997"/>
            <a:ext cx="4862770" cy="53863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363" y="1092088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Complete the PPSP with:</a:t>
            </a:r>
          </a:p>
          <a:p>
            <a:pPr marL="342900" indent="-342900">
              <a:buFont typeface="Wingdings" charset="2"/>
              <a:buChar char="Ø"/>
            </a:pPr>
            <a:endParaRPr lang="en-GB" sz="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Detailed description of the activity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Risks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Safety measures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List of authorised trained people  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614363" y="3234396"/>
            <a:ext cx="3490913" cy="59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Safety Team will support in its creation!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14363" y="4401327"/>
            <a:ext cx="4271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Safety visit on site</a:t>
            </a:r>
          </a:p>
          <a:p>
            <a:pPr marL="285750" indent="-285750">
              <a:buFont typeface="Wingdings" charset="2"/>
              <a:buChar char="Ø"/>
            </a:pPr>
            <a:endParaRPr lang="en-GB" sz="2000" dirty="0"/>
          </a:p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Authorisation to carry on the work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85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7</a:t>
            </a:fld>
            <a:endParaRPr lang="fr-CH"/>
          </a:p>
        </p:txBody>
      </p:sp>
      <p:cxnSp>
        <p:nvCxnSpPr>
          <p:cNvPr id="5" name="Straight Connector 4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PPE – Personal Protective Equipment 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261937" y="919550"/>
            <a:ext cx="972026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000" dirty="0" smtClean="0">
                <a:ea typeface="Arial" charset="0"/>
                <a:cs typeface="Arial" charset="0"/>
              </a:rPr>
              <a:t>Minimum required PPE to access the hall during the installation phase are:</a:t>
            </a:r>
            <a:endParaRPr lang="en-GB" sz="2000" dirty="0">
              <a:ea typeface="Arial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27226" y="3561753"/>
            <a:ext cx="7259763" cy="2675285"/>
            <a:chOff x="252016" y="2996952"/>
            <a:chExt cx="5885979" cy="24244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016" y="2996952"/>
              <a:ext cx="5885979" cy="2424436"/>
            </a:xfrm>
            <a:prstGeom prst="rect">
              <a:avLst/>
            </a:prstGeom>
          </p:spPr>
        </p:pic>
        <p:sp>
          <p:nvSpPr>
            <p:cNvPr id="18" name="Ovale 3"/>
            <p:cNvSpPr/>
            <p:nvPr/>
          </p:nvSpPr>
          <p:spPr>
            <a:xfrm>
              <a:off x="5161334" y="4628420"/>
              <a:ext cx="954285" cy="657225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30858" y="1535104"/>
            <a:ext cx="1009257" cy="1009258"/>
            <a:chOff x="-2170938" y="3203758"/>
            <a:chExt cx="1009257" cy="1009258"/>
          </a:xfrm>
        </p:grpSpPr>
        <p:grpSp>
          <p:nvGrpSpPr>
            <p:cNvPr id="20" name="Group 19"/>
            <p:cNvGrpSpPr/>
            <p:nvPr/>
          </p:nvGrpSpPr>
          <p:grpSpPr>
            <a:xfrm>
              <a:off x="-2170938" y="3203758"/>
              <a:ext cx="1009257" cy="1009258"/>
              <a:chOff x="577933" y="2903220"/>
              <a:chExt cx="2079083" cy="207908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77933" y="2903220"/>
                <a:ext cx="2079083" cy="20790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650" y="3512077"/>
                <a:ext cx="230280" cy="23028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Picture 3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843546" y="3386137"/>
              <a:ext cx="595112" cy="6445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652480" y="1555855"/>
            <a:ext cx="1009257" cy="1009258"/>
            <a:chOff x="-2170938" y="5319735"/>
            <a:chExt cx="1009257" cy="1009258"/>
          </a:xfrm>
        </p:grpSpPr>
        <p:grpSp>
          <p:nvGrpSpPr>
            <p:cNvPr id="25" name="Group 24"/>
            <p:cNvGrpSpPr/>
            <p:nvPr/>
          </p:nvGrpSpPr>
          <p:grpSpPr>
            <a:xfrm>
              <a:off x="-2170938" y="5319735"/>
              <a:ext cx="1009257" cy="1009258"/>
              <a:chOff x="577933" y="2903220"/>
              <a:chExt cx="2079083" cy="207908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77933" y="2903220"/>
                <a:ext cx="2079083" cy="20790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650" y="3512077"/>
                <a:ext cx="230280" cy="23028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6" name="Picture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989856" y="5612628"/>
              <a:ext cx="647093" cy="4234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76236" y="2961496"/>
            <a:ext cx="10525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charset="2"/>
              <a:buChar char="Ø"/>
            </a:pPr>
            <a:r>
              <a:rPr lang="en-GB" altLang="en-US" sz="2000" dirty="0" smtClean="0">
                <a:latin typeface="+mn-lt"/>
                <a:ea typeface="Arial" charset="0"/>
              </a:rPr>
              <a:t>You can request the items on EDH – Electronic Document </a:t>
            </a:r>
            <a:r>
              <a:rPr lang="en-GB" altLang="en-US" sz="2000" dirty="0">
                <a:latin typeface="+mn-lt"/>
                <a:ea typeface="Arial" charset="0"/>
              </a:rPr>
              <a:t>handling (</a:t>
            </a:r>
            <a:r>
              <a:rPr lang="en-GB" altLang="en-US" sz="2000" dirty="0">
                <a:latin typeface="+mn-lt"/>
                <a:ea typeface="Arial" charset="0"/>
                <a:hlinkClick r:id="rId6"/>
              </a:rPr>
              <a:t>https://</a:t>
            </a:r>
            <a:r>
              <a:rPr lang="en-GB" altLang="en-US" sz="2000" dirty="0" smtClean="0">
                <a:latin typeface="+mn-lt"/>
                <a:ea typeface="Arial" charset="0"/>
                <a:hlinkClick r:id="rId6"/>
              </a:rPr>
              <a:t>edh.cern.ch</a:t>
            </a:r>
            <a:r>
              <a:rPr lang="en-GB" altLang="en-US" sz="2000" dirty="0" smtClean="0">
                <a:latin typeface="+mn-lt"/>
                <a:ea typeface="Arial" charset="0"/>
              </a:rPr>
              <a:t>):</a:t>
            </a:r>
            <a:endParaRPr lang="en-GB" altLang="en-US" sz="2000" dirty="0">
              <a:latin typeface="+mn-lt"/>
              <a:ea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59391" y="1269139"/>
            <a:ext cx="2055833" cy="1346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ea typeface="Arial" charset="0"/>
              </a:rPr>
              <a:t>More PPE might be required, depending on the type of work!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7507" y="1832863"/>
            <a:ext cx="1757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Safety shoes</a:t>
            </a:r>
            <a:endParaRPr lang="en-GB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7019819" y="1830664"/>
            <a:ext cx="255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Protective helmet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622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8</a:t>
            </a:fld>
            <a:endParaRPr lang="fr-CH"/>
          </a:p>
        </p:txBody>
      </p:sp>
      <p:cxnSp>
        <p:nvCxnSpPr>
          <p:cNvPr id="4" name="Straight Connector 3"/>
          <p:cNvCxnSpPr/>
          <p:nvPr/>
        </p:nvCxnSpPr>
        <p:spPr>
          <a:xfrm>
            <a:off x="197708" y="642551"/>
            <a:ext cx="11825416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708" y="242441"/>
            <a:ext cx="118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CLASSROOM TRAININGS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787086" y="1242481"/>
            <a:ext cx="198943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Working at heights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58435" y="1195120"/>
            <a:ext cx="232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1 Day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Anti fall </a:t>
            </a:r>
            <a:r>
              <a:rPr lang="en-GB" sz="2000" dirty="0" smtClean="0"/>
              <a:t>harness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6 people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5787086" y="2836503"/>
            <a:ext cx="198943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Mobile elevating working platform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58435" y="2625804"/>
            <a:ext cx="2903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dirty="0"/>
              <a:t>2</a:t>
            </a:r>
            <a:r>
              <a:rPr lang="en-GB" sz="2000" dirty="0" smtClean="0"/>
              <a:t> Days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Driving the machine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Anti ejection </a:t>
            </a:r>
            <a:r>
              <a:rPr lang="en-GB" sz="2000" dirty="0" smtClean="0"/>
              <a:t>harness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6 people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5787086" y="4430525"/>
            <a:ext cx="198943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Confined space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58435" y="4379895"/>
            <a:ext cx="3095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1 Day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Supervision/intervention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12 people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9897" y="5763220"/>
            <a:ext cx="895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crane can be used only by the CERN Transport Service (no </a:t>
            </a:r>
            <a:r>
              <a:rPr lang="en-GB" sz="2000" smtClean="0"/>
              <a:t>training foreseen)!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619897" y="839749"/>
            <a:ext cx="4771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en-GB" sz="2000" dirty="0"/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Classroom trainings:</a:t>
            </a:r>
          </a:p>
          <a:p>
            <a:pPr marL="285750" indent="-285750">
              <a:buFont typeface="Wingdings" charset="2"/>
              <a:buChar char="Ø"/>
            </a:pPr>
            <a:endParaRPr lang="en-GB" sz="800" dirty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hlinkClick r:id="rId2"/>
              </a:rPr>
              <a:t>https://cta.cern.ch/</a:t>
            </a:r>
            <a:endParaRPr lang="en-GB" sz="2000" dirty="0"/>
          </a:p>
          <a:p>
            <a:pPr marL="742950" lvl="1" indent="-285750">
              <a:buFont typeface="Arial" charset="0"/>
              <a:buChar char="•"/>
            </a:pPr>
            <a:r>
              <a:rPr lang="en-GB" sz="2000" dirty="0"/>
              <a:t>Private sessions for the Neutrino Platform collaboration can be </a:t>
            </a:r>
            <a:r>
              <a:rPr lang="en-GB" sz="2000" dirty="0" smtClean="0"/>
              <a:t>organised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 smtClean="0"/>
              <a:t>Names and proposed dates to be </a:t>
            </a:r>
            <a:r>
              <a:rPr lang="en-GB" sz="2000" dirty="0" smtClean="0"/>
              <a:t>collected as soon as possible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77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605" y="635239"/>
            <a:ext cx="8808818" cy="54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5675831" y="1156278"/>
            <a:ext cx="194401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  <a:ea typeface="Arial" charset="0"/>
              </a:rPr>
              <a:t>Jura Side</a:t>
            </a: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675832" y="5955884"/>
            <a:ext cx="1944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800" b="1" dirty="0">
                <a:latin typeface="Arial" charset="0"/>
                <a:ea typeface="Arial" charset="0"/>
              </a:rPr>
              <a:t>Salève</a:t>
            </a:r>
            <a:r>
              <a:rPr lang="en-GB" altLang="en-US" sz="1800" b="1" dirty="0">
                <a:latin typeface="Arial" charset="0"/>
                <a:ea typeface="Arial" charset="0"/>
              </a:rPr>
              <a:t>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835" y="2806996"/>
            <a:ext cx="2141538" cy="228008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322" y="4310909"/>
            <a:ext cx="2092047" cy="222753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2846" y="284068"/>
            <a:ext cx="2203340" cy="228230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98605" y="635239"/>
            <a:ext cx="245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3 main access doors to the NP Hall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1092" y="5807676"/>
            <a:ext cx="395416" cy="26643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9201133" y="1340944"/>
            <a:ext cx="395416" cy="26643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9696954" y="5158239"/>
            <a:ext cx="395416" cy="26643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718242" y="713975"/>
            <a:ext cx="395416" cy="26643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097E-DC2E-3C42-99B7-6B7F49170EF1}" type="slidenum">
              <a:rPr lang="fr-CH" smtClean="0"/>
              <a:t>9</a:t>
            </a:fld>
            <a:endParaRPr lang="fr-CH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20.04.17</a:t>
            </a:r>
            <a:endParaRPr lang="fr-C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Olga Beltramello, Letizia Di Giulio</a:t>
            </a:r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9696954" y="458341"/>
            <a:ext cx="212883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Badge to enter!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774</Words>
  <Application>Microsoft Macintosh PowerPoint</Application>
  <PresentationFormat>Widescreen</PresentationFormat>
  <Paragraphs>178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MS PGothic</vt:lpstr>
      <vt:lpstr>Wingdings</vt:lpstr>
      <vt:lpstr>Arial</vt:lpstr>
      <vt:lpstr>Office Theme</vt:lpstr>
      <vt:lpstr>Safety in the Neutrino Platform Hall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</dc:title>
  <dc:creator>Microsoft Office User</dc:creator>
  <cp:lastModifiedBy>Microsoft Office User</cp:lastModifiedBy>
  <cp:revision>30</cp:revision>
  <dcterms:created xsi:type="dcterms:W3CDTF">2017-03-31T14:34:30Z</dcterms:created>
  <dcterms:modified xsi:type="dcterms:W3CDTF">2017-04-20T08:02:15Z</dcterms:modified>
</cp:coreProperties>
</file>