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260" r:id="rId3"/>
    <p:sldId id="261" r:id="rId4"/>
    <p:sldId id="259" r:id="rId5"/>
    <p:sldId id="267" r:id="rId6"/>
    <p:sldId id="265" r:id="rId7"/>
    <p:sldId id="266" r:id="rId8"/>
    <p:sldId id="268" r:id="rId9"/>
    <p:sldId id="272" r:id="rId10"/>
    <p:sldId id="270" r:id="rId11"/>
    <p:sldId id="280" r:id="rId12"/>
    <p:sldId id="271" r:id="rId13"/>
    <p:sldId id="273" r:id="rId14"/>
    <p:sldId id="274" r:id="rId15"/>
    <p:sldId id="275" r:id="rId16"/>
    <p:sldId id="277" r:id="rId17"/>
    <p:sldId id="276" r:id="rId18"/>
    <p:sldId id="278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90"/>
    <p:restoredTop sz="94674"/>
  </p:normalViewPr>
  <p:slideViewPr>
    <p:cSldViewPr snapToGrid="0" snapToObjects="1">
      <p:cViewPr>
        <p:scale>
          <a:sx n="83" d="100"/>
          <a:sy n="83" d="100"/>
        </p:scale>
        <p:origin x="728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17315-4F8E-ED41-8416-44FDD1EAA3B1}" type="datetimeFigureOut">
              <a:rPr lang="en-US" smtClean="0"/>
              <a:t>4/20/17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3F739-6837-8B4C-8262-9524D2BC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87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3F739-6837-8B4C-8262-9524D2BCB7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2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3F739-6837-8B4C-8262-9524D2BCB7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27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3F739-6837-8B4C-8262-9524D2BCB7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4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3F739-6837-8B4C-8262-9524D2BCB7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66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3F739-6837-8B4C-8262-9524D2BCB7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8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3F739-6837-8B4C-8262-9524D2BCB7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13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3F739-6837-8B4C-8262-9524D2BCB7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9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640285"/>
            <a:ext cx="2743200" cy="211821"/>
          </a:xfrm>
        </p:spPr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640285"/>
            <a:ext cx="4114800" cy="211821"/>
          </a:xfrm>
        </p:spPr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640285"/>
            <a:ext cx="2743200" cy="211821"/>
          </a:xfrm>
        </p:spPr>
        <p:txBody>
          <a:bodyPr/>
          <a:lstStyle/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12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7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5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629400"/>
            <a:ext cx="2743200" cy="274637"/>
          </a:xfrm>
        </p:spPr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629400"/>
            <a:ext cx="4114800" cy="228600"/>
          </a:xfrm>
        </p:spPr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629400"/>
            <a:ext cx="2743200" cy="228599"/>
          </a:xfrm>
        </p:spPr>
        <p:txBody>
          <a:bodyPr/>
          <a:lstStyle/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86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8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6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9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3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8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03B53-C1EB-BD4B-B294-C6BBC254E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8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uetex.com/raspberrypi" TargetMode="External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hyperlink" Target="https://indico.cern.ch/event/630004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8114" y="331061"/>
            <a:ext cx="1129491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Instrumentation installation categories</a:t>
            </a:r>
          </a:p>
          <a:p>
            <a:endParaRPr lang="en-US" b="1" dirty="0"/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/>
              <a:t>Items which exploit devices inside the cryostat  - tightly coupled to other installations both mechanically and logistically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/>
              <a:t>Items which come as assemblies and are installed into the cryostat </a:t>
            </a:r>
            <a:r>
              <a:rPr lang="mr-IN" dirty="0" smtClean="0"/>
              <a:t>–</a:t>
            </a:r>
            <a:r>
              <a:rPr lang="en-US" dirty="0" smtClean="0"/>
              <a:t> coupled logistically to detector schedule and mechanically to 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/>
              <a:t>Items which are external to the cryostat and interface with the external cryogenics</a:t>
            </a:r>
          </a:p>
          <a:p>
            <a:pPr>
              <a:spcAft>
                <a:spcPts val="2400"/>
              </a:spcAft>
            </a:pPr>
            <a:r>
              <a:rPr lang="en-US" dirty="0"/>
              <a:t>Items type 1 &amp; 2 require identified ports </a:t>
            </a:r>
            <a:r>
              <a:rPr lang="en-US" dirty="0" smtClean="0"/>
              <a:t>on the cryostat</a:t>
            </a:r>
            <a:endParaRPr lang="en-US" dirty="0"/>
          </a:p>
          <a:p>
            <a:pPr>
              <a:spcAft>
                <a:spcPts val="2400"/>
              </a:spcAft>
            </a:pPr>
            <a:r>
              <a:rPr lang="en-US" dirty="0"/>
              <a:t>All items </a:t>
            </a:r>
            <a:r>
              <a:rPr lang="en-US" dirty="0" smtClean="0"/>
              <a:t>have some required interface to the </a:t>
            </a:r>
            <a:r>
              <a:rPr lang="en-US" dirty="0"/>
              <a:t>detector controls system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46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3013" y="346254"/>
            <a:ext cx="10334804" cy="5965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>
              <a:spcAft>
                <a:spcPts val="18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Cameras</a:t>
            </a:r>
          </a:p>
          <a:p>
            <a:pPr marL="91440">
              <a:spcAft>
                <a:spcPts val="1800"/>
              </a:spcAft>
            </a:pPr>
            <a:r>
              <a:rPr lang="en-US" dirty="0" smtClean="0">
                <a:solidFill>
                  <a:srgbClr val="C00000"/>
                </a:solidFill>
              </a:rPr>
              <a:t>Mike </a:t>
            </a:r>
            <a:r>
              <a:rPr lang="en-US" dirty="0" err="1" smtClean="0">
                <a:solidFill>
                  <a:srgbClr val="C00000"/>
                </a:solidFill>
              </a:rPr>
              <a:t>Kordosky</a:t>
            </a:r>
            <a:r>
              <a:rPr lang="en-US" dirty="0" smtClean="0">
                <a:solidFill>
                  <a:srgbClr val="C00000"/>
                </a:solidFill>
              </a:rPr>
              <a:t> (William &amp; Mary) </a:t>
            </a:r>
          </a:p>
          <a:p>
            <a:pPr marL="91440">
              <a:spcAft>
                <a:spcPts val="1200"/>
              </a:spcAft>
            </a:pPr>
            <a:r>
              <a:rPr lang="en-US" dirty="0" smtClean="0"/>
              <a:t>Technical challenge is getting a camera system that works in the cold, and with sufficient sensitivity (acceptance x gain)...</a:t>
            </a:r>
          </a:p>
          <a:p>
            <a:pPr marL="91440">
              <a:spcAft>
                <a:spcPts val="1800"/>
              </a:spcAft>
            </a:pPr>
            <a:r>
              <a:rPr lang="en-US" dirty="0" smtClean="0"/>
              <a:t>Installation issues to be resolved:</a:t>
            </a:r>
            <a:r>
              <a:rPr lang="en-US" b="1" dirty="0" smtClean="0"/>
              <a:t> where and how to place, and when</a:t>
            </a:r>
          </a:p>
          <a:p>
            <a:pPr marL="91440">
              <a:spcAft>
                <a:spcPts val="1400"/>
              </a:spcAft>
            </a:pPr>
            <a:r>
              <a:rPr lang="en-US" dirty="0"/>
              <a:t>35 ton </a:t>
            </a:r>
            <a:r>
              <a:rPr lang="en-US" dirty="0" smtClean="0"/>
              <a:t>experience with system from ETHZ invaluable  </a:t>
            </a:r>
            <a:r>
              <a:rPr lang="mr-IN" dirty="0" smtClean="0"/>
              <a:t>–</a:t>
            </a:r>
            <a:r>
              <a:rPr lang="en-US" dirty="0" smtClean="0"/>
              <a:t> behavior in cold, viable cable-length, streaming data:</a:t>
            </a:r>
          </a:p>
          <a:p>
            <a:pPr marL="91440">
              <a:spcAft>
                <a:spcPts val="600"/>
              </a:spcAft>
            </a:pPr>
            <a:r>
              <a:rPr lang="en-US" dirty="0" smtClean="0"/>
              <a:t>Cameras </a:t>
            </a:r>
            <a:r>
              <a:rPr lang="en-US" dirty="0"/>
              <a:t>are a small (2x2 cm) board assembly in </a:t>
            </a:r>
            <a:r>
              <a:rPr lang="en-US" dirty="0" smtClean="0"/>
              <a:t>a ~10x10x10 cm</a:t>
            </a:r>
            <a:r>
              <a:rPr lang="en-US" baseline="30000" dirty="0" smtClean="0"/>
              <a:t>3</a:t>
            </a:r>
            <a:r>
              <a:rPr lang="en-US" dirty="0" smtClean="0"/>
              <a:t> housing; 15 pin connector</a:t>
            </a:r>
          </a:p>
          <a:p>
            <a:pPr>
              <a:spcAft>
                <a:spcPts val="600"/>
              </a:spcAft>
            </a:pPr>
            <a:r>
              <a:rPr lang="en-US" dirty="0"/>
              <a:t>  Readout CPU boards (Raspberry PIs) are 10x10x4 cm</a:t>
            </a:r>
            <a:r>
              <a:rPr lang="en-US" baseline="30000" dirty="0"/>
              <a:t>3</a:t>
            </a:r>
            <a:r>
              <a:rPr lang="en-US" dirty="0"/>
              <a:t> outside the </a:t>
            </a:r>
            <a:r>
              <a:rPr lang="en-US" dirty="0" smtClean="0"/>
              <a:t>cryostat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5.25V </a:t>
            </a:r>
            <a:r>
              <a:rPr lang="en-US" dirty="0"/>
              <a:t>@ </a:t>
            </a:r>
            <a:r>
              <a:rPr lang="en-US" dirty="0" smtClean="0"/>
              <a:t>2A; Run </a:t>
            </a:r>
            <a:r>
              <a:rPr lang="en-US" dirty="0"/>
              <a:t>UNIX OS. Ethernet connection.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Propose </a:t>
            </a:r>
            <a:r>
              <a:rPr lang="en-US" dirty="0"/>
              <a:t>to place </a:t>
            </a:r>
            <a:r>
              <a:rPr lang="en-US" dirty="0" smtClean="0"/>
              <a:t>readout boards near </a:t>
            </a:r>
            <a:r>
              <a:rPr lang="en-US" dirty="0"/>
              <a:t>the cryostat feedthroughs.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  Preference </a:t>
            </a:r>
            <a:r>
              <a:rPr lang="en-US" dirty="0"/>
              <a:t>for </a:t>
            </a:r>
            <a:r>
              <a:rPr lang="en-US" dirty="0" smtClean="0"/>
              <a:t>individual </a:t>
            </a:r>
            <a:r>
              <a:rPr lang="en-US" dirty="0"/>
              <a:t>camera D15 connectors on flanges based on HV test </a:t>
            </a:r>
            <a:r>
              <a:rPr lang="en-US" dirty="0" smtClean="0"/>
              <a:t>experience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Need individual camera heaters (few Watts each)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  Need good lighting system 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Adapting </a:t>
            </a:r>
            <a:r>
              <a:rPr lang="en-US" dirty="0"/>
              <a:t>camera focal lengths is possible but will require some R&amp;D </a:t>
            </a:r>
            <a:r>
              <a:rPr lang="en-US" dirty="0">
                <a:hlinkClick r:id="rId3"/>
              </a:rPr>
              <a:t>http://www.truetex.com/raspberrypi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/>
              <a:t>  </a:t>
            </a:r>
            <a:r>
              <a:rPr lang="en-US" dirty="0"/>
              <a:t>May benefit from signal repeater at flange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04" y="2975429"/>
            <a:ext cx="2084048" cy="231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59"/>
          <a:stretch/>
        </p:blipFill>
        <p:spPr>
          <a:xfrm>
            <a:off x="482377" y="1857828"/>
            <a:ext cx="5453969" cy="3980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18"/>
          <a:stretch/>
        </p:blipFill>
        <p:spPr>
          <a:xfrm>
            <a:off x="5936346" y="1752952"/>
            <a:ext cx="5874730" cy="4214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5371" y="1200704"/>
            <a:ext cx="170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HV-cup area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875425" y="1229732"/>
            <a:ext cx="2170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Beam plug area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443282" y="547077"/>
            <a:ext cx="4301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Candidate camera locations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3741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5886" y="451344"/>
            <a:ext cx="895671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>
              <a:spcAft>
                <a:spcPts val="1800"/>
              </a:spcAft>
            </a:pPr>
            <a:r>
              <a:rPr lang="en-US" dirty="0" smtClean="0">
                <a:solidFill>
                  <a:srgbClr val="FF0000"/>
                </a:solidFill>
              </a:rPr>
              <a:t>Devices of Installation Category 2</a:t>
            </a:r>
            <a:endParaRPr lang="en-US" dirty="0">
              <a:solidFill>
                <a:srgbClr val="FF0000"/>
              </a:solidFill>
            </a:endParaRPr>
          </a:p>
          <a:p>
            <a:pPr marL="91440">
              <a:spcAft>
                <a:spcPts val="1800"/>
              </a:spcAft>
            </a:pPr>
            <a:r>
              <a:rPr lang="en-US" dirty="0" smtClean="0">
                <a:solidFill>
                  <a:srgbClr val="FF0000"/>
                </a:solidFill>
              </a:rPr>
              <a:t>Temperature profilers and purity monitors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constructed at home institutions, shipped, assembled, and installed at CERN. </a:t>
            </a:r>
            <a:r>
              <a:rPr lang="en-US" dirty="0" smtClean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172" y="1605506"/>
            <a:ext cx="7064829" cy="3740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5439956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Valencia Profiler  - 36 sensors ~ 9 m long </a:t>
            </a:r>
            <a:r>
              <a:rPr lang="mr-IN" dirty="0" smtClean="0"/>
              <a:t>–</a:t>
            </a:r>
            <a:r>
              <a:rPr lang="en-US" dirty="0" smtClean="0"/>
              <a:t>hangs from feedthrough</a:t>
            </a:r>
          </a:p>
          <a:p>
            <a:r>
              <a:rPr lang="en-US" dirty="0" smtClean="0"/>
              <a:t>Assembled, tested and installed as a single piece. </a:t>
            </a:r>
          </a:p>
          <a:p>
            <a:r>
              <a:rPr lang="en-US" dirty="0" smtClean="0"/>
              <a:t>The cross section shape is because it is not in a field-free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033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002" y="1301783"/>
            <a:ext cx="2059843" cy="4765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1813" y="209215"/>
            <a:ext cx="4368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Hawaii </a:t>
            </a:r>
            <a:r>
              <a:rPr lang="en-US" sz="2800" b="1" smtClean="0">
                <a:solidFill>
                  <a:srgbClr val="FF0000"/>
                </a:solidFill>
              </a:rPr>
              <a:t>Temperature Profiler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463" y="794266"/>
            <a:ext cx="100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view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09" y="1167646"/>
            <a:ext cx="5900928" cy="5273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10600" y="1553029"/>
            <a:ext cx="3421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motion achieved using bellows and stepper motor drive</a:t>
            </a:r>
          </a:p>
          <a:p>
            <a:endParaRPr lang="en-US" dirty="0"/>
          </a:p>
          <a:p>
            <a:r>
              <a:rPr lang="en-US" dirty="0" smtClean="0"/>
              <a:t>~ 20 sensors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40632" y="1301783"/>
            <a:ext cx="160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Detail at flange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55932" y="838094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94214" y="-285657"/>
            <a:ext cx="4195395" cy="77107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6285" y="5772622"/>
            <a:ext cx="892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photograph of the four purity monitors used in the 35 ton - without their Faraday cages and without the umbilical that carries the light fibers and the HV/signal cables to each monitor</a:t>
            </a:r>
            <a:r>
              <a:rPr lang="en-US" smtClean="0"/>
              <a:t>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47771" y="116114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Purity Monitors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836554" y="590670"/>
            <a:ext cx="751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plan for </a:t>
            </a:r>
            <a:r>
              <a:rPr lang="en-US" dirty="0" err="1"/>
              <a:t>protoDUNE</a:t>
            </a:r>
            <a:r>
              <a:rPr lang="en-US" dirty="0"/>
              <a:t> single-phase is to have a total of 4 monitors </a:t>
            </a:r>
            <a:r>
              <a:rPr lang="mr-IN" dirty="0"/>
              <a:t>–</a:t>
            </a:r>
            <a:r>
              <a:rPr lang="en-US" dirty="0"/>
              <a:t> three in the cryostat and one at the output of the purification filters.</a:t>
            </a:r>
          </a:p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0251697" y="464949"/>
            <a:ext cx="984574" cy="2944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14861" y="1379349"/>
            <a:ext cx="712922" cy="960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414861" y="1235378"/>
            <a:ext cx="712922" cy="2524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0414861" y="2188830"/>
            <a:ext cx="712922" cy="2524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14861" y="3064680"/>
            <a:ext cx="712922" cy="960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414861" y="2964766"/>
            <a:ext cx="712922" cy="2524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414861" y="3918218"/>
            <a:ext cx="712922" cy="2524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743984" y="692591"/>
            <a:ext cx="0" cy="90615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771322" y="2058612"/>
            <a:ext cx="0" cy="90615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461355" y="5120827"/>
            <a:ext cx="712922" cy="9608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461355" y="5020913"/>
            <a:ext cx="712922" cy="2524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461355" y="5974365"/>
            <a:ext cx="712922" cy="25245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189705" y="6092631"/>
            <a:ext cx="1279043" cy="2843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75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772" y="2022135"/>
            <a:ext cx="9158514" cy="43294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417" y="477976"/>
            <a:ext cx="10470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Location of inline purity monitor : </a:t>
            </a:r>
          </a:p>
          <a:p>
            <a:r>
              <a:rPr lang="en-US" dirty="0" smtClean="0"/>
              <a:t>Note: </a:t>
            </a:r>
            <a:r>
              <a:rPr lang="en-US" dirty="0" err="1" smtClean="0"/>
              <a:t>protoDUNE</a:t>
            </a:r>
            <a:r>
              <a:rPr lang="en-US" dirty="0" smtClean="0"/>
              <a:t>  has to provide the vessel to house the inline purity monitor and the controls/</a:t>
            </a:r>
            <a:r>
              <a:rPr lang="en-US" dirty="0" err="1" smtClean="0"/>
              <a:t>valving</a:t>
            </a:r>
            <a:r>
              <a:rPr lang="en-US" dirty="0" smtClean="0"/>
              <a:t> for the argon that enters and leaves. Note also that there are two independent output lines from the two purification systems </a:t>
            </a:r>
            <a:r>
              <a:rPr lang="mr-IN" dirty="0" smtClean="0"/>
              <a:t>–</a:t>
            </a:r>
            <a:r>
              <a:rPr lang="en-US" dirty="0" smtClean="0"/>
              <a:t> this complicates the design of the inline vessel system.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463314" y="3570509"/>
            <a:ext cx="827315" cy="10014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711543" y="5370280"/>
            <a:ext cx="769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704286" y="6030679"/>
            <a:ext cx="769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95942" y="5515814"/>
            <a:ext cx="120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To cryostat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91783" y="6074392"/>
            <a:ext cx="174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CENDUNCG0002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560229" y="3757630"/>
            <a:ext cx="84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PrM</a:t>
            </a:r>
            <a:r>
              <a:rPr lang="en-US" dirty="0" smtClean="0"/>
              <a:t> vessel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714354" y="2114756"/>
            <a:ext cx="986971" cy="7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11543" y="2092359"/>
            <a:ext cx="147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cryostat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94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2171" y="467263"/>
            <a:ext cx="10671629" cy="5788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 smtClean="0"/>
              <a:t>Purity Monitor Services required:</a:t>
            </a:r>
          </a:p>
          <a:p>
            <a:endParaRPr lang="en-US" dirty="0"/>
          </a:p>
          <a:p>
            <a:r>
              <a:rPr lang="en-US" dirty="0" smtClean="0"/>
              <a:t>Cryostat Monitors:</a:t>
            </a:r>
          </a:p>
          <a:p>
            <a:r>
              <a:rPr lang="en-US" dirty="0" smtClean="0"/>
              <a:t>Space on cryostat near feedthrough for flash-lamp system </a:t>
            </a:r>
            <a:r>
              <a:rPr lang="mr-IN" dirty="0" smtClean="0"/>
              <a:t>–</a:t>
            </a:r>
            <a:r>
              <a:rPr lang="en-US" dirty="0" smtClean="0"/>
              <a:t> electrical box 50 cm x 30 cm x 20 cm</a:t>
            </a:r>
          </a:p>
          <a:p>
            <a:r>
              <a:rPr lang="en-US" dirty="0" smtClean="0"/>
              <a:t>Power for flash lamp system 24 V, 3 A </a:t>
            </a:r>
          </a:p>
          <a:p>
            <a:r>
              <a:rPr lang="en-US" dirty="0" smtClean="0"/>
              <a:t>Space and power for 3 signal amplifiers - 3 double wide NIM modules, 0.5 A +/- 12V</a:t>
            </a:r>
          </a:p>
          <a:p>
            <a:endParaRPr lang="en-US" dirty="0"/>
          </a:p>
          <a:p>
            <a:r>
              <a:rPr lang="en-US" dirty="0" smtClean="0"/>
              <a:t>Inline:</a:t>
            </a:r>
          </a:p>
          <a:p>
            <a:r>
              <a:rPr lang="en-US" dirty="0" smtClean="0"/>
              <a:t>Space near inline vessel </a:t>
            </a:r>
            <a:r>
              <a:rPr lang="en-US" dirty="0"/>
              <a:t>for flash-lamp system </a:t>
            </a:r>
            <a:r>
              <a:rPr lang="mr-IN" dirty="0"/>
              <a:t>–</a:t>
            </a:r>
            <a:r>
              <a:rPr lang="en-US" dirty="0"/>
              <a:t> electrical box 50 cm x 30 cm x 20 cm</a:t>
            </a:r>
          </a:p>
          <a:p>
            <a:r>
              <a:rPr lang="en-US" dirty="0"/>
              <a:t>Power for flash lamp system </a:t>
            </a:r>
            <a:r>
              <a:rPr lang="en-US" dirty="0" smtClean="0"/>
              <a:t>24 </a:t>
            </a:r>
            <a:r>
              <a:rPr lang="en-US" dirty="0"/>
              <a:t>V, 3 A </a:t>
            </a:r>
          </a:p>
          <a:p>
            <a:r>
              <a:rPr lang="en-US" dirty="0"/>
              <a:t>Space and power for </a:t>
            </a:r>
            <a:r>
              <a:rPr lang="en-US" dirty="0" smtClean="0"/>
              <a:t>1 signal amplifier </a:t>
            </a:r>
            <a:r>
              <a:rPr lang="mr-IN" dirty="0" smtClean="0"/>
              <a:t>–</a:t>
            </a:r>
            <a:r>
              <a:rPr lang="en-US" dirty="0" smtClean="0"/>
              <a:t> 1 double </a:t>
            </a:r>
            <a:r>
              <a:rPr lang="en-US" dirty="0"/>
              <a:t>wide NIM </a:t>
            </a:r>
            <a:r>
              <a:rPr lang="en-US" dirty="0" smtClean="0"/>
              <a:t>module running </a:t>
            </a:r>
            <a:r>
              <a:rPr lang="en-US" dirty="0"/>
              <a:t>at 0.5 A +/- </a:t>
            </a:r>
            <a:r>
              <a:rPr lang="en-US" dirty="0" smtClean="0"/>
              <a:t>12V</a:t>
            </a:r>
          </a:p>
          <a:p>
            <a:endParaRPr lang="en-US" dirty="0"/>
          </a:p>
          <a:p>
            <a:r>
              <a:rPr lang="en-US" dirty="0" smtClean="0"/>
              <a:t>In front-end racks: not too far (&lt;30 m) </a:t>
            </a:r>
          </a:p>
          <a:p>
            <a:r>
              <a:rPr lang="en-US" dirty="0" smtClean="0"/>
              <a:t>HV </a:t>
            </a:r>
            <a:r>
              <a:rPr lang="en-US" dirty="0"/>
              <a:t>power </a:t>
            </a:r>
            <a:r>
              <a:rPr lang="en-US" dirty="0" smtClean="0"/>
              <a:t>supplies per purity </a:t>
            </a:r>
            <a:r>
              <a:rPr lang="en-US" dirty="0"/>
              <a:t>monitor -20V to </a:t>
            </a:r>
            <a:r>
              <a:rPr lang="en-US" dirty="0" smtClean="0"/>
              <a:t>- 400V </a:t>
            </a:r>
            <a:r>
              <a:rPr lang="en-US" dirty="0"/>
              <a:t>(10 </a:t>
            </a:r>
            <a:r>
              <a:rPr lang="en-US" dirty="0" err="1"/>
              <a:t>uA</a:t>
            </a:r>
            <a:r>
              <a:rPr lang="en-US" dirty="0"/>
              <a:t>) and +200V to +4,000V (10 </a:t>
            </a:r>
            <a:r>
              <a:rPr lang="en-US" dirty="0" err="1"/>
              <a:t>uA</a:t>
            </a:r>
            <a:r>
              <a:rPr lang="en-US" dirty="0" smtClean="0"/>
              <a:t>)</a:t>
            </a:r>
          </a:p>
          <a:p>
            <a:r>
              <a:rPr lang="en-US" dirty="0"/>
              <a:t>Windows computer running LabVIEW or equivalent </a:t>
            </a:r>
            <a:r>
              <a:rPr lang="en-US" dirty="0" smtClean="0"/>
              <a:t>containing digitizing electronics, 2 channels per purity monitor  (we use ALAZAR 310 2-channel 12 bit 20 MS/s), with access to HV supplies and 24 V supply to flash-lamp.</a:t>
            </a:r>
          </a:p>
          <a:p>
            <a:endParaRPr lang="en-US" dirty="0"/>
          </a:p>
          <a:p>
            <a:r>
              <a:rPr lang="en-US" dirty="0" smtClean="0"/>
              <a:t>DCS</a:t>
            </a:r>
          </a:p>
          <a:p>
            <a:r>
              <a:rPr lang="en-US" dirty="0" smtClean="0"/>
              <a:t>Permission to flash lamp, permission to turn on HV, connection for recording of signal parameters and lifetimes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89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600" y="716090"/>
            <a:ext cx="9855200" cy="53491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8823" y="346758"/>
            <a:ext cx="255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Purity </a:t>
            </a:r>
            <a:r>
              <a:rPr lang="en-US" smtClean="0"/>
              <a:t>Monitors Schedule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753600" y="2598057"/>
            <a:ext cx="1600200" cy="609600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20571" y="6065285"/>
            <a:ext cx="6321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hlinkClick r:id="rId3"/>
              </a:rPr>
              <a:t>https://indico.cern.ch/event/630004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for </a:t>
            </a:r>
            <a:r>
              <a:rPr lang="en-US" dirty="0" err="1" smtClean="0"/>
              <a:t>PrMon</a:t>
            </a:r>
            <a:r>
              <a:rPr lang="en-US" dirty="0" smtClean="0"/>
              <a:t> test signals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13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0914" y="467263"/>
            <a:ext cx="5123543" cy="57883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 smtClean="0"/>
              <a:t>Gas Analyzers </a:t>
            </a:r>
            <a:endParaRPr lang="en-US" b="1" dirty="0" smtClean="0"/>
          </a:p>
          <a:p>
            <a:r>
              <a:rPr lang="en-US" b="1" dirty="0" smtClean="0"/>
              <a:t>These are all commercial devices ..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Installation </a:t>
            </a:r>
            <a:r>
              <a:rPr lang="en-US" b="1" dirty="0" smtClean="0"/>
              <a:t>&amp; Services required</a:t>
            </a:r>
            <a:r>
              <a:rPr lang="en-US" dirty="0" smtClean="0"/>
              <a:t>:</a:t>
            </a:r>
          </a:p>
          <a:p>
            <a:r>
              <a:rPr lang="en-US" dirty="0" smtClean="0"/>
              <a:t>Space </a:t>
            </a:r>
            <a:r>
              <a:rPr lang="en-US" dirty="0" smtClean="0"/>
              <a:t>and power for devices (0.5 relay rack) (NP)</a:t>
            </a:r>
          </a:p>
          <a:p>
            <a:r>
              <a:rPr lang="en-US" dirty="0" smtClean="0"/>
              <a:t>Clean 6 mm (1/4 inch) lines to the rack (NP)</a:t>
            </a:r>
          </a:p>
          <a:p>
            <a:r>
              <a:rPr lang="en-US" dirty="0" smtClean="0"/>
              <a:t>Switchyard to allow analysis of different streams by any given instrument (</a:t>
            </a:r>
            <a:r>
              <a:rPr lang="en-US" dirty="0" err="1" smtClean="0"/>
              <a:t>protoDUNE</a:t>
            </a:r>
            <a:r>
              <a:rPr lang="en-US" dirty="0" smtClean="0"/>
              <a:t>-SP)</a:t>
            </a:r>
          </a:p>
          <a:p>
            <a:endParaRPr lang="en-US" dirty="0" smtClean="0"/>
          </a:p>
          <a:p>
            <a:r>
              <a:rPr lang="en-US" b="1" dirty="0" smtClean="0"/>
              <a:t>DCS</a:t>
            </a:r>
            <a:endParaRPr lang="en-US" b="1" dirty="0" smtClean="0"/>
          </a:p>
          <a:p>
            <a:r>
              <a:rPr lang="en-US" dirty="0" smtClean="0"/>
              <a:t>Most devices provide 4-20 mA readout </a:t>
            </a:r>
            <a:r>
              <a:rPr lang="mr-IN" dirty="0" smtClean="0"/>
              <a:t>–</a:t>
            </a:r>
            <a:r>
              <a:rPr lang="en-US" dirty="0" smtClean="0"/>
              <a:t> some offer </a:t>
            </a:r>
            <a:r>
              <a:rPr lang="en-US" dirty="0" err="1" smtClean="0"/>
              <a:t>ethernet</a:t>
            </a:r>
            <a:r>
              <a:rPr lang="en-US" dirty="0" smtClean="0"/>
              <a:t> and/or RS232. We would prefer digital readout where possible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36" y="260234"/>
            <a:ext cx="4887563" cy="3776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4" y="4423880"/>
            <a:ext cx="50292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141" y="4036987"/>
            <a:ext cx="3167295" cy="24055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46599" y="5947880"/>
            <a:ext cx="2914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Preliminary Switchyard IO list (6 x 7)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5279" y="4952320"/>
            <a:ext cx="10758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Example</a:t>
            </a:r>
          </a:p>
          <a:p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Switchyard skeleton</a:t>
            </a: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917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65408" y="1024612"/>
            <a:ext cx="1093729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Recognize: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/>
              <a:t>Need to complete designs .. Interactions with other apparatus 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/>
              <a:t>Need to define QA/QC procedures at CERN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/>
              <a:t>Need to develop requirements for above at CERN (facilities, people)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/>
              <a:t>Need </a:t>
            </a:r>
            <a:r>
              <a:rPr lang="en-US" sz="2800" smtClean="0"/>
              <a:t>to refine/verify </a:t>
            </a:r>
            <a:r>
              <a:rPr lang="en-US" sz="2800" dirty="0" smtClean="0"/>
              <a:t>schedules ..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800" dirty="0" smtClean="0"/>
              <a:t>Need to refine interface with DCS </a:t>
            </a:r>
          </a:p>
          <a:p>
            <a:pPr>
              <a:spcAft>
                <a:spcPts val="1200"/>
              </a:spcAft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19766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8114" y="331061"/>
            <a:ext cx="112949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Instrumentation installation categories</a:t>
            </a:r>
          </a:p>
          <a:p>
            <a:endParaRPr lang="en-US" dirty="0"/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/>
              <a:t>Items which exploit devices inside the cryostat  - tightly coupled to other detector installations both mechanically and logistically 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temperature sensors on piping, on the TPC, and on the cryostat membrane; cameras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/>
              <a:t>Items which come as assemblies and are installed into the cryostat </a:t>
            </a:r>
            <a:r>
              <a:rPr lang="mr-IN" dirty="0" smtClean="0"/>
              <a:t>–</a:t>
            </a:r>
            <a:r>
              <a:rPr lang="en-US" dirty="0" smtClean="0"/>
              <a:t> coupled logistically to detector assembly schedule </a:t>
            </a:r>
            <a:r>
              <a:rPr lang="mr-IN" dirty="0">
                <a:solidFill>
                  <a:srgbClr val="FF0000"/>
                </a:solidFill>
              </a:rPr>
              <a:t>– </a:t>
            </a:r>
            <a:r>
              <a:rPr lang="en-US" dirty="0" smtClean="0">
                <a:solidFill>
                  <a:srgbClr val="FF0000"/>
                </a:solidFill>
              </a:rPr>
              <a:t>in-cryostat purity monitors (3); Hawaii temperature profiler; Valencia temperature profiler</a:t>
            </a:r>
          </a:p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r>
              <a:rPr lang="en-US" dirty="0" smtClean="0"/>
              <a:t>Items which are external to the cryostat and interface with the external cryogenics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FF0000"/>
                </a:solidFill>
              </a:rPr>
              <a:t> purity monitor after purification system; gas analyzers</a:t>
            </a:r>
            <a:r>
              <a:rPr lang="en-US" dirty="0" smtClean="0"/>
              <a:t> 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Items type 1 &amp; 2 require identified ports 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All items interface with the detector controls system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79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8114" y="331061"/>
            <a:ext cx="11294915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Instrumentation Functions</a:t>
            </a:r>
          </a:p>
          <a:p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Type 1. Temperature sensors on piping, in regions low and high in the cryostat, and on the cryostat membrane =&gt; check temperature of incoming argon, measure temperature distribution in cryostat, monitor cryostat cooldown. </a:t>
            </a: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            Cameras =&gt; look for sources of problems: sparks, bubbles, sprayer issues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Type 2. In-cryostat purity monitors (total of 3) =&gt; quick assurance that argon is TPC quality (or not).                                   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             Temperature profilers =&gt; check computational fluid dynamics (CFD) calculations in use to ensure that the cryogenics design produces a uniform purity in DUNE.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dirty="0" smtClean="0"/>
              <a:t>Type 3. Purity monitor after purification system =&gt; check functioning of purification system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              Gas analyzers =&gt; monitor progress of removal of the atmosphere and clean-up of the argon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Items type 1 &amp; 2 require identified ports; items 3 are external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All items interface with the detector controls system (DCS)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2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04" r="19306" b="6984"/>
          <a:stretch/>
        </p:blipFill>
        <p:spPr>
          <a:xfrm>
            <a:off x="71665" y="352556"/>
            <a:ext cx="4276270" cy="6063344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4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3533" y="3719021"/>
            <a:ext cx="3144554" cy="1055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3529" y="3838763"/>
            <a:ext cx="3144554" cy="1055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13657" y="2764388"/>
            <a:ext cx="3144554" cy="1055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3657" y="5028401"/>
            <a:ext cx="3144554" cy="1055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3658" y="5398521"/>
            <a:ext cx="3144554" cy="1055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officeArt objec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927" y="759544"/>
            <a:ext cx="7208158" cy="533645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3755572" y="148848"/>
            <a:ext cx="507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assignment of ports for Instrumentation ..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481457" y="5725886"/>
            <a:ext cx="178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Anselmo</a:t>
            </a:r>
            <a:r>
              <a:rPr lang="en-US" dirty="0" smtClean="0"/>
              <a:t> </a:t>
            </a:r>
            <a:r>
              <a:rPr lang="en-US" dirty="0" err="1" smtClean="0"/>
              <a:t>Cervera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0" y="6318710"/>
            <a:ext cx="4545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NOTE: ports have not been assigned for the cameras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225279" y="6112594"/>
            <a:ext cx="5833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CENDUNCR0078 https://</a:t>
            </a:r>
            <a:r>
              <a:rPr lang="en-US" sz="1200" dirty="0" err="1"/>
              <a:t>edms.cern.ch</a:t>
            </a:r>
            <a:r>
              <a:rPr lang="en-US" sz="1200" dirty="0"/>
              <a:t>/</a:t>
            </a:r>
            <a:r>
              <a:rPr lang="en-US" sz="1200" dirty="0" err="1"/>
              <a:t>ui</a:t>
            </a:r>
            <a:r>
              <a:rPr lang="en-US" sz="1200" dirty="0"/>
              <a:t>/file/1543241/3/NP04_penetrations_drawing.pdf</a:t>
            </a:r>
          </a:p>
        </p:txBody>
      </p:sp>
    </p:spTree>
    <p:extLst>
      <p:ext uri="{BB962C8B-B14F-4D97-AF65-F5344CB8AC3E}">
        <p14:creationId xmlns:p14="http://schemas.microsoft.com/office/powerpoint/2010/main" val="1347283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59000" y="888044"/>
            <a:ext cx="8956714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>
              <a:spcAft>
                <a:spcPts val="18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Temperature Sensors.. </a:t>
            </a:r>
          </a:p>
          <a:p>
            <a:pPr marL="91440">
              <a:spcAft>
                <a:spcPts val="1800"/>
              </a:spcAft>
            </a:pPr>
            <a:r>
              <a:rPr lang="en-US" dirty="0" err="1">
                <a:solidFill>
                  <a:srgbClr val="C00000"/>
                </a:solidFill>
              </a:rPr>
              <a:t>Jelena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Maricic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(Hawaii) for the Hawaii temperature profile measurement (TP), </a:t>
            </a:r>
            <a:r>
              <a:rPr lang="en-US" dirty="0" err="1" smtClean="0">
                <a:solidFill>
                  <a:srgbClr val="C00000"/>
                </a:solidFill>
              </a:rPr>
              <a:t>Anselmo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Cervera</a:t>
            </a:r>
            <a:r>
              <a:rPr lang="en-US" dirty="0" smtClean="0">
                <a:solidFill>
                  <a:srgbClr val="C00000"/>
                </a:solidFill>
              </a:rPr>
              <a:t> and his team for all other temperature measurements (Valencia TP, </a:t>
            </a:r>
            <a:r>
              <a:rPr lang="en-US" dirty="0" err="1" smtClean="0">
                <a:solidFill>
                  <a:srgbClr val="C00000"/>
                </a:solidFill>
              </a:rPr>
              <a:t>bulk,piping</a:t>
            </a:r>
            <a:r>
              <a:rPr lang="en-US" dirty="0" smtClean="0">
                <a:solidFill>
                  <a:srgbClr val="C00000"/>
                </a:solidFill>
              </a:rPr>
              <a:t>, and membrane)</a:t>
            </a:r>
          </a:p>
          <a:p>
            <a:pPr marL="91440">
              <a:spcAft>
                <a:spcPts val="1800"/>
              </a:spcAft>
            </a:pPr>
            <a:r>
              <a:rPr lang="en-US" dirty="0" smtClean="0"/>
              <a:t>Technical challenge in general is </a:t>
            </a:r>
            <a:r>
              <a:rPr lang="en-US" b="1" dirty="0" smtClean="0"/>
              <a:t>achieving a system with relative calibration stable to ~ 20 </a:t>
            </a:r>
            <a:r>
              <a:rPr lang="en-US" b="1" dirty="0" err="1" smtClean="0"/>
              <a:t>mK</a:t>
            </a:r>
            <a:r>
              <a:rPr lang="en-US" b="1" dirty="0" smtClean="0"/>
              <a:t> </a:t>
            </a:r>
            <a:r>
              <a:rPr lang="en-US" dirty="0" smtClean="0"/>
              <a:t>(not needed for membrane sensors)</a:t>
            </a:r>
          </a:p>
          <a:p>
            <a:pPr marL="119063" indent="-119063">
              <a:spcAft>
                <a:spcPts val="1800"/>
              </a:spcAft>
            </a:pPr>
            <a:r>
              <a:rPr lang="en-US" dirty="0"/>
              <a:t> </a:t>
            </a:r>
            <a:r>
              <a:rPr lang="en-US" dirty="0" smtClean="0"/>
              <a:t> Installation challenges are: </a:t>
            </a:r>
            <a:r>
              <a:rPr lang="en-US" b="1" dirty="0" smtClean="0"/>
              <a:t>schedule, how to place, </a:t>
            </a:r>
            <a:r>
              <a:rPr lang="en-US" b="1" dirty="0"/>
              <a:t>how to preserve </a:t>
            </a:r>
            <a:r>
              <a:rPr lang="en-US" b="1" dirty="0" smtClean="0"/>
              <a:t>calibration, </a:t>
            </a:r>
            <a:r>
              <a:rPr lang="en-US" b="1" dirty="0"/>
              <a:t>how </a:t>
            </a:r>
            <a:r>
              <a:rPr lang="en-US" b="1" dirty="0" smtClean="0"/>
              <a:t>to route cables inside the cryostat, </a:t>
            </a:r>
            <a:r>
              <a:rPr lang="en-US" dirty="0" smtClean="0"/>
              <a:t>(cannot weld anything to the walls (unlike the IHI cryostats)) </a:t>
            </a:r>
            <a:r>
              <a:rPr lang="en-US" b="1" dirty="0" smtClean="0"/>
              <a:t>external cabling and connection to the DCS </a:t>
            </a:r>
          </a:p>
          <a:p>
            <a:pPr marL="119063" indent="-119063">
              <a:spcAft>
                <a:spcPts val="1800"/>
              </a:spcAft>
            </a:pPr>
            <a:r>
              <a:rPr lang="en-US" b="1" dirty="0"/>
              <a:t> </a:t>
            </a:r>
            <a:r>
              <a:rPr lang="en-US" b="1" dirty="0" smtClean="0"/>
              <a:t> Services required per sensor </a:t>
            </a:r>
            <a:r>
              <a:rPr lang="mr-IN" b="1" dirty="0" smtClean="0"/>
              <a:t>–</a:t>
            </a:r>
            <a:r>
              <a:rPr lang="en-US" b="1" dirty="0" smtClean="0"/>
              <a:t> 4 wire readout of RTD resistance (total ~ 100)</a:t>
            </a:r>
          </a:p>
          <a:p>
            <a:pPr marL="119063" indent="-119063">
              <a:spcBef>
                <a:spcPts val="1200"/>
              </a:spcBef>
              <a:spcAft>
                <a:spcPts val="1800"/>
              </a:spcAft>
            </a:pPr>
            <a:r>
              <a:rPr lang="en-US" dirty="0"/>
              <a:t> </a:t>
            </a:r>
            <a:r>
              <a:rPr lang="en-US" dirty="0" smtClean="0"/>
              <a:t> First in (time)line are the sensors on the argon inlet and outlet pipes  - these temperatures play the major role in determining the argon flow and thus the  uniformity of the argon impurity distribution ..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29" y="1000534"/>
            <a:ext cx="8718276" cy="5410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6114" y="124651"/>
            <a:ext cx="660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Sensors which are low in the cryostat </a:t>
            </a:r>
            <a:r>
              <a:rPr lang="mr-IN" b="1" dirty="0" smtClean="0"/>
              <a:t>–</a:t>
            </a:r>
            <a:r>
              <a:rPr lang="en-US" b="1" dirty="0" smtClean="0"/>
              <a:t> use argon system piping</a:t>
            </a:r>
          </a:p>
          <a:p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9044848" y="6363286"/>
            <a:ext cx="2537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https://</a:t>
            </a:r>
            <a:r>
              <a:rPr lang="en-US" sz="1200" dirty="0" err="1" smtClean="0"/>
              <a:t>indico.cern.ch</a:t>
            </a:r>
            <a:r>
              <a:rPr lang="en-US" sz="1200" dirty="0" smtClean="0"/>
              <a:t>/event/632289/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832310" y="492748"/>
            <a:ext cx="728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Anselmo</a:t>
            </a:r>
            <a:r>
              <a:rPr lang="en-US" dirty="0" smtClean="0"/>
              <a:t> is leading this and discussions with Cryogenics group in progress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572350" y="5764402"/>
            <a:ext cx="1781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Anselmo</a:t>
            </a:r>
            <a:r>
              <a:rPr lang="en-US" dirty="0" smtClean="0"/>
              <a:t> </a:t>
            </a:r>
            <a:r>
              <a:rPr lang="en-US" dirty="0" err="1" smtClean="0"/>
              <a:t>Cervera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64486" y="3483429"/>
            <a:ext cx="117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56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35944" y="1231827"/>
            <a:ext cx="2269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Upper </a:t>
            </a:r>
            <a:r>
              <a:rPr lang="en-US" b="1" smtClean="0"/>
              <a:t>sensors layout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52" y="1720239"/>
            <a:ext cx="4410528" cy="4529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1752" y="358908"/>
            <a:ext cx="6952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Upper sensors are proposed to mount to the upper ground plane </a:t>
            </a:r>
            <a:r>
              <a:rPr lang="mr-IN" b="1" dirty="0" smtClean="0"/>
              <a:t>–</a:t>
            </a:r>
            <a:r>
              <a:rPr lang="en-US" b="1" dirty="0" smtClean="0"/>
              <a:t> </a:t>
            </a:r>
            <a:r>
              <a:rPr lang="en-US" dirty="0" smtClean="0"/>
              <a:t>discussions are starting between </a:t>
            </a:r>
            <a:r>
              <a:rPr lang="en-US" dirty="0" err="1" smtClean="0"/>
              <a:t>Anselmo</a:t>
            </a:r>
            <a:r>
              <a:rPr lang="en-US" dirty="0" smtClean="0"/>
              <a:t> and the TPC group - 8 sensors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465" y="1720239"/>
            <a:ext cx="7010247" cy="4533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96000" y="1200520"/>
            <a:ext cx="305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Upper sensors </a:t>
            </a:r>
            <a:r>
              <a:rPr lang="en-US" b="1" smtClean="0"/>
              <a:t>cable routing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916361" y="5921830"/>
            <a:ext cx="940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Cervera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5750" y="5932385"/>
            <a:ext cx="940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Cervera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1847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53"/>
          <a:stretch/>
        </p:blipFill>
        <p:spPr>
          <a:xfrm>
            <a:off x="592940" y="1929525"/>
            <a:ext cx="5158508" cy="4487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02683" y="171087"/>
            <a:ext cx="21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Membrane sensors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48" t="15807" r="2521" b="2525"/>
          <a:stretch/>
        </p:blipFill>
        <p:spPr>
          <a:xfrm>
            <a:off x="6630721" y="3730834"/>
            <a:ext cx="3189514" cy="2699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1" t="15210" r="2795"/>
          <a:stretch/>
        </p:blipFill>
        <p:spPr>
          <a:xfrm>
            <a:off x="6606891" y="915395"/>
            <a:ext cx="3189514" cy="27105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5116" y="578924"/>
            <a:ext cx="5988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locations of the </a:t>
            </a:r>
            <a:r>
              <a:rPr lang="en-US" b="1" dirty="0" smtClean="0"/>
              <a:t>membrane sensors </a:t>
            </a:r>
            <a:r>
              <a:rPr lang="en-US" dirty="0" smtClean="0"/>
              <a:t>are determined by the available routing; 12 on sides, 2 each on roof and bottom. They use the </a:t>
            </a:r>
            <a:r>
              <a:rPr lang="en-US" dirty="0" err="1" smtClean="0"/>
              <a:t>LAr</a:t>
            </a:r>
            <a:r>
              <a:rPr lang="en-US" dirty="0" smtClean="0"/>
              <a:t> vertical pipe and the interpretation of  a statement that one may weld in the corner of the cryostat.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74085" y="3256606"/>
            <a:ext cx="122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16 sensors 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2264" y="10545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9.3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5266" y="3913497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14.3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48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Pordes - protoDUNE single-phase installation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03B53-C1EB-BD4B-B294-C6BBC254E2C8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29" y="569159"/>
            <a:ext cx="9154886" cy="5864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2090" y="199827"/>
            <a:ext cx="357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Installation Schedule from </a:t>
            </a:r>
            <a:r>
              <a:rPr lang="en-US" b="1" dirty="0" err="1" smtClean="0"/>
              <a:t>Anselmo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340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1576</Words>
  <Application>Microsoft Macintosh PowerPoint</Application>
  <PresentationFormat>Widescreen</PresentationFormat>
  <Paragraphs>192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Calibri Light</vt:lpstr>
      <vt:lpstr>Mangal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H Pordes</dc:creator>
  <cp:lastModifiedBy>Stephen H Pordes</cp:lastModifiedBy>
  <cp:revision>73</cp:revision>
  <cp:lastPrinted>2017-04-20T10:46:39Z</cp:lastPrinted>
  <dcterms:created xsi:type="dcterms:W3CDTF">2017-04-18T13:44:06Z</dcterms:created>
  <dcterms:modified xsi:type="dcterms:W3CDTF">2017-04-20T10:48:43Z</dcterms:modified>
</cp:coreProperties>
</file>