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  <p:sldMasterId id="214748375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1" r:id="rId4"/>
    <p:sldId id="257" r:id="rId5"/>
    <p:sldId id="260" r:id="rId6"/>
    <p:sldId id="263" r:id="rId7"/>
    <p:sldId id="273" r:id="rId8"/>
    <p:sldId id="274" r:id="rId9"/>
    <p:sldId id="272" r:id="rId10"/>
    <p:sldId id="262" r:id="rId11"/>
    <p:sldId id="269" r:id="rId12"/>
    <p:sldId id="258" r:id="rId13"/>
    <p:sldId id="264" r:id="rId14"/>
    <p:sldId id="259" r:id="rId15"/>
    <p:sldId id="268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8" d="100"/>
          <a:sy n="78" d="100"/>
        </p:scale>
        <p:origin x="-184" y="-104"/>
      </p:cViewPr>
      <p:guideLst>
        <p:guide orient="horz" pos="106"/>
        <p:guide pos="56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70BC4-ACCF-8C49-A62F-87AF56CA81A4}" type="datetimeFigureOut">
              <a:rPr lang="en-US" smtClean="0"/>
              <a:t>21.04.17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0E9CB-F1D6-584C-B33B-9B605BF68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5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883BF-FEEA-994E-B3E0-57CB10CC9A32}" type="datetimeFigureOut">
              <a:rPr lang="en-US" smtClean="0"/>
              <a:t>21.04.17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A6DB-AD99-3743-AEAF-F6E581BE5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91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24CE4-CE33-D343-988E-1A244F43456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90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Miotto, 18.4.2017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5F23-ED99-E543-9ACA-FD3EC0C963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78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Miotto, 18.4.2017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5F23-ED99-E543-9ACA-FD3EC0C963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498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Miotto, 18.4.2017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5F23-ED99-E543-9ACA-FD3EC0C963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050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Miotto, 18.4.2017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5F23-ED99-E543-9ACA-FD3EC0C963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941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Miotto, 18.4.2017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5F23-ED99-E543-9ACA-FD3EC0C963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983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Miotto, 18.4.2017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5F23-ED99-E543-9ACA-FD3EC0C963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407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Miotto, 18.4.2017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5F23-ED99-E543-9ACA-FD3EC0C963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5816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Miotto, 18.4.2017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5F23-ED99-E543-9ACA-FD3EC0C963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909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Miotto, 18.4.2017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5F23-ED99-E543-9ACA-FD3EC0C963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13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Miotto, 18.4.2017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5F23-ED99-E543-9ACA-FD3EC0C963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586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Miotto, 18.4.2017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35F23-ED99-E543-9ACA-FD3EC0C963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7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548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424772"/>
            <a:ext cx="7556313" cy="470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46B23CE-2FD0-A94A-84F0-9F4A8A4672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Miotto, 18.4.2017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G. Lehmann Miotto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35F23-ED99-E543-9ACA-FD3EC0C963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715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ProtoDUNE</a:t>
            </a:r>
            <a:r>
              <a:rPr lang="en-US" dirty="0" smtClean="0"/>
              <a:t> Installation Workshop - DAQ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Giovanna Lehmann Miotto (CERN/EP-DT-DI) on behalf of the DAQ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9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Fibres</a:t>
            </a:r>
            <a:r>
              <a:rPr lang="en-US" dirty="0" smtClean="0"/>
              <a:t> to Cold Box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6451"/>
          <a:stretch/>
        </p:blipFill>
        <p:spPr>
          <a:xfrm>
            <a:off x="960598" y="1295031"/>
            <a:ext cx="6409743" cy="512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Box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24602"/>
            <a:ext cx="7556313" cy="4701392"/>
          </a:xfrm>
        </p:spPr>
        <p:txBody>
          <a:bodyPr/>
          <a:lstStyle/>
          <a:p>
            <a:r>
              <a:rPr lang="en-US" sz="1600" dirty="0" smtClean="0"/>
              <a:t>5 WIBs -&gt; 5 MPO </a:t>
            </a:r>
            <a:r>
              <a:rPr lang="en-US" sz="1600" dirty="0" err="1" smtClean="0"/>
              <a:t>fibre</a:t>
            </a:r>
            <a:r>
              <a:rPr lang="en-US" sz="1600" dirty="0" smtClean="0"/>
              <a:t> connections, 5 dual LC </a:t>
            </a:r>
            <a:r>
              <a:rPr lang="en-US" sz="1600" dirty="0" err="1" smtClean="0"/>
              <a:t>fibre</a:t>
            </a:r>
            <a:r>
              <a:rPr lang="en-US" sz="1600" dirty="0" smtClean="0"/>
              <a:t> connections (</a:t>
            </a:r>
            <a:r>
              <a:rPr lang="en-US" sz="1600" dirty="0"/>
              <a:t>E</a:t>
            </a:r>
            <a:r>
              <a:rPr lang="en-US" sz="1600" dirty="0" smtClean="0"/>
              <a:t>thernet), 1 LC SM fiber (timing)</a:t>
            </a:r>
          </a:p>
          <a:p>
            <a:r>
              <a:rPr lang="en-US" sz="1600" dirty="0" smtClean="0"/>
              <a:t>4 SSPs -&gt; 4 </a:t>
            </a:r>
            <a:r>
              <a:rPr lang="en-US" sz="1600" dirty="0"/>
              <a:t>dual LC fiber </a:t>
            </a:r>
            <a:r>
              <a:rPr lang="en-US" sz="1600" dirty="0" smtClean="0"/>
              <a:t>connections (</a:t>
            </a:r>
            <a:r>
              <a:rPr lang="en-US" sz="1600" dirty="0"/>
              <a:t>E</a:t>
            </a:r>
            <a:r>
              <a:rPr lang="en-US" sz="1600" dirty="0" smtClean="0"/>
              <a:t>thernet), 4 ST fiber connections (trigger input), 4 </a:t>
            </a:r>
            <a:r>
              <a:rPr lang="en-US" sz="1600" dirty="0"/>
              <a:t>LC SM fiber (timing)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Preparation commande 2017041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r="14006"/>
          <a:stretch/>
        </p:blipFill>
        <p:spPr>
          <a:xfrm rot="5400000">
            <a:off x="2265816" y="192480"/>
            <a:ext cx="4214091" cy="8648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272" y="6199981"/>
            <a:ext cx="11304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J-M </a:t>
            </a:r>
            <a:r>
              <a:rPr lang="en-US" sz="1200" i="1" dirty="0" err="1" smtClean="0"/>
              <a:t>Lassauce</a:t>
            </a:r>
            <a:endParaRPr lang="en-US" sz="12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9646671">
            <a:off x="1026933" y="3198095"/>
            <a:ext cx="132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Order sent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7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</a:t>
            </a:r>
            <a:r>
              <a:rPr lang="en-US" dirty="0"/>
              <a:t>I</a:t>
            </a:r>
            <a:r>
              <a:rPr lang="en-US" dirty="0" smtClean="0"/>
              <a:t>nstallation for Cold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ibre</a:t>
            </a:r>
            <a:r>
              <a:rPr lang="en-US" dirty="0" smtClean="0"/>
              <a:t> installation and connection</a:t>
            </a:r>
            <a:endParaRPr lang="en-US" dirty="0"/>
          </a:p>
          <a:p>
            <a:pPr lvl="1"/>
            <a:r>
              <a:rPr lang="en-US" dirty="0" smtClean="0"/>
              <a:t>Requires cable trays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 err="1" smtClean="0"/>
              <a:t>fibres</a:t>
            </a:r>
            <a:r>
              <a:rPr lang="en-US" dirty="0" smtClean="0"/>
              <a:t> and skilled </a:t>
            </a:r>
            <a:r>
              <a:rPr lang="en-US" dirty="0" err="1" smtClean="0"/>
              <a:t>cablers</a:t>
            </a:r>
            <a:endParaRPr lang="en-US" dirty="0" smtClean="0"/>
          </a:p>
          <a:p>
            <a:r>
              <a:rPr lang="en-US" dirty="0" smtClean="0"/>
              <a:t>Test WIB -&gt; storage</a:t>
            </a:r>
          </a:p>
          <a:p>
            <a:r>
              <a:rPr lang="en-US" dirty="0" smtClean="0"/>
              <a:t>SSP -&gt; storage</a:t>
            </a:r>
          </a:p>
          <a:p>
            <a:r>
              <a:rPr lang="en-US" dirty="0" smtClean="0"/>
              <a:t>Test full chain with EOS transfer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0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Commission Timing </a:t>
            </a:r>
            <a:r>
              <a:rPr lang="mr-IN" dirty="0" smtClean="0"/>
              <a:t>–</a:t>
            </a:r>
            <a:r>
              <a:rPr lang="en-US" dirty="0" smtClean="0"/>
              <a:t> WIBs </a:t>
            </a:r>
            <a:r>
              <a:rPr lang="mr-IN" dirty="0" smtClean="0"/>
              <a:t>–</a:t>
            </a:r>
            <a:r>
              <a:rPr lang="en-US" dirty="0" smtClean="0"/>
              <a:t> Readout - Event Building </a:t>
            </a:r>
            <a:r>
              <a:rPr lang="mr-IN" dirty="0" smtClean="0"/>
              <a:t>–</a:t>
            </a:r>
            <a:r>
              <a:rPr lang="en-US" dirty="0" smtClean="0"/>
              <a:t> Storage </a:t>
            </a:r>
          </a:p>
          <a:p>
            <a:pPr lvl="1"/>
            <a:r>
              <a:rPr lang="en-US" dirty="0" smtClean="0"/>
              <a:t>When will the WIBs be installed on the cold box side?</a:t>
            </a:r>
          </a:p>
          <a:p>
            <a:pPr lvl="1"/>
            <a:r>
              <a:rPr lang="en-US" dirty="0" smtClean="0"/>
              <a:t>DAQ testing time needed before we can actually be useful to APA testing!</a:t>
            </a:r>
          </a:p>
          <a:p>
            <a:r>
              <a:rPr lang="en-US" dirty="0" smtClean="0"/>
              <a:t>Commission Timing </a:t>
            </a:r>
            <a:r>
              <a:rPr lang="mr-IN" dirty="0" smtClean="0"/>
              <a:t>–</a:t>
            </a:r>
            <a:r>
              <a:rPr lang="en-US" dirty="0" smtClean="0"/>
              <a:t> SSP - </a:t>
            </a:r>
            <a:r>
              <a:rPr lang="en-US" dirty="0"/>
              <a:t>Readout - Event Building </a:t>
            </a:r>
            <a:r>
              <a:rPr lang="mr-IN" dirty="0"/>
              <a:t>–</a:t>
            </a:r>
            <a:r>
              <a:rPr lang="en-US" dirty="0"/>
              <a:t> Storage </a:t>
            </a:r>
          </a:p>
          <a:p>
            <a:pPr lvl="1"/>
            <a:r>
              <a:rPr lang="en-US" dirty="0"/>
              <a:t>When will the </a:t>
            </a:r>
            <a:r>
              <a:rPr lang="en-US" dirty="0" smtClean="0"/>
              <a:t>SSPs be </a:t>
            </a:r>
            <a:r>
              <a:rPr lang="en-US" dirty="0"/>
              <a:t>installed on the cold box side?</a:t>
            </a:r>
          </a:p>
          <a:p>
            <a:pPr lvl="1"/>
            <a:r>
              <a:rPr lang="en-US" dirty="0"/>
              <a:t>DAQ testing time needed before we can actually be useful to APA testing</a:t>
            </a:r>
            <a:r>
              <a:rPr lang="en-US" dirty="0" smtClean="0"/>
              <a:t>!</a:t>
            </a:r>
          </a:p>
          <a:p>
            <a:r>
              <a:rPr lang="en-US" dirty="0" smtClean="0"/>
              <a:t>Introduce basic data monitoring algorithms</a:t>
            </a:r>
          </a:p>
          <a:p>
            <a:pPr lvl="1"/>
            <a:r>
              <a:rPr lang="en-US" dirty="0" smtClean="0"/>
              <a:t>Input on what is useful must come mostly from detector experts</a:t>
            </a:r>
          </a:p>
          <a:p>
            <a:r>
              <a:rPr lang="en-US" dirty="0" smtClean="0"/>
              <a:t>Target for having all this done by July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5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Box: Which tests?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would be very useful for DAQ to get information on which types of Cold Box tests will need the DAQ</a:t>
            </a:r>
          </a:p>
          <a:p>
            <a:pPr lvl="1"/>
            <a:r>
              <a:rPr lang="en-US" dirty="0" smtClean="0"/>
              <a:t>Check that we have correct resources</a:t>
            </a:r>
          </a:p>
          <a:p>
            <a:pPr lvl="1"/>
            <a:r>
              <a:rPr lang="en-US" dirty="0" smtClean="0"/>
              <a:t>Check that we have correct functionality (monitoring!)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Setup minimal tools and  training for operators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8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Cold Box </a:t>
            </a:r>
            <a:r>
              <a:rPr lang="mr-IN" dirty="0" smtClean="0"/>
              <a:t>–</a:t>
            </a:r>
            <a:r>
              <a:rPr lang="en-US" dirty="0" smtClean="0"/>
              <a:t> Manpower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Manpower for DAQ development is OK</a:t>
            </a:r>
          </a:p>
          <a:p>
            <a:r>
              <a:rPr lang="en-US" dirty="0" smtClean="0"/>
              <a:t>Manpower for EHN1 installation to be identified among CERN based people (short term, variable planning)</a:t>
            </a:r>
          </a:p>
          <a:p>
            <a:pPr lvl="1"/>
            <a:r>
              <a:rPr lang="en-US" dirty="0" smtClean="0"/>
              <a:t>CERN EP/DT-DI (E. </a:t>
            </a:r>
            <a:r>
              <a:rPr lang="en-US" dirty="0" err="1" smtClean="0"/>
              <a:t>Gamberini</a:t>
            </a:r>
            <a:r>
              <a:rPr lang="en-US" dirty="0" smtClean="0"/>
              <a:t>, R. </a:t>
            </a:r>
            <a:r>
              <a:rPr lang="en-US" dirty="0" err="1" smtClean="0"/>
              <a:t>Sipos</a:t>
            </a:r>
            <a:r>
              <a:rPr lang="en-US" dirty="0" smtClean="0"/>
              <a:t>, G. Lehmann Miotto + expert technicians/engineers where needed)</a:t>
            </a:r>
          </a:p>
          <a:p>
            <a:pPr lvl="1"/>
            <a:r>
              <a:rPr lang="en-US" dirty="0" smtClean="0"/>
              <a:t>FNAL (G. Savage, R. </a:t>
            </a:r>
            <a:r>
              <a:rPr lang="en-US" dirty="0" err="1" smtClean="0"/>
              <a:t>Acciarri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Liverpool (K. Hennessy)</a:t>
            </a:r>
          </a:p>
          <a:p>
            <a:pPr lvl="1"/>
            <a:r>
              <a:rPr lang="en-US" dirty="0" smtClean="0"/>
              <a:t>SLAC (P. K.V. Tsang)</a:t>
            </a:r>
          </a:p>
          <a:p>
            <a:r>
              <a:rPr lang="en-US" dirty="0" smtClean="0"/>
              <a:t>Manpower for system </a:t>
            </a:r>
            <a:r>
              <a:rPr lang="en-US" dirty="0"/>
              <a:t>&amp; </a:t>
            </a:r>
            <a:r>
              <a:rPr lang="en-US" dirty="0" smtClean="0"/>
              <a:t>network setup/administration</a:t>
            </a:r>
          </a:p>
          <a:p>
            <a:pPr lvl="1"/>
            <a:r>
              <a:rPr lang="en-US" dirty="0" smtClean="0"/>
              <a:t>FNAL (G. Savage)</a:t>
            </a:r>
          </a:p>
          <a:p>
            <a:pPr lvl="1"/>
            <a:r>
              <a:rPr lang="en-US" dirty="0" smtClean="0"/>
              <a:t>CERN/IT-CS (M. </a:t>
            </a:r>
            <a:r>
              <a:rPr lang="en-US" dirty="0" err="1" smtClean="0"/>
              <a:t>Collignon</a:t>
            </a:r>
            <a:r>
              <a:rPr lang="en-US" dirty="0" smtClean="0"/>
              <a:t>, F. </a:t>
            </a:r>
            <a:r>
              <a:rPr lang="en-US" dirty="0" err="1" smtClean="0"/>
              <a:t>Lerda</a:t>
            </a:r>
            <a:r>
              <a:rPr lang="en-US" dirty="0" smtClean="0"/>
              <a:t>) -&gt; needs planning</a:t>
            </a:r>
          </a:p>
          <a:p>
            <a:r>
              <a:rPr lang="en-US" dirty="0" smtClean="0"/>
              <a:t>Manpower for DAQ integration, commissioning, debugging</a:t>
            </a:r>
          </a:p>
          <a:p>
            <a:pPr lvl="1"/>
            <a:r>
              <a:rPr lang="en-US" dirty="0" smtClean="0"/>
              <a:t>Needs experts on site -&gt; needs planning + funding</a:t>
            </a:r>
          </a:p>
          <a:p>
            <a:r>
              <a:rPr lang="en-US" dirty="0" smtClean="0"/>
              <a:t>Peak in data monitoring development expected in August/September</a:t>
            </a:r>
          </a:p>
          <a:p>
            <a:pPr lvl="1"/>
            <a:r>
              <a:rPr lang="en-US" dirty="0" smtClean="0"/>
              <a:t>Needs sufficient developers on site -&gt; </a:t>
            </a:r>
            <a:r>
              <a:rPr lang="en-US" dirty="0"/>
              <a:t>needs planning + funding</a:t>
            </a:r>
          </a:p>
          <a:p>
            <a:pPr marL="2286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652617" cy="754837"/>
          </a:xfrm>
        </p:spPr>
        <p:txBody>
          <a:bodyPr/>
          <a:lstStyle/>
          <a:p>
            <a:r>
              <a:rPr lang="en-US" dirty="0" smtClean="0"/>
              <a:t>From the Cold Box to the Final DAQ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Installation of additional DAQ components at EHN1 will continue throughout the second half of 2017</a:t>
            </a:r>
          </a:p>
          <a:p>
            <a:r>
              <a:rPr lang="en-US" dirty="0" smtClean="0"/>
              <a:t>Independent data acquisition slice </a:t>
            </a:r>
            <a:r>
              <a:rPr lang="en-US" dirty="0" err="1" smtClean="0"/>
              <a:t>w.r.t</a:t>
            </a:r>
            <a:r>
              <a:rPr lang="en-US" dirty="0" smtClean="0"/>
              <a:t>. Cold Box will allow to continue development and integration</a:t>
            </a:r>
          </a:p>
          <a:p>
            <a:pPr lvl="1"/>
            <a:r>
              <a:rPr lang="en-US" dirty="0" smtClean="0"/>
              <a:t>E.g. Trigger system</a:t>
            </a:r>
          </a:p>
          <a:p>
            <a:r>
              <a:rPr lang="en-US" dirty="0" smtClean="0"/>
              <a:t>Ability to readout 3 APAs in final position as of beginning of November</a:t>
            </a:r>
          </a:p>
          <a:p>
            <a:pPr lvl="1"/>
            <a:r>
              <a:rPr lang="en-US" dirty="0" smtClean="0"/>
              <a:t>Requires installation of fibers patch panel in sub-rack at flange PD DS-BL</a:t>
            </a:r>
          </a:p>
          <a:p>
            <a:pPr lvl="1"/>
            <a:r>
              <a:rPr lang="en-US" dirty="0" smtClean="0"/>
              <a:t>Requires final purchasing of fibers (July 2017)</a:t>
            </a:r>
          </a:p>
          <a:p>
            <a:pPr lvl="1"/>
            <a:r>
              <a:rPr lang="en-US" dirty="0" smtClean="0"/>
              <a:t>Requires sufficient DAQ (readout) equipment on site</a:t>
            </a:r>
          </a:p>
          <a:p>
            <a:r>
              <a:rPr lang="en-US" dirty="0" smtClean="0"/>
              <a:t>DAQ aims at being ready for full readout at the end of 2017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ProtoDUNE</a:t>
            </a:r>
            <a:r>
              <a:rPr lang="en-US" dirty="0" smtClean="0"/>
              <a:t> SP Installation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8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Trigger and DAQ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Primary Scope</a:t>
            </a:r>
          </a:p>
          <a:p>
            <a:pPr lvl="1"/>
            <a:r>
              <a:rPr lang="en-US" dirty="0" smtClean="0"/>
              <a:t>Readout 2MHz samples from TPC</a:t>
            </a:r>
          </a:p>
          <a:p>
            <a:pPr lvl="1"/>
            <a:r>
              <a:rPr lang="en-US" dirty="0" smtClean="0"/>
              <a:t>Readout (self) triggered samples from Photon Detectors</a:t>
            </a:r>
          </a:p>
          <a:p>
            <a:pPr lvl="1"/>
            <a:r>
              <a:rPr lang="en-US" dirty="0" smtClean="0"/>
              <a:t>Select data corresponding to an external (beam) trigger</a:t>
            </a:r>
          </a:p>
          <a:p>
            <a:pPr lvl="1"/>
            <a:r>
              <a:rPr lang="en-US" dirty="0" smtClean="0"/>
              <a:t>Store raw data on disk and transfer them to EOS</a:t>
            </a:r>
          </a:p>
          <a:p>
            <a:pPr lvl="1"/>
            <a:r>
              <a:rPr lang="en-US" dirty="0" smtClean="0"/>
              <a:t>Monitor the proper functioning of the DAQ and trigger</a:t>
            </a:r>
          </a:p>
          <a:p>
            <a:pPr lvl="1"/>
            <a:r>
              <a:rPr lang="en-US" dirty="0" smtClean="0"/>
              <a:t>Monitor the quality of the acquired data</a:t>
            </a:r>
          </a:p>
          <a:p>
            <a:pPr lvl="1"/>
            <a:r>
              <a:rPr lang="en-US" dirty="0" smtClean="0"/>
              <a:t>Steer data taking operations (run control, configuration, UIs)</a:t>
            </a:r>
          </a:p>
          <a:p>
            <a:r>
              <a:rPr lang="en-US" dirty="0" smtClean="0"/>
              <a:t>Ancillaries</a:t>
            </a:r>
          </a:p>
          <a:p>
            <a:pPr lvl="1"/>
            <a:r>
              <a:rPr lang="en-US" dirty="0" smtClean="0"/>
              <a:t>Archive configurations and metadata by run (in addition to what is contained in raw data files)</a:t>
            </a:r>
          </a:p>
          <a:p>
            <a:pPr lvl="1"/>
            <a:r>
              <a:rPr lang="en-US" dirty="0" smtClean="0"/>
              <a:t>Archive operational monitoring data</a:t>
            </a:r>
          </a:p>
          <a:p>
            <a:pPr lvl="1"/>
            <a:r>
              <a:rPr lang="en-US" dirty="0" smtClean="0"/>
              <a:t>Provide Web access to archived information (data quality, operational monitoring, run numbers DB, 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Readout parts of the beam instrumentation</a:t>
            </a:r>
          </a:p>
          <a:p>
            <a:pPr lvl="1"/>
            <a:r>
              <a:rPr lang="en-US" dirty="0" smtClean="0"/>
              <a:t>Readout </a:t>
            </a:r>
            <a:r>
              <a:rPr lang="en-US" dirty="0" err="1" smtClean="0"/>
              <a:t>muon</a:t>
            </a:r>
            <a:r>
              <a:rPr lang="en-US" dirty="0" smtClean="0"/>
              <a:t> tagger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3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Slice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424772"/>
            <a:ext cx="5445126" cy="47013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small fraction of the DAQ system to develop, validate and integrate the main functions of the DAQ in a “sterile” environment</a:t>
            </a:r>
          </a:p>
          <a:p>
            <a:r>
              <a:rPr lang="en-US" dirty="0" smtClean="0"/>
              <a:t>A test bench for integration of the TPC and PD readout electronics (WIB, SSP)</a:t>
            </a:r>
          </a:p>
          <a:p>
            <a:pPr lvl="1"/>
            <a:r>
              <a:rPr lang="en-US" dirty="0" smtClean="0"/>
              <a:t>Readout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Trigger input</a:t>
            </a:r>
            <a:endParaRPr lang="en-US" dirty="0"/>
          </a:p>
          <a:p>
            <a:r>
              <a:rPr lang="en-US" dirty="0" smtClean="0"/>
              <a:t>Size of vertical slice is ~sufficient for the Cold </a:t>
            </a:r>
            <a:r>
              <a:rPr lang="en-US" dirty="0"/>
              <a:t>B</a:t>
            </a:r>
            <a:r>
              <a:rPr lang="en-US" dirty="0" smtClean="0"/>
              <a:t>ox test</a:t>
            </a:r>
          </a:p>
          <a:p>
            <a:pPr lvl="1"/>
            <a:r>
              <a:rPr lang="en-US" dirty="0" smtClean="0"/>
              <a:t>Test setup will be transferred to EHN1 and used for Cold </a:t>
            </a:r>
            <a:r>
              <a:rPr lang="en-US" dirty="0"/>
              <a:t>B</a:t>
            </a:r>
            <a:r>
              <a:rPr lang="en-US" dirty="0" smtClean="0"/>
              <a:t>ox</a:t>
            </a:r>
          </a:p>
          <a:p>
            <a:pPr lvl="1"/>
            <a:r>
              <a:rPr lang="en-US" dirty="0" smtClean="0"/>
              <a:t>A parallel system will be installed at EHN1 for continued DAQ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IMG_297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8"/>
          <a:stretch/>
        </p:blipFill>
        <p:spPr>
          <a:xfrm rot="5400000">
            <a:off x="5101996" y="2054946"/>
            <a:ext cx="5036012" cy="2932545"/>
          </a:xfrm>
          <a:prstGeom prst="rect">
            <a:avLst/>
          </a:prstGeom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Rounded Rectangular Callout 7"/>
          <p:cNvSpPr/>
          <p:nvPr/>
        </p:nvSpPr>
        <p:spPr>
          <a:xfrm>
            <a:off x="7092366" y="1246908"/>
            <a:ext cx="1500483" cy="577273"/>
          </a:xfrm>
          <a:prstGeom prst="wedgeRoundRectCallout">
            <a:avLst>
              <a:gd name="adj1" fmla="val 33700"/>
              <a:gd name="adj2" fmla="val 2845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quad server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938818" y="2447636"/>
            <a:ext cx="914400" cy="346364"/>
          </a:xfrm>
          <a:prstGeom prst="wedgeRoundRectCallout">
            <a:avLst>
              <a:gd name="adj1" fmla="val -65025"/>
              <a:gd name="adj2" fmla="val 12583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RCE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553200" y="4598065"/>
            <a:ext cx="1300018" cy="346364"/>
          </a:xfrm>
          <a:prstGeom prst="wedgeRoundRectCallout">
            <a:avLst>
              <a:gd name="adj1" fmla="val -9949"/>
              <a:gd name="adj2" fmla="val -30766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SBND WIB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267574" y="3558309"/>
            <a:ext cx="1038225" cy="346364"/>
          </a:xfrm>
          <a:prstGeom prst="wedgeRoundRectCallout">
            <a:avLst>
              <a:gd name="adj1" fmla="val -51136"/>
              <a:gd name="adj2" fmla="val -7416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7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and Testing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Organized around so-called milestone weeks every 4-6 weeks</a:t>
            </a:r>
          </a:p>
          <a:p>
            <a:pPr lvl="1"/>
            <a:r>
              <a:rPr lang="en-US" dirty="0" smtClean="0"/>
              <a:t>First weeks focused on DAQ internal tests</a:t>
            </a:r>
          </a:p>
          <a:p>
            <a:pPr lvl="1"/>
            <a:r>
              <a:rPr lang="en-US" dirty="0" smtClean="0"/>
              <a:t>Next milestone week (May 8th-12th) will focus on integration of WIB and SSP</a:t>
            </a:r>
          </a:p>
          <a:p>
            <a:pPr lvl="2"/>
            <a:r>
              <a:rPr lang="en-US" dirty="0" smtClean="0"/>
              <a:t>External dependency</a:t>
            </a:r>
          </a:p>
          <a:p>
            <a:r>
              <a:rPr lang="en-US" dirty="0" smtClean="0"/>
              <a:t>In May/June move to EHN1</a:t>
            </a:r>
          </a:p>
          <a:p>
            <a:pPr lvl="1"/>
            <a:r>
              <a:rPr lang="en-US" dirty="0" smtClean="0"/>
              <a:t>Site Network (CERN IT </a:t>
            </a:r>
            <a:r>
              <a:rPr lang="en-US" dirty="0" err="1" smtClean="0"/>
              <a:t>starpoint</a:t>
            </a:r>
            <a:r>
              <a:rPr lang="en-US" dirty="0" smtClean="0"/>
              <a:t> on Jura side)</a:t>
            </a:r>
          </a:p>
          <a:p>
            <a:pPr lvl="1"/>
            <a:r>
              <a:rPr lang="en-US" dirty="0" smtClean="0"/>
              <a:t>Populate DAQ racks</a:t>
            </a:r>
          </a:p>
          <a:p>
            <a:pPr lvl="1"/>
            <a:r>
              <a:rPr lang="en-US" dirty="0" smtClean="0"/>
              <a:t>System setup and administration</a:t>
            </a:r>
          </a:p>
          <a:p>
            <a:pPr lvl="1"/>
            <a:r>
              <a:rPr lang="en-US" dirty="0" err="1" smtClean="0"/>
              <a:t>Fibre</a:t>
            </a:r>
            <a:r>
              <a:rPr lang="en-US" dirty="0" smtClean="0"/>
              <a:t> connections to Cold </a:t>
            </a:r>
            <a:r>
              <a:rPr lang="en-US" dirty="0"/>
              <a:t>B</a:t>
            </a:r>
            <a:r>
              <a:rPr lang="en-US" dirty="0" smtClean="0"/>
              <a:t>ox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4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DAQ/Computing Rooms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Racks</a:t>
            </a:r>
          </a:p>
          <a:p>
            <a:pPr lvl="1"/>
            <a:r>
              <a:rPr lang="en-US" dirty="0" smtClean="0"/>
              <a:t>Delivery Apr 26th-27</a:t>
            </a:r>
            <a:r>
              <a:rPr lang="en-US" baseline="30000" dirty="0" smtClean="0"/>
              <a:t>th </a:t>
            </a:r>
            <a:r>
              <a:rPr lang="en-US" dirty="0" smtClean="0"/>
              <a:t>(18 racks)</a:t>
            </a:r>
          </a:p>
          <a:p>
            <a:pPr lvl="1"/>
            <a:r>
              <a:rPr lang="en-US" dirty="0" smtClean="0"/>
              <a:t>Mechanical installation</a:t>
            </a:r>
          </a:p>
          <a:p>
            <a:pPr lvl="1"/>
            <a:r>
              <a:rPr lang="en-US" dirty="0" smtClean="0"/>
              <a:t>Connection to water </a:t>
            </a:r>
          </a:p>
          <a:p>
            <a:pPr lvl="1"/>
            <a:r>
              <a:rPr lang="en-US" dirty="0" smtClean="0"/>
              <a:t>Power distribution</a:t>
            </a:r>
          </a:p>
          <a:p>
            <a:pPr lvl="1"/>
            <a:r>
              <a:rPr lang="en-US" dirty="0" smtClean="0"/>
              <a:t>Racks/power control and monitoring</a:t>
            </a:r>
          </a:p>
          <a:p>
            <a:pPr lvl="1"/>
            <a:r>
              <a:rPr lang="en-US" dirty="0" smtClean="0"/>
              <a:t>Network switches and cables</a:t>
            </a:r>
          </a:p>
          <a:p>
            <a:r>
              <a:rPr lang="en-US" dirty="0" smtClean="0"/>
              <a:t>Populating racks</a:t>
            </a:r>
          </a:p>
          <a:p>
            <a:pPr lvl="1"/>
            <a:r>
              <a:rPr lang="en-US" dirty="0" smtClean="0"/>
              <a:t>Upper floor -&gt; PCs for processing (DP+SP)</a:t>
            </a:r>
          </a:p>
          <a:p>
            <a:pPr lvl="2"/>
            <a:r>
              <a:rPr lang="en-US" dirty="0" smtClean="0"/>
              <a:t>Transport + mechanical installation</a:t>
            </a:r>
          </a:p>
          <a:p>
            <a:pPr lvl="2"/>
            <a:r>
              <a:rPr lang="en-US" dirty="0" smtClean="0"/>
              <a:t>Connect power cords </a:t>
            </a:r>
          </a:p>
          <a:p>
            <a:pPr lvl="2"/>
            <a:r>
              <a:rPr lang="en-US" dirty="0" smtClean="0"/>
              <a:t>Connect network cables (</a:t>
            </a:r>
            <a:r>
              <a:rPr lang="en-US" dirty="0"/>
              <a:t>LABELING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Boot and stress-test</a:t>
            </a:r>
          </a:p>
          <a:p>
            <a:pPr lvl="1"/>
            <a:r>
              <a:rPr lang="en-US" dirty="0" smtClean="0"/>
              <a:t>Lower floor -&gt; DAQ (DP+SP)</a:t>
            </a:r>
          </a:p>
          <a:p>
            <a:pPr lvl="2"/>
            <a:r>
              <a:rPr lang="en-US" dirty="0" smtClean="0"/>
              <a:t>Idem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7-02-19 at 21.52.4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033" y="2158191"/>
            <a:ext cx="2639025" cy="237998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646671">
            <a:off x="3852263" y="1914676"/>
            <a:ext cx="271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Equipment ~ purchased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81060" y="1263925"/>
            <a:ext cx="1129390" cy="456098"/>
            <a:chOff x="1168424" y="3798755"/>
            <a:chExt cx="1129390" cy="45609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553344" y="3941883"/>
              <a:ext cx="41798" cy="23101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6" name="Picture 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424" y="3798755"/>
              <a:ext cx="1129390" cy="45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1184995" y="4043378"/>
              <a:ext cx="882346" cy="18659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prstClr val="white"/>
                  </a:solidFill>
                  <a:latin typeface="Calibri"/>
                </a:rPr>
                <a:t>Farm Rack</a:t>
              </a:r>
              <a:endParaRPr lang="en-GB" sz="11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33460" y="1416325"/>
            <a:ext cx="1129390" cy="456098"/>
            <a:chOff x="1168424" y="3798755"/>
            <a:chExt cx="1129390" cy="456098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553344" y="3941883"/>
              <a:ext cx="41798" cy="23101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0" name="Picture 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424" y="3798755"/>
              <a:ext cx="1129390" cy="45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1184995" y="4043378"/>
              <a:ext cx="882346" cy="18659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prstClr val="white"/>
                  </a:solidFill>
                  <a:latin typeface="Calibri"/>
                </a:rPr>
                <a:t>Farm Rack</a:t>
              </a:r>
              <a:endParaRPr lang="en-GB" sz="11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85860" y="1568725"/>
            <a:ext cx="1129390" cy="456098"/>
            <a:chOff x="1168424" y="3798755"/>
            <a:chExt cx="1129390" cy="456098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553344" y="3941883"/>
              <a:ext cx="41798" cy="23101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4" name="Picture 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424" y="3798755"/>
              <a:ext cx="1129390" cy="45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1184995" y="4043378"/>
              <a:ext cx="882346" cy="18659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prstClr val="white"/>
                  </a:solidFill>
                  <a:latin typeface="Calibri"/>
                </a:rPr>
                <a:t>Farm Rack</a:t>
              </a:r>
              <a:endParaRPr lang="en-GB" sz="11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38260" y="1721125"/>
            <a:ext cx="1129390" cy="456098"/>
            <a:chOff x="1168424" y="3798755"/>
            <a:chExt cx="1129390" cy="456098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553344" y="3941883"/>
              <a:ext cx="41798" cy="23101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8" name="Picture 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424" y="3798755"/>
              <a:ext cx="1129390" cy="45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1184995" y="4043378"/>
              <a:ext cx="882346" cy="18659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prstClr val="white"/>
                  </a:solidFill>
                  <a:latin typeface="Calibri"/>
                </a:rPr>
                <a:t>Farm Rack</a:t>
              </a:r>
              <a:endParaRPr lang="en-GB" sz="11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90660" y="1873525"/>
            <a:ext cx="1129390" cy="456098"/>
            <a:chOff x="1168424" y="3798755"/>
            <a:chExt cx="1129390" cy="456098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553344" y="3941883"/>
              <a:ext cx="41798" cy="23101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22" name="Picture 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424" y="3798755"/>
              <a:ext cx="1129390" cy="45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ounded Rectangle 22"/>
            <p:cNvSpPr/>
            <p:nvPr/>
          </p:nvSpPr>
          <p:spPr>
            <a:xfrm>
              <a:off x="1184995" y="4043378"/>
              <a:ext cx="882346" cy="18659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prstClr val="white"/>
                  </a:solidFill>
                  <a:latin typeface="Calibri"/>
                </a:rPr>
                <a:t>Farm Rack</a:t>
              </a:r>
              <a:endParaRPr lang="en-GB" sz="11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662379" y="930660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Farm 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6" name="Elbow Connector 25"/>
          <p:cNvCxnSpPr>
            <a:stCxn id="58" idx="2"/>
            <a:endCxn id="22" idx="3"/>
          </p:cNvCxnSpPr>
          <p:nvPr/>
        </p:nvCxnSpPr>
        <p:spPr>
          <a:xfrm rot="5400000">
            <a:off x="5037192" y="1566304"/>
            <a:ext cx="218128" cy="8524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166429" y="1973205"/>
            <a:ext cx="1366975" cy="663076"/>
            <a:chOff x="1166429" y="1973205"/>
            <a:chExt cx="1366975" cy="663076"/>
          </a:xfrm>
        </p:grpSpPr>
        <p:pic>
          <p:nvPicPr>
            <p:cNvPr id="27" name="Picture 3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429" y="1973205"/>
              <a:ext cx="1366975" cy="66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312603" y="2290039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Calibri"/>
                </a:rPr>
                <a:t>NP02 Router</a:t>
              </a: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0" name="Straight Connector 29"/>
          <p:cNvCxnSpPr>
            <a:endCxn id="27" idx="3"/>
          </p:cNvCxnSpPr>
          <p:nvPr/>
        </p:nvCxnSpPr>
        <p:spPr>
          <a:xfrm flipH="1">
            <a:off x="2533404" y="1973206"/>
            <a:ext cx="752456" cy="331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65572" y="2931064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Storage 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17972" y="3083464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Storage 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70372" y="3235864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Storage 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22772" y="3388264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Storage 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3" name="Straight Connector 62"/>
          <p:cNvCxnSpPr>
            <a:stCxn id="27" idx="2"/>
          </p:cNvCxnSpPr>
          <p:nvPr/>
        </p:nvCxnSpPr>
        <p:spPr>
          <a:xfrm>
            <a:off x="1849917" y="2636281"/>
            <a:ext cx="583506" cy="1622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1718938" y="4259226"/>
            <a:ext cx="1129390" cy="456098"/>
            <a:chOff x="1168424" y="3798755"/>
            <a:chExt cx="1129390" cy="456098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1553344" y="3941883"/>
              <a:ext cx="41798" cy="23101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69" name="Picture 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424" y="3798755"/>
              <a:ext cx="1129390" cy="45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Rounded Rectangle 69"/>
            <p:cNvSpPr/>
            <p:nvPr/>
          </p:nvSpPr>
          <p:spPr>
            <a:xfrm>
              <a:off x="1184995" y="4043378"/>
              <a:ext cx="882346" cy="18659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solidFill>
                    <a:prstClr val="white"/>
                  </a:solidFill>
                  <a:latin typeface="Calibri"/>
                </a:rPr>
                <a:t>DataFlow</a:t>
              </a:r>
              <a:endParaRPr lang="en-GB" sz="11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309953" y="4999586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EB 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62353" y="5151986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EB 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14753" y="5304386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EB 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61870" y="3731450"/>
            <a:ext cx="732478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Readout 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8" name="Straight Connector 77"/>
          <p:cNvCxnSpPr>
            <a:stCxn id="129" idx="3"/>
            <a:endCxn id="69" idx="1"/>
          </p:cNvCxnSpPr>
          <p:nvPr/>
        </p:nvCxnSpPr>
        <p:spPr>
          <a:xfrm>
            <a:off x="1199148" y="4207843"/>
            <a:ext cx="519790" cy="279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9" idx="2"/>
          </p:cNvCxnSpPr>
          <p:nvPr/>
        </p:nvCxnSpPr>
        <p:spPr>
          <a:xfrm flipH="1">
            <a:off x="1063319" y="4715324"/>
            <a:ext cx="1220314" cy="4366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594" y="-21136"/>
            <a:ext cx="629915" cy="7893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806089" y="4172311"/>
            <a:ext cx="1366975" cy="663076"/>
            <a:chOff x="1166429" y="1973205"/>
            <a:chExt cx="1366975" cy="663076"/>
          </a:xfrm>
        </p:grpSpPr>
        <p:pic>
          <p:nvPicPr>
            <p:cNvPr id="50" name="Picture 3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429" y="1973205"/>
              <a:ext cx="1366975" cy="66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1312603" y="2290039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Calibri"/>
                </a:rPr>
                <a:t>Edge Router</a:t>
              </a: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285860" y="105151"/>
            <a:ext cx="1366975" cy="663076"/>
            <a:chOff x="1166429" y="1973205"/>
            <a:chExt cx="1366975" cy="663076"/>
          </a:xfrm>
        </p:grpSpPr>
        <p:pic>
          <p:nvPicPr>
            <p:cNvPr id="53" name="Picture 3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429" y="1973205"/>
              <a:ext cx="1366975" cy="66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1312603" y="2290039"/>
              <a:ext cx="12013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prstClr val="white"/>
                  </a:solidFill>
                  <a:latin typeface="Calibri"/>
                </a:rPr>
                <a:t>Starpoint</a:t>
              </a:r>
              <a:r>
                <a:rPr lang="en-US" sz="1400" dirty="0" smtClean="0">
                  <a:solidFill>
                    <a:prstClr val="white"/>
                  </a:solidFill>
                  <a:latin typeface="Calibri"/>
                </a:rPr>
                <a:t> Jura</a:t>
              </a: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4814779" y="1083060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Farm 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67179" y="1235460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Farm 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19579" y="1387860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Farm 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271979" y="1540260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Farm 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7" name="Elbow Connector 36"/>
          <p:cNvCxnSpPr>
            <a:endCxn id="27" idx="0"/>
          </p:cNvCxnSpPr>
          <p:nvPr/>
        </p:nvCxnSpPr>
        <p:spPr>
          <a:xfrm rot="10800000" flipV="1">
            <a:off x="1849918" y="589231"/>
            <a:ext cx="1435943" cy="1383973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45656" y="5645789"/>
            <a:ext cx="68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NP02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18532" y="1109704"/>
            <a:ext cx="1129390" cy="456098"/>
            <a:chOff x="1168424" y="3798755"/>
            <a:chExt cx="1129390" cy="456098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1553344" y="3941883"/>
              <a:ext cx="41798" cy="23101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79" name="Picture 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424" y="3798755"/>
              <a:ext cx="1129390" cy="45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Rounded Rectangle 80"/>
            <p:cNvSpPr/>
            <p:nvPr/>
          </p:nvSpPr>
          <p:spPr>
            <a:xfrm>
              <a:off x="1184995" y="4043378"/>
              <a:ext cx="882346" cy="18659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prstClr val="white"/>
                  </a:solidFill>
                  <a:latin typeface="Calibri"/>
                </a:rPr>
                <a:t>NP02 DCS</a:t>
              </a:r>
              <a:endParaRPr lang="en-GB" sz="1100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43" name="Straight Connector 42"/>
          <p:cNvCxnSpPr>
            <a:stCxn id="27" idx="0"/>
            <a:endCxn id="79" idx="3"/>
          </p:cNvCxnSpPr>
          <p:nvPr/>
        </p:nvCxnSpPr>
        <p:spPr>
          <a:xfrm flipH="1" flipV="1">
            <a:off x="1247922" y="1337753"/>
            <a:ext cx="601995" cy="6354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32694" y="4874987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40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Gbps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31896" y="262552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10/40 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Gbps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80247" y="881017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1/10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Gbps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615265" y="2191123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1/10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Gbps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0" name="Elbow Connector 59"/>
          <p:cNvCxnSpPr>
            <a:stCxn id="27" idx="3"/>
            <a:endCxn id="50" idx="1"/>
          </p:cNvCxnSpPr>
          <p:nvPr/>
        </p:nvCxnSpPr>
        <p:spPr>
          <a:xfrm>
            <a:off x="2533404" y="2304743"/>
            <a:ext cx="1272685" cy="2199106"/>
          </a:xfrm>
          <a:prstGeom prst="bentConnector3">
            <a:avLst>
              <a:gd name="adj1" fmla="val 6632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7926362" y="5647572"/>
            <a:ext cx="1129390" cy="456098"/>
            <a:chOff x="1168424" y="3798755"/>
            <a:chExt cx="1129390" cy="456098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1553344" y="3941883"/>
              <a:ext cx="41798" cy="23101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87" name="Picture 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424" y="3798755"/>
              <a:ext cx="1129390" cy="45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Rounded Rectangle 87"/>
            <p:cNvSpPr/>
            <p:nvPr/>
          </p:nvSpPr>
          <p:spPr>
            <a:xfrm>
              <a:off x="1184995" y="4043378"/>
              <a:ext cx="882346" cy="18659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prstClr val="white"/>
                  </a:solidFill>
                  <a:latin typeface="Calibri"/>
                </a:rPr>
                <a:t>NP04 DCS1</a:t>
              </a:r>
              <a:endParaRPr lang="en-GB" sz="11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942933" y="3160215"/>
            <a:ext cx="1129390" cy="456098"/>
            <a:chOff x="1168424" y="3798755"/>
            <a:chExt cx="1129390" cy="456098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1553344" y="3941883"/>
              <a:ext cx="41798" cy="23101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91" name="Picture 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424" y="3798755"/>
              <a:ext cx="1129390" cy="45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ounded Rectangle 91"/>
            <p:cNvSpPr/>
            <p:nvPr/>
          </p:nvSpPr>
          <p:spPr>
            <a:xfrm>
              <a:off x="1184995" y="4043378"/>
              <a:ext cx="882346" cy="18659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prstClr val="white"/>
                  </a:solidFill>
                  <a:latin typeface="Calibri"/>
                </a:rPr>
                <a:t>NP04 DCS2</a:t>
              </a:r>
              <a:endParaRPr lang="en-GB" sz="11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926362" y="2408232"/>
            <a:ext cx="1129390" cy="456098"/>
            <a:chOff x="1168424" y="3798755"/>
            <a:chExt cx="1129390" cy="456098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1553344" y="3941883"/>
              <a:ext cx="41798" cy="23101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95" name="Picture 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424" y="3798755"/>
              <a:ext cx="1129390" cy="45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Rounded Rectangle 95"/>
            <p:cNvSpPr/>
            <p:nvPr/>
          </p:nvSpPr>
          <p:spPr>
            <a:xfrm>
              <a:off x="1184995" y="4043378"/>
              <a:ext cx="882346" cy="18659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prstClr val="white"/>
                  </a:solidFill>
                  <a:latin typeface="Calibri"/>
                </a:rPr>
                <a:t>NP04 Ctrl</a:t>
              </a:r>
              <a:endParaRPr lang="en-GB" sz="11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133284" y="3509235"/>
            <a:ext cx="1366975" cy="663076"/>
            <a:chOff x="1166429" y="1973205"/>
            <a:chExt cx="1366975" cy="663076"/>
          </a:xfrm>
        </p:grpSpPr>
        <p:pic>
          <p:nvPicPr>
            <p:cNvPr id="98" name="Picture 3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429" y="1973205"/>
              <a:ext cx="1366975" cy="66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TextBox 98"/>
            <p:cNvSpPr txBox="1"/>
            <p:nvPr/>
          </p:nvSpPr>
          <p:spPr>
            <a:xfrm>
              <a:off x="1312603" y="2290039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Calibri"/>
                </a:rPr>
                <a:t>NP04 Router</a:t>
              </a:r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0" name="Rectangle 99"/>
          <p:cNvSpPr/>
          <p:nvPr/>
        </p:nvSpPr>
        <p:spPr>
          <a:xfrm>
            <a:off x="6625106" y="1434964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Ctrl</a:t>
            </a:r>
          </a:p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777506" y="1587364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Ctrl</a:t>
            </a:r>
          </a:p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929906" y="1739764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Ctrl</a:t>
            </a:r>
          </a:p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082306" y="1892164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Ctrl</a:t>
            </a:r>
          </a:p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4" name="Elbow Connector 63"/>
          <p:cNvCxnSpPr>
            <a:stCxn id="106" idx="3"/>
            <a:endCxn id="95" idx="0"/>
          </p:cNvCxnSpPr>
          <p:nvPr/>
        </p:nvCxnSpPr>
        <p:spPr>
          <a:xfrm>
            <a:off x="7683272" y="2063757"/>
            <a:ext cx="807785" cy="34447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95" idx="1"/>
            <a:endCxn id="98" idx="0"/>
          </p:cNvCxnSpPr>
          <p:nvPr/>
        </p:nvCxnSpPr>
        <p:spPr>
          <a:xfrm rot="10800000" flipV="1">
            <a:off x="6816772" y="2636281"/>
            <a:ext cx="1109590" cy="87295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91" idx="1"/>
            <a:endCxn id="98" idx="0"/>
          </p:cNvCxnSpPr>
          <p:nvPr/>
        </p:nvCxnSpPr>
        <p:spPr>
          <a:xfrm rot="10800000" flipV="1">
            <a:off x="6816773" y="3388263"/>
            <a:ext cx="1126161" cy="120971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87" idx="0"/>
            <a:endCxn id="98" idx="3"/>
          </p:cNvCxnSpPr>
          <p:nvPr/>
        </p:nvCxnSpPr>
        <p:spPr>
          <a:xfrm rot="16200000" flipV="1">
            <a:off x="7092259" y="4248774"/>
            <a:ext cx="1806799" cy="990798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6223648" y="4492201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DAQ</a:t>
            </a:r>
          </a:p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376048" y="4644601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DAQ</a:t>
            </a:r>
          </a:p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528448" y="4797001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DAQ</a:t>
            </a:r>
          </a:p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680848" y="4949401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DAQ</a:t>
            </a:r>
          </a:p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833248" y="5101801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DAQ</a:t>
            </a:r>
          </a:p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985648" y="5254201"/>
            <a:ext cx="600966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DAQ</a:t>
            </a:r>
          </a:p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2" name="Straight Connector 121"/>
          <p:cNvCxnSpPr>
            <a:stCxn id="98" idx="2"/>
            <a:endCxn id="115" idx="0"/>
          </p:cNvCxnSpPr>
          <p:nvPr/>
        </p:nvCxnSpPr>
        <p:spPr>
          <a:xfrm flipH="1">
            <a:off x="6524131" y="4172311"/>
            <a:ext cx="292641" cy="3198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98" idx="1"/>
            <a:endCxn id="50" idx="3"/>
          </p:cNvCxnSpPr>
          <p:nvPr/>
        </p:nvCxnSpPr>
        <p:spPr>
          <a:xfrm rot="10800000" flipV="1">
            <a:off x="5173064" y="3840773"/>
            <a:ext cx="960220" cy="66307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Magnetic Disk 124"/>
          <p:cNvSpPr/>
          <p:nvPr/>
        </p:nvSpPr>
        <p:spPr>
          <a:xfrm>
            <a:off x="3978214" y="5917411"/>
            <a:ext cx="1000495" cy="431217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EOS-IT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7" name="Straight Connector 126"/>
          <p:cNvCxnSpPr>
            <a:stCxn id="50" idx="2"/>
            <a:endCxn id="125" idx="1"/>
          </p:cNvCxnSpPr>
          <p:nvPr/>
        </p:nvCxnSpPr>
        <p:spPr>
          <a:xfrm flipH="1">
            <a:off x="4478462" y="4835387"/>
            <a:ext cx="11115" cy="1082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stCxn id="53" idx="3"/>
          </p:cNvCxnSpPr>
          <p:nvPr/>
        </p:nvCxnSpPr>
        <p:spPr>
          <a:xfrm>
            <a:off x="4652835" y="436689"/>
            <a:ext cx="1723213" cy="3142361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" name="Picture 1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897" y="436689"/>
            <a:ext cx="629915" cy="789363"/>
          </a:xfrm>
          <a:prstGeom prst="rect">
            <a:avLst/>
          </a:prstGeom>
        </p:spPr>
      </p:pic>
      <p:sp>
        <p:nvSpPr>
          <p:cNvPr id="135" name="Cloud 134"/>
          <p:cNvSpPr/>
          <p:nvPr/>
        </p:nvSpPr>
        <p:spPr>
          <a:xfrm>
            <a:off x="7610245" y="105151"/>
            <a:ext cx="1132845" cy="72202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GPN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H="1">
            <a:off x="4662379" y="283494"/>
            <a:ext cx="3020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5992091" y="1302348"/>
            <a:ext cx="3123721" cy="543899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367683" y="6163962"/>
            <a:ext cx="68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NP04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3590660" y="3083464"/>
            <a:ext cx="0" cy="450894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624600" y="3160215"/>
            <a:ext cx="127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Files to/from EOS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173064" y="3440550"/>
            <a:ext cx="912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Files to EOS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 flipH="1">
            <a:off x="5415745" y="3731450"/>
            <a:ext cx="362852" cy="0"/>
          </a:xfrm>
          <a:prstGeom prst="straightConnector1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L-Shape 149"/>
          <p:cNvSpPr/>
          <p:nvPr/>
        </p:nvSpPr>
        <p:spPr>
          <a:xfrm flipV="1">
            <a:off x="69271" y="827171"/>
            <a:ext cx="5849394" cy="5312402"/>
          </a:xfrm>
          <a:prstGeom prst="corner">
            <a:avLst>
              <a:gd name="adj1" fmla="val 37516"/>
              <a:gd name="adj2" fmla="val 53695"/>
            </a:avLst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735634" y="5292587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1/10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Gbps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8217061" y="3563774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1/10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Gbps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514389" y="2839450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1/10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Gbps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182058" y="4133846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10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Gbps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576793" y="5095370"/>
            <a:ext cx="8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2x40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Gbps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Cloud 120"/>
          <p:cNvSpPr/>
          <p:nvPr/>
        </p:nvSpPr>
        <p:spPr>
          <a:xfrm>
            <a:off x="2191185" y="96503"/>
            <a:ext cx="688451" cy="377858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T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N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1" name="Straight Connector 30"/>
          <p:cNvCxnSpPr>
            <a:stCxn id="121" idx="0"/>
          </p:cNvCxnSpPr>
          <p:nvPr/>
        </p:nvCxnSpPr>
        <p:spPr>
          <a:xfrm flipV="1">
            <a:off x="2879062" y="283494"/>
            <a:ext cx="406798" cy="1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7" idx="2"/>
            <a:endCxn id="44" idx="0"/>
          </p:cNvCxnSpPr>
          <p:nvPr/>
        </p:nvCxnSpPr>
        <p:spPr>
          <a:xfrm flipH="1">
            <a:off x="1266055" y="2636281"/>
            <a:ext cx="583862" cy="294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314270" y="3883850"/>
            <a:ext cx="732478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Readout 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66670" y="4036250"/>
            <a:ext cx="732478" cy="3431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latin typeface="Calibri"/>
              </a:rPr>
              <a:t>Readout node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50058" y="1695143"/>
            <a:ext cx="1129390" cy="456098"/>
            <a:chOff x="1168424" y="3798755"/>
            <a:chExt cx="1129390" cy="456098"/>
          </a:xfrm>
        </p:grpSpPr>
        <p:cxnSp>
          <p:nvCxnSpPr>
            <p:cNvPr id="131" name="Straight Connector 130"/>
            <p:cNvCxnSpPr/>
            <p:nvPr/>
          </p:nvCxnSpPr>
          <p:spPr>
            <a:xfrm flipV="1">
              <a:off x="1553344" y="3941883"/>
              <a:ext cx="41798" cy="23101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34" name="Picture 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424" y="3798755"/>
              <a:ext cx="1129390" cy="45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Rounded Rectangle 135"/>
            <p:cNvSpPr/>
            <p:nvPr/>
          </p:nvSpPr>
          <p:spPr>
            <a:xfrm>
              <a:off x="1184995" y="4043378"/>
              <a:ext cx="882346" cy="18659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prstClr val="white"/>
                  </a:solidFill>
                  <a:latin typeface="Calibri"/>
                </a:rPr>
                <a:t>NP02 Ctrl</a:t>
              </a:r>
              <a:endParaRPr lang="en-GB" sz="1100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42" name="Straight Connector 41"/>
          <p:cNvCxnSpPr>
            <a:stCxn id="134" idx="2"/>
            <a:endCxn id="27" idx="1"/>
          </p:cNvCxnSpPr>
          <p:nvPr/>
        </p:nvCxnSpPr>
        <p:spPr>
          <a:xfrm>
            <a:off x="614753" y="2151241"/>
            <a:ext cx="551676" cy="1535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 rot="19599261">
            <a:off x="2546408" y="2917926"/>
            <a:ext cx="3737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Preliminary</a:t>
            </a:r>
            <a:endParaRPr lang="en-US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43571" y="6316068"/>
            <a:ext cx="3022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Rockwell"/>
                <a:cs typeface="Rockwell"/>
              </a:rPr>
              <a:t>Network Design</a:t>
            </a:r>
            <a:endParaRPr lang="en-US" sz="2800" b="1" dirty="0">
              <a:solidFill>
                <a:schemeClr val="tx2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83046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Racks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67" y="1157530"/>
            <a:ext cx="7289603" cy="56190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9599261">
            <a:off x="2703158" y="2967335"/>
            <a:ext cx="3737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Preliminary</a:t>
            </a:r>
            <a:endParaRPr lang="en-US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3085" y="5969219"/>
            <a:ext cx="129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NP02 DAQ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6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</a:t>
            </a:r>
            <a:r>
              <a:rPr lang="en-US" dirty="0"/>
              <a:t>I</a:t>
            </a:r>
            <a:r>
              <a:rPr lang="en-US" dirty="0" smtClean="0"/>
              <a:t>nstallation for Cold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completion of the mentioned pre-requisites</a:t>
            </a:r>
          </a:p>
          <a:p>
            <a:r>
              <a:rPr lang="en-US" dirty="0" smtClean="0"/>
              <a:t>Setup of network, PC’s </a:t>
            </a:r>
          </a:p>
          <a:p>
            <a:r>
              <a:rPr lang="en-US" dirty="0" smtClean="0"/>
              <a:t>DAQ </a:t>
            </a:r>
            <a:r>
              <a:rPr lang="en-US" dirty="0" err="1" smtClean="0"/>
              <a:t>sw</a:t>
            </a:r>
            <a:r>
              <a:rPr lang="en-US" dirty="0" smtClean="0"/>
              <a:t>/</a:t>
            </a:r>
            <a:r>
              <a:rPr lang="en-US" dirty="0" err="1" smtClean="0"/>
              <a:t>fw</a:t>
            </a:r>
            <a:r>
              <a:rPr lang="en-US" dirty="0" smtClean="0"/>
              <a:t> installation</a:t>
            </a:r>
          </a:p>
          <a:p>
            <a:r>
              <a:rPr lang="en-US" dirty="0" smtClean="0"/>
              <a:t>Dry runs from RCE -&gt; storage</a:t>
            </a:r>
          </a:p>
          <a:p>
            <a:r>
              <a:rPr lang="en-US" dirty="0" smtClean="0"/>
              <a:t>Basic test storage -&gt; EOS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Fibre</a:t>
            </a:r>
            <a:r>
              <a:rPr lang="en-US" dirty="0" smtClean="0"/>
              <a:t> connection to cold box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</a:t>
            </a:r>
            <a:r>
              <a:rPr lang="en-US" dirty="0" err="1" smtClean="0"/>
              <a:t>Fibres</a:t>
            </a:r>
            <a:r>
              <a:rPr lang="en-US" dirty="0" smtClean="0"/>
              <a:t> routing Cold Box</a:t>
            </a:r>
            <a:endParaRPr lang="en-US" dirty="0"/>
          </a:p>
        </p:txBody>
      </p:sp>
      <p:pic>
        <p:nvPicPr>
          <p:cNvPr id="4" name="Picture 3" descr="Optic fiber cable trays 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>
          <a:xfrm>
            <a:off x="484890" y="1382775"/>
            <a:ext cx="8382000" cy="5048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5182" y="5992215"/>
            <a:ext cx="3385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E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>
              <a:solidFill>
                <a:srgbClr val="CC00E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9217" y="1930525"/>
            <a:ext cx="3385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E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>
              <a:solidFill>
                <a:srgbClr val="CC00E5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Lehmann Miotto, 21.04.17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ProtoDUNE SP Installation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23CE-2FD0-A94A-84F0-9F4A8A4672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9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ccias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Piccias.thmx</Template>
  <TotalTime>9911</TotalTime>
  <Words>1222</Words>
  <Application>Microsoft Macintosh PowerPoint</Application>
  <PresentationFormat>On-screen Show (4:3)</PresentationFormat>
  <Paragraphs>235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Piccias</vt:lpstr>
      <vt:lpstr>1_Office Theme</vt:lpstr>
      <vt:lpstr>ProtoDUNE Installation Workshop - DAQ</vt:lpstr>
      <vt:lpstr>The Trigger and DAQ System</vt:lpstr>
      <vt:lpstr>Vertical Slice Setup</vt:lpstr>
      <vt:lpstr>Integration and Testing Status</vt:lpstr>
      <vt:lpstr>DAQ/Computing Rooms</vt:lpstr>
      <vt:lpstr>PowerPoint Presentation</vt:lpstr>
      <vt:lpstr>DAQ Racks Layout</vt:lpstr>
      <vt:lpstr>DAQ Installation for Cold Box</vt:lpstr>
      <vt:lpstr>DAQ Fibres routing Cold Box</vt:lpstr>
      <vt:lpstr>Fibres to Cold Box</vt:lpstr>
      <vt:lpstr>Cold Box Connectivity</vt:lpstr>
      <vt:lpstr>DAQ Installation for Cold Box</vt:lpstr>
      <vt:lpstr>Cold Box Testing</vt:lpstr>
      <vt:lpstr>Cold Box: Which tests?</vt:lpstr>
      <vt:lpstr>Towards Cold Box – Manpower</vt:lpstr>
      <vt:lpstr>From the Cold Box to the Final DAQ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ProtoDUNE Installation Workshop - DAQ</dc:title>
  <dc:creator>Office 2004 Test Drive User</dc:creator>
  <cp:lastModifiedBy>Office 2004 Test Drive User</cp:lastModifiedBy>
  <cp:revision>29</cp:revision>
  <dcterms:created xsi:type="dcterms:W3CDTF">2017-04-11T20:18:09Z</dcterms:created>
  <dcterms:modified xsi:type="dcterms:W3CDTF">2017-04-21T06:20:15Z</dcterms:modified>
</cp:coreProperties>
</file>