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09" r:id="rId4"/>
  </p:sldMasterIdLst>
  <p:notesMasterIdLst>
    <p:notesMasterId r:id="rId28"/>
  </p:notesMasterIdLst>
  <p:handoutMasterIdLst>
    <p:handoutMasterId r:id="rId29"/>
  </p:handoutMasterIdLst>
  <p:sldIdLst>
    <p:sldId id="662" r:id="rId5"/>
    <p:sldId id="696" r:id="rId6"/>
    <p:sldId id="772" r:id="rId7"/>
    <p:sldId id="718" r:id="rId8"/>
    <p:sldId id="776" r:id="rId9"/>
    <p:sldId id="774" r:id="rId10"/>
    <p:sldId id="775" r:id="rId11"/>
    <p:sldId id="777" r:id="rId12"/>
    <p:sldId id="765" r:id="rId13"/>
    <p:sldId id="760" r:id="rId14"/>
    <p:sldId id="716" r:id="rId15"/>
    <p:sldId id="740" r:id="rId16"/>
    <p:sldId id="719" r:id="rId17"/>
    <p:sldId id="722" r:id="rId18"/>
    <p:sldId id="773" r:id="rId19"/>
    <p:sldId id="737" r:id="rId20"/>
    <p:sldId id="726" r:id="rId21"/>
    <p:sldId id="750" r:id="rId22"/>
    <p:sldId id="739" r:id="rId23"/>
    <p:sldId id="694" r:id="rId24"/>
    <p:sldId id="747" r:id="rId25"/>
    <p:sldId id="715" r:id="rId26"/>
    <p:sldId id="735" r:id="rId27"/>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110"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110"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110"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110"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110" charset="-128"/>
        <a:cs typeface="+mn-cs"/>
      </a:defRPr>
    </a:lvl5pPr>
    <a:lvl6pPr marL="2286000" algn="l" defTabSz="914400" rtl="0" eaLnBrk="1" latinLnBrk="0" hangingPunct="1">
      <a:defRPr kern="1200">
        <a:solidFill>
          <a:schemeClr val="tx1"/>
        </a:solidFill>
        <a:latin typeface="Arial" pitchFamily="34" charset="0"/>
        <a:ea typeface="ＭＳ Ｐゴシック" pitchFamily="-110" charset="-128"/>
        <a:cs typeface="+mn-cs"/>
      </a:defRPr>
    </a:lvl6pPr>
    <a:lvl7pPr marL="2743200" algn="l" defTabSz="914400" rtl="0" eaLnBrk="1" latinLnBrk="0" hangingPunct="1">
      <a:defRPr kern="1200">
        <a:solidFill>
          <a:schemeClr val="tx1"/>
        </a:solidFill>
        <a:latin typeface="Arial" pitchFamily="34" charset="0"/>
        <a:ea typeface="ＭＳ Ｐゴシック" pitchFamily="-110" charset="-128"/>
        <a:cs typeface="+mn-cs"/>
      </a:defRPr>
    </a:lvl7pPr>
    <a:lvl8pPr marL="3200400" algn="l" defTabSz="914400" rtl="0" eaLnBrk="1" latinLnBrk="0" hangingPunct="1">
      <a:defRPr kern="1200">
        <a:solidFill>
          <a:schemeClr val="tx1"/>
        </a:solidFill>
        <a:latin typeface="Arial" pitchFamily="34" charset="0"/>
        <a:ea typeface="ＭＳ Ｐゴシック" pitchFamily="-110" charset="-128"/>
        <a:cs typeface="+mn-cs"/>
      </a:defRPr>
    </a:lvl8pPr>
    <a:lvl9pPr marL="3657600" algn="l" defTabSz="914400" rtl="0" eaLnBrk="1" latinLnBrk="0" hangingPunct="1">
      <a:defRPr kern="1200">
        <a:solidFill>
          <a:schemeClr val="tx1"/>
        </a:solidFill>
        <a:latin typeface="Arial" pitchFamily="34" charset="0"/>
        <a:ea typeface="ＭＳ Ｐゴシック" pitchFamily="-11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01D"/>
    <a:srgbClr val="9A0000"/>
    <a:srgbClr val="FFCC99"/>
    <a:srgbClr val="9D3431"/>
    <a:srgbClr val="0000FF"/>
    <a:srgbClr val="FFFFCC"/>
    <a:srgbClr val="FF0000"/>
    <a:srgbClr val="FF9966"/>
    <a:srgbClr val="0080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04" autoAdjust="0"/>
    <p:restoredTop sz="89680" autoAdjust="0"/>
  </p:normalViewPr>
  <p:slideViewPr>
    <p:cSldViewPr snapToGrid="0">
      <p:cViewPr varScale="1">
        <p:scale>
          <a:sx n="79" d="100"/>
          <a:sy n="79" d="100"/>
        </p:scale>
        <p:origin x="-1474"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snapToGrid="0">
      <p:cViewPr varScale="1">
        <p:scale>
          <a:sx n="80" d="100"/>
          <a:sy n="80" d="100"/>
        </p:scale>
        <p:origin x="-3498" y="-7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1442" name="Rectangle 2"/>
          <p:cNvSpPr>
            <a:spLocks noGrp="1" noChangeArrowheads="1"/>
          </p:cNvSpPr>
          <p:nvPr>
            <p:ph type="hdr" sz="quarter"/>
          </p:nvPr>
        </p:nvSpPr>
        <p:spPr bwMode="auto">
          <a:xfrm>
            <a:off x="1" y="0"/>
            <a:ext cx="3027466" cy="464503"/>
          </a:xfrm>
          <a:prstGeom prst="rect">
            <a:avLst/>
          </a:prstGeom>
          <a:noFill/>
          <a:ln w="9525">
            <a:noFill/>
            <a:miter lim="800000"/>
            <a:headEnd/>
            <a:tailEnd/>
          </a:ln>
          <a:effectLst/>
        </p:spPr>
        <p:txBody>
          <a:bodyPr vert="horz" wrap="square" lIns="91189" tIns="45594" rIns="91189" bIns="45594" numCol="1" anchor="t" anchorCtr="0" compatLnSpc="1">
            <a:prstTxWarp prst="textNoShape">
              <a:avLst/>
            </a:prstTxWarp>
          </a:bodyPr>
          <a:lstStyle>
            <a:lvl1pPr>
              <a:defRPr sz="1200">
                <a:latin typeface="Arial" charset="0"/>
                <a:ea typeface="+mn-ea"/>
              </a:defRPr>
            </a:lvl1pPr>
          </a:lstStyle>
          <a:p>
            <a:pPr>
              <a:defRPr/>
            </a:pPr>
            <a:endParaRPr lang="en-US" dirty="0"/>
          </a:p>
        </p:txBody>
      </p:sp>
      <p:sp>
        <p:nvSpPr>
          <p:cNvPr id="701443" name="Rectangle 3"/>
          <p:cNvSpPr>
            <a:spLocks noGrp="1" noChangeArrowheads="1"/>
          </p:cNvSpPr>
          <p:nvPr>
            <p:ph type="dt" sz="quarter" idx="1"/>
          </p:nvPr>
        </p:nvSpPr>
        <p:spPr bwMode="auto">
          <a:xfrm>
            <a:off x="3955953" y="0"/>
            <a:ext cx="3027466" cy="464503"/>
          </a:xfrm>
          <a:prstGeom prst="rect">
            <a:avLst/>
          </a:prstGeom>
          <a:noFill/>
          <a:ln w="9525">
            <a:noFill/>
            <a:miter lim="800000"/>
            <a:headEnd/>
            <a:tailEnd/>
          </a:ln>
          <a:effectLst/>
        </p:spPr>
        <p:txBody>
          <a:bodyPr vert="horz" wrap="square" lIns="91189" tIns="45594" rIns="91189" bIns="45594" numCol="1" anchor="t" anchorCtr="0" compatLnSpc="1">
            <a:prstTxWarp prst="textNoShape">
              <a:avLst/>
            </a:prstTxWarp>
          </a:bodyPr>
          <a:lstStyle>
            <a:lvl1pPr algn="r">
              <a:defRPr sz="1200">
                <a:latin typeface="Arial" charset="0"/>
                <a:ea typeface="+mn-ea"/>
              </a:defRPr>
            </a:lvl1pPr>
          </a:lstStyle>
          <a:p>
            <a:pPr>
              <a:defRPr/>
            </a:pPr>
            <a:endParaRPr lang="en-US" dirty="0"/>
          </a:p>
        </p:txBody>
      </p:sp>
      <p:sp>
        <p:nvSpPr>
          <p:cNvPr id="701444" name="Rectangle 4"/>
          <p:cNvSpPr>
            <a:spLocks noGrp="1" noChangeArrowheads="1"/>
          </p:cNvSpPr>
          <p:nvPr>
            <p:ph type="ftr" sz="quarter" idx="2"/>
          </p:nvPr>
        </p:nvSpPr>
        <p:spPr bwMode="auto">
          <a:xfrm>
            <a:off x="1" y="8817612"/>
            <a:ext cx="3027466" cy="464503"/>
          </a:xfrm>
          <a:prstGeom prst="rect">
            <a:avLst/>
          </a:prstGeom>
          <a:noFill/>
          <a:ln w="9525">
            <a:noFill/>
            <a:miter lim="800000"/>
            <a:headEnd/>
            <a:tailEnd/>
          </a:ln>
          <a:effectLst/>
        </p:spPr>
        <p:txBody>
          <a:bodyPr vert="horz" wrap="square" lIns="91189" tIns="45594" rIns="91189" bIns="45594" numCol="1" anchor="b" anchorCtr="0" compatLnSpc="1">
            <a:prstTxWarp prst="textNoShape">
              <a:avLst/>
            </a:prstTxWarp>
          </a:bodyPr>
          <a:lstStyle>
            <a:lvl1pPr>
              <a:defRPr sz="1200">
                <a:latin typeface="Arial" charset="0"/>
                <a:ea typeface="+mn-ea"/>
              </a:defRPr>
            </a:lvl1pPr>
          </a:lstStyle>
          <a:p>
            <a:pPr>
              <a:defRPr/>
            </a:pPr>
            <a:endParaRPr lang="en-US" dirty="0"/>
          </a:p>
        </p:txBody>
      </p:sp>
      <p:sp>
        <p:nvSpPr>
          <p:cNvPr id="701445" name="Rectangle 5"/>
          <p:cNvSpPr>
            <a:spLocks noGrp="1" noChangeArrowheads="1"/>
          </p:cNvSpPr>
          <p:nvPr>
            <p:ph type="sldNum" sz="quarter" idx="3"/>
          </p:nvPr>
        </p:nvSpPr>
        <p:spPr bwMode="auto">
          <a:xfrm>
            <a:off x="3955953" y="8817612"/>
            <a:ext cx="3027466" cy="464503"/>
          </a:xfrm>
          <a:prstGeom prst="rect">
            <a:avLst/>
          </a:prstGeom>
          <a:noFill/>
          <a:ln w="9525">
            <a:noFill/>
            <a:miter lim="800000"/>
            <a:headEnd/>
            <a:tailEnd/>
          </a:ln>
          <a:effectLst/>
        </p:spPr>
        <p:txBody>
          <a:bodyPr vert="horz" wrap="square" lIns="91189" tIns="45594" rIns="91189" bIns="45594" numCol="1" anchor="b" anchorCtr="0" compatLnSpc="1">
            <a:prstTxWarp prst="textNoShape">
              <a:avLst/>
            </a:prstTxWarp>
          </a:bodyPr>
          <a:lstStyle>
            <a:lvl1pPr algn="r">
              <a:defRPr sz="1200">
                <a:latin typeface="Arial" pitchFamily="34" charset="0"/>
              </a:defRPr>
            </a:lvl1pPr>
          </a:lstStyle>
          <a:p>
            <a:pPr>
              <a:defRPr/>
            </a:pPr>
            <a:fld id="{E8226311-62EA-456F-8B76-9220A4C1A652}" type="slidenum">
              <a:rPr lang="en-US"/>
              <a:pPr>
                <a:defRPr/>
              </a:pPr>
              <a:t>‹#›</a:t>
            </a:fld>
            <a:endParaRPr lang="en-US" dirty="0"/>
          </a:p>
        </p:txBody>
      </p:sp>
    </p:spTree>
    <p:extLst>
      <p:ext uri="{BB962C8B-B14F-4D97-AF65-F5344CB8AC3E}">
        <p14:creationId xmlns:p14="http://schemas.microsoft.com/office/powerpoint/2010/main" val="3757807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27466" cy="462917"/>
          </a:xfrm>
          <a:prstGeom prst="rect">
            <a:avLst/>
          </a:prstGeom>
          <a:noFill/>
          <a:ln w="9525">
            <a:noFill/>
            <a:miter lim="800000"/>
            <a:headEnd/>
            <a:tailEnd/>
          </a:ln>
          <a:effectLst/>
        </p:spPr>
        <p:txBody>
          <a:bodyPr vert="horz" wrap="square" lIns="92916" tIns="46458" rIns="92916" bIns="46458" numCol="1" anchor="t" anchorCtr="0" compatLnSpc="1">
            <a:prstTxWarp prst="textNoShape">
              <a:avLst/>
            </a:prstTxWarp>
          </a:bodyPr>
          <a:lstStyle>
            <a:lvl1pPr defTabSz="929627">
              <a:defRPr sz="1300">
                <a:latin typeface="Arial" charset="0"/>
                <a:ea typeface="+mn-ea"/>
              </a:defRPr>
            </a:lvl1pPr>
          </a:lstStyle>
          <a:p>
            <a:pPr>
              <a:defRPr/>
            </a:pPr>
            <a:endParaRPr lang="en-US" dirty="0"/>
          </a:p>
        </p:txBody>
      </p:sp>
      <p:sp>
        <p:nvSpPr>
          <p:cNvPr id="4099" name="Rectangle 3"/>
          <p:cNvSpPr>
            <a:spLocks noGrp="1" noChangeArrowheads="1"/>
          </p:cNvSpPr>
          <p:nvPr>
            <p:ph type="dt" idx="1"/>
          </p:nvPr>
        </p:nvSpPr>
        <p:spPr bwMode="auto">
          <a:xfrm>
            <a:off x="3955953" y="0"/>
            <a:ext cx="3027466" cy="462917"/>
          </a:xfrm>
          <a:prstGeom prst="rect">
            <a:avLst/>
          </a:prstGeom>
          <a:noFill/>
          <a:ln w="9525">
            <a:noFill/>
            <a:miter lim="800000"/>
            <a:headEnd/>
            <a:tailEnd/>
          </a:ln>
          <a:effectLst/>
        </p:spPr>
        <p:txBody>
          <a:bodyPr vert="horz" wrap="square" lIns="92916" tIns="46458" rIns="92916" bIns="46458" numCol="1" anchor="t" anchorCtr="0" compatLnSpc="1">
            <a:prstTxWarp prst="textNoShape">
              <a:avLst/>
            </a:prstTxWarp>
          </a:bodyPr>
          <a:lstStyle>
            <a:lvl1pPr algn="r" defTabSz="929627">
              <a:defRPr sz="1300">
                <a:latin typeface="Arial" charset="0"/>
                <a:ea typeface="+mn-ea"/>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99133" y="4410392"/>
            <a:ext cx="5586735" cy="4175763"/>
          </a:xfrm>
          <a:prstGeom prst="rect">
            <a:avLst/>
          </a:prstGeom>
          <a:noFill/>
          <a:ln w="9525">
            <a:noFill/>
            <a:miter lim="800000"/>
            <a:headEnd/>
            <a:tailEnd/>
          </a:ln>
          <a:effectLst/>
        </p:spPr>
        <p:txBody>
          <a:bodyPr vert="horz" wrap="square" lIns="92916" tIns="46458" rIns="92916" bIns="4645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1" y="8819198"/>
            <a:ext cx="3027466" cy="462917"/>
          </a:xfrm>
          <a:prstGeom prst="rect">
            <a:avLst/>
          </a:prstGeom>
          <a:noFill/>
          <a:ln w="9525">
            <a:noFill/>
            <a:miter lim="800000"/>
            <a:headEnd/>
            <a:tailEnd/>
          </a:ln>
          <a:effectLst/>
        </p:spPr>
        <p:txBody>
          <a:bodyPr vert="horz" wrap="square" lIns="92916" tIns="46458" rIns="92916" bIns="46458" numCol="1" anchor="b" anchorCtr="0" compatLnSpc="1">
            <a:prstTxWarp prst="textNoShape">
              <a:avLst/>
            </a:prstTxWarp>
          </a:bodyPr>
          <a:lstStyle>
            <a:lvl1pPr defTabSz="929627">
              <a:defRPr sz="1300">
                <a:latin typeface="Arial" charset="0"/>
                <a:ea typeface="+mn-ea"/>
              </a:defRPr>
            </a:lvl1pPr>
          </a:lstStyle>
          <a:p>
            <a:pPr>
              <a:defRPr/>
            </a:pPr>
            <a:endParaRPr lang="en-US" dirty="0"/>
          </a:p>
        </p:txBody>
      </p:sp>
      <p:sp>
        <p:nvSpPr>
          <p:cNvPr id="4103" name="Rectangle 7"/>
          <p:cNvSpPr>
            <a:spLocks noGrp="1" noChangeArrowheads="1"/>
          </p:cNvSpPr>
          <p:nvPr>
            <p:ph type="sldNum" sz="quarter" idx="5"/>
          </p:nvPr>
        </p:nvSpPr>
        <p:spPr bwMode="auto">
          <a:xfrm>
            <a:off x="3955953" y="8819198"/>
            <a:ext cx="3027466" cy="462917"/>
          </a:xfrm>
          <a:prstGeom prst="rect">
            <a:avLst/>
          </a:prstGeom>
          <a:noFill/>
          <a:ln w="9525">
            <a:noFill/>
            <a:miter lim="800000"/>
            <a:headEnd/>
            <a:tailEnd/>
          </a:ln>
          <a:effectLst/>
        </p:spPr>
        <p:txBody>
          <a:bodyPr vert="horz" wrap="square" lIns="92916" tIns="46458" rIns="92916" bIns="46458" numCol="1" anchor="b" anchorCtr="0" compatLnSpc="1">
            <a:prstTxWarp prst="textNoShape">
              <a:avLst/>
            </a:prstTxWarp>
          </a:bodyPr>
          <a:lstStyle>
            <a:lvl1pPr algn="r" defTabSz="929627">
              <a:defRPr sz="1300">
                <a:latin typeface="Arial" pitchFamily="34" charset="0"/>
              </a:defRPr>
            </a:lvl1pPr>
          </a:lstStyle>
          <a:p>
            <a:pPr>
              <a:defRPr/>
            </a:pPr>
            <a:fld id="{8C1C09D7-2034-4A7F-959F-75165A7C71A3}" type="slidenum">
              <a:rPr lang="en-US"/>
              <a:pPr>
                <a:defRPr/>
              </a:pPr>
              <a:t>‹#›</a:t>
            </a:fld>
            <a:endParaRPr lang="en-US" dirty="0"/>
          </a:p>
        </p:txBody>
      </p:sp>
    </p:spTree>
    <p:extLst>
      <p:ext uri="{BB962C8B-B14F-4D97-AF65-F5344CB8AC3E}">
        <p14:creationId xmlns:p14="http://schemas.microsoft.com/office/powerpoint/2010/main" val="25353175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D333358E-CE59-44A9-940C-F5E33043BB0D}" type="slidenum">
              <a:rPr lang="en-US" smtClean="0">
                <a:solidFill>
                  <a:prstClr val="black"/>
                </a:solidFill>
              </a:rPr>
              <a:pPr/>
              <a:t>1</a:t>
            </a:fld>
            <a:endParaRPr lang="en-US" dirty="0" smtClean="0">
              <a:solidFill>
                <a:prstClr val="black"/>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11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2</a:t>
            </a:fld>
            <a:endParaRPr lang="en-US" dirty="0"/>
          </a:p>
        </p:txBody>
      </p:sp>
    </p:spTree>
    <p:extLst>
      <p:ext uri="{BB962C8B-B14F-4D97-AF65-F5344CB8AC3E}">
        <p14:creationId xmlns:p14="http://schemas.microsoft.com/office/powerpoint/2010/main" val="3969138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3</a:t>
            </a:fld>
            <a:endParaRPr lang="en-US" dirty="0"/>
          </a:p>
        </p:txBody>
      </p:sp>
    </p:spTree>
    <p:extLst>
      <p:ext uri="{BB962C8B-B14F-4D97-AF65-F5344CB8AC3E}">
        <p14:creationId xmlns:p14="http://schemas.microsoft.com/office/powerpoint/2010/main" val="3969138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11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pPr eaLnBrk="1" hangingPunct="1"/>
            <a:endParaRPr lang="en-US" dirty="0" smtClean="0"/>
          </a:p>
        </p:txBody>
      </p:sp>
      <p:sp>
        <p:nvSpPr>
          <p:cNvPr id="15364" name="Slide Number Placeholder 3"/>
          <p:cNvSpPr>
            <a:spLocks noGrp="1"/>
          </p:cNvSpPr>
          <p:nvPr>
            <p:ph type="sldNum" sz="quarter" idx="5"/>
          </p:nvPr>
        </p:nvSpPr>
        <p:spPr>
          <a:noFill/>
        </p:spPr>
        <p:txBody>
          <a:bodyPr/>
          <a:lstStyle/>
          <a:p>
            <a:fld id="{A3B12B0E-865C-4125-80DD-30A20A8D8E59}" type="slidenum">
              <a:rPr lang="en-US" smtClean="0"/>
              <a:pPr/>
              <a:t>19</a:t>
            </a:fld>
            <a:endParaRPr lang="en-US" dirty="0" smtClean="0"/>
          </a:p>
        </p:txBody>
      </p:sp>
      <p:sp>
        <p:nvSpPr>
          <p:cNvPr id="15365" name="Footer Placeholder 4"/>
          <p:cNvSpPr>
            <a:spLocks noGrp="1"/>
          </p:cNvSpPr>
          <p:nvPr>
            <p:ph type="ftr" sz="quarter" idx="4"/>
          </p:nvPr>
        </p:nvSpPr>
        <p:spPr>
          <a:noFill/>
        </p:spPr>
        <p:txBody>
          <a:bodyPr/>
          <a:lstStyle/>
          <a:p>
            <a:r>
              <a:rPr lang="en-US" dirty="0" smtClean="0"/>
              <a:t>Contract# DE-AC05-06OR23177</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C1C09D7-2034-4A7F-959F-75165A7C71A3}" type="slidenum">
              <a:rPr lang="en-US" smtClean="0"/>
              <a:pPr>
                <a:defRPr/>
              </a:pPr>
              <a:t>21</a:t>
            </a:fld>
            <a:endParaRPr lang="en-US" dirty="0"/>
          </a:p>
        </p:txBody>
      </p:sp>
    </p:spTree>
    <p:extLst>
      <p:ext uri="{BB962C8B-B14F-4D97-AF65-F5344CB8AC3E}">
        <p14:creationId xmlns:p14="http://schemas.microsoft.com/office/powerpoint/2010/main" val="351828433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tif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gif"/><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gi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10" name="Picture 2" descr="C:\Users\bronwynb\Desktop\Branding\divider_template_backg#5330.jpg"/>
          <p:cNvPicPr>
            <a:picLocks noChangeAspect="1" noChangeArrowheads="1"/>
          </p:cNvPicPr>
          <p:nvPr userDrawn="1"/>
        </p:nvPicPr>
        <p:blipFill>
          <a:blip r:embed="rId2"/>
          <a:srcRect/>
          <a:stretch>
            <a:fillRect/>
          </a:stretch>
        </p:blipFill>
        <p:spPr bwMode="auto">
          <a:xfrm>
            <a:off x="0" y="0"/>
            <a:ext cx="9144001" cy="6858000"/>
          </a:xfrm>
          <a:prstGeom prst="rect">
            <a:avLst/>
          </a:prstGeom>
          <a:noFill/>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29100" y="3876675"/>
            <a:ext cx="2524389" cy="733425"/>
          </a:xfrm>
          <a:prstGeom prst="rect">
            <a:avLst/>
          </a:prstGeom>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6124575"/>
            <a:ext cx="1973584" cy="717805"/>
          </a:xfrm>
          <a:prstGeom prst="rect">
            <a:avLst/>
          </a:prstGeom>
        </p:spPr>
      </p:pic>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57213" y="3181350"/>
            <a:ext cx="7989887" cy="2652522"/>
          </a:xfrm>
        </p:spPr>
        <p:txBody>
          <a:bodyPr>
            <a:noAutofit/>
          </a:bodyPr>
          <a:lstStyle>
            <a:lvl1pPr marL="0" indent="0" algn="l">
              <a:lnSpc>
                <a:spcPct val="110000"/>
              </a:lnSpc>
              <a:buNone/>
              <a:defRPr sz="1600" b="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smtClean="0"/>
          </a:p>
        </p:txBody>
      </p:sp>
      <p:sp>
        <p:nvSpPr>
          <p:cNvPr id="15" name="Text Placeholder 14"/>
          <p:cNvSpPr>
            <a:spLocks noGrp="1"/>
          </p:cNvSpPr>
          <p:nvPr>
            <p:ph type="body" sz="quarter" idx="11" hasCustomPrompt="1"/>
          </p:nvPr>
        </p:nvSpPr>
        <p:spPr>
          <a:xfrm>
            <a:off x="557213" y="2755011"/>
            <a:ext cx="8008937" cy="369189"/>
          </a:xfrm>
        </p:spPr>
        <p:txBody>
          <a:bodyPr>
            <a:noAutofit/>
          </a:bodyPr>
          <a:lstStyle>
            <a:lvl1pPr>
              <a:lnSpc>
                <a:spcPct val="100000"/>
              </a:lnSpc>
              <a:defRPr sz="2800" b="0">
                <a:solidFill>
                  <a:schemeClr val="tx1"/>
                </a:solidFill>
                <a:latin typeface="Arial" pitchFamily="34" charset="0"/>
                <a:cs typeface="Arial" pitchFamily="34" charset="0"/>
              </a:defRPr>
            </a:lvl1pPr>
          </a:lstStyle>
          <a:p>
            <a:pPr lvl="0"/>
            <a:r>
              <a:rPr lang="en-CA" dirty="0" smtClean="0"/>
              <a:t>Click to edit Master subtitle style</a:t>
            </a:r>
          </a:p>
        </p:txBody>
      </p:sp>
      <p:pic>
        <p:nvPicPr>
          <p:cNvPr id="12" name="Picture 2" descr="C:\Documents and Settings\mcdunn\Desktop\LBNL_Full_Logo_Final.gif"/>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6400800" y="3590925"/>
            <a:ext cx="907882" cy="776239"/>
          </a:xfrm>
          <a:prstGeom prst="rect">
            <a:avLst/>
          </a:prstGeom>
          <a:noFill/>
        </p:spPr>
      </p:pic>
      <p:pic>
        <p:nvPicPr>
          <p:cNvPr id="13" name="Picture 39" descr="http://inside.anl.gov/resources/standards/images/logos/ANL_H_Black.jpg"/>
          <p:cNvPicPr>
            <a:picLocks noChangeAspect="1" noChangeArrowheads="1"/>
          </p:cNvPicPr>
          <p:nvPr userDrawn="1"/>
        </p:nvPicPr>
        <p:blipFill>
          <a:blip r:embed="rId6"/>
          <a:srcRect/>
          <a:stretch>
            <a:fillRect/>
          </a:stretch>
        </p:blipFill>
        <p:spPr bwMode="auto">
          <a:xfrm>
            <a:off x="7491503" y="3680008"/>
            <a:ext cx="1223871" cy="569939"/>
          </a:xfrm>
          <a:prstGeom prst="rect">
            <a:avLst/>
          </a:prstGeom>
          <a:noFill/>
          <a:ln w="9525">
            <a:solidFill>
              <a:srgbClr val="FFFF00"/>
            </a:solidFill>
            <a:miter lim="800000"/>
            <a:headEnd/>
            <a:tailEnd/>
          </a:ln>
          <a:effectLst/>
        </p:spPr>
      </p:pic>
      <p:pic>
        <p:nvPicPr>
          <p:cNvPr id="1026" name="Picture 2" descr="C:\Users\tor\Downloads\FermiLogo.tiff"/>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5189601" y="4531614"/>
            <a:ext cx="1792224" cy="323468"/>
          </a:xfrm>
          <a:prstGeom prst="rect">
            <a:avLst/>
          </a:prstGeom>
          <a:noFill/>
        </p:spPr>
      </p:pic>
      <p:pic>
        <p:nvPicPr>
          <p:cNvPr id="14" name="Picture 13" descr="JLab_logo_white1.jp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077076" y="4380905"/>
            <a:ext cx="1952624" cy="610194"/>
          </a:xfrm>
          <a:prstGeom prst="rect">
            <a:avLst/>
          </a:prstGeom>
        </p:spPr>
      </p:pic>
      <p:pic>
        <p:nvPicPr>
          <p:cNvPr id="16" name="Picture 15" descr="cornell university 2.gif"/>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210050" y="4371975"/>
            <a:ext cx="775963" cy="754745"/>
          </a:xfrm>
          <a:prstGeom prst="rect">
            <a:avLst/>
          </a:prstGeom>
        </p:spPr>
      </p:pic>
      <p:pic>
        <p:nvPicPr>
          <p:cNvPr id="17" name="Picture 4" descr="C:\Users\boyce\Documents\lclsII_banner_v01_wd565.jpg"/>
          <p:cNvPicPr>
            <a:picLocks noChangeAspect="1" noChangeArrowheads="1"/>
          </p:cNvPicPr>
          <p:nvPr userDrawn="1"/>
        </p:nvPicPr>
        <p:blipFill>
          <a:blip r:embed="rId10">
            <a:extLst>
              <a:ext uri="{28A0092B-C50C-407E-A947-70E740481C1C}">
                <a14:useLocalDpi xmlns:a14="http://schemas.microsoft.com/office/drawing/2010/main"/>
              </a:ext>
            </a:extLst>
          </a:blip>
          <a:srcRect/>
          <a:stretch>
            <a:fillRect/>
          </a:stretch>
        </p:blipFill>
        <p:spPr bwMode="auto">
          <a:xfrm>
            <a:off x="419100" y="414089"/>
            <a:ext cx="5349126" cy="1107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7518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lvl1pPr>
              <a:defRPr>
                <a:solidFill>
                  <a:srgbClr val="A4001D"/>
                </a:solidFill>
              </a:defRPr>
            </a:lvl1pPr>
          </a:lstStyle>
          <a:p>
            <a:r>
              <a:rPr lang="en-US" smtClean="0"/>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smtClean="0"/>
              <a:t>LCLS-II PCM PRR Follow Up, 02 March 2017</a:t>
            </a:r>
            <a:endParaRPr lang="en-US" dirty="0"/>
          </a:p>
        </p:txBody>
      </p:sp>
      <p:sp>
        <p:nvSpPr>
          <p:cNvPr id="16" name="Content Placeholder 15"/>
          <p:cNvSpPr>
            <a:spLocks noGrp="1"/>
          </p:cNvSpPr>
          <p:nvPr>
            <p:ph sz="quarter" idx="14"/>
          </p:nvPr>
        </p:nvSpPr>
        <p:spPr>
          <a:xfrm>
            <a:off x="457200" y="1243584"/>
            <a:ext cx="8108950" cy="5065522"/>
          </a:xfrm>
        </p:spPr>
        <p:txBody>
          <a:bodyPr/>
          <a:lstStyle>
            <a:lvl1pPr>
              <a:buClr>
                <a:srgbClr val="981E32"/>
              </a:buClr>
              <a:defRPr/>
            </a:lvl1pPr>
            <a:lvl2pPr>
              <a:buClr>
                <a:srgbClr val="981E32"/>
              </a:buClr>
              <a:defRPr/>
            </a:lvl2pPr>
            <a:lvl3pPr>
              <a:buClr>
                <a:srgbClr val="981E32"/>
              </a:buClr>
              <a:defRPr b="0"/>
            </a:lvl3pPr>
            <a:lvl4pPr>
              <a:buClr>
                <a:srgbClr val="981E32"/>
              </a:buClr>
              <a:defRPr/>
            </a:lvl4pPr>
            <a:lvl5pPr>
              <a:buClr>
                <a:srgbClr val="981E3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cxnSp>
        <p:nvCxnSpPr>
          <p:cNvPr id="14" name="Straight Connector 13"/>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smtClean="0"/>
              <a:t>LCLS-II PCM PRR Follow Up, 02 March 2017</a:t>
            </a:r>
            <a:endParaRPr lang="en-US" dirty="0"/>
          </a:p>
        </p:txBody>
      </p:sp>
      <p:cxnSp>
        <p:nvCxnSpPr>
          <p:cNvPr id="7" name="Straight Connector 6"/>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2"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smtClean="0"/>
              <a:t>LCLS-II PCM PRR Follow Up, 02 March 2017</a:t>
            </a:r>
            <a:endParaRPr lang="en-US" dirty="0"/>
          </a:p>
        </p:txBody>
      </p:sp>
      <p:sp>
        <p:nvSpPr>
          <p:cNvPr id="16" name="Content Placeholder 15"/>
          <p:cNvSpPr>
            <a:spLocks noGrp="1"/>
          </p:cNvSpPr>
          <p:nvPr>
            <p:ph sz="quarter" idx="14"/>
          </p:nvPr>
        </p:nvSpPr>
        <p:spPr>
          <a:xfrm>
            <a:off x="457200" y="1243584"/>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11" name="Content Placeholder 15"/>
          <p:cNvSpPr>
            <a:spLocks noGrp="1"/>
          </p:cNvSpPr>
          <p:nvPr>
            <p:ph sz="quarter" idx="15"/>
          </p:nvPr>
        </p:nvSpPr>
        <p:spPr>
          <a:xfrm>
            <a:off x="4648200" y="1252729"/>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cxnSp>
        <p:nvCxnSpPr>
          <p:cNvPr id="13" name="Straight Connector 12"/>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5" name="Picture Placeholder 4"/>
          <p:cNvSpPr>
            <a:spLocks noGrp="1"/>
          </p:cNvSpPr>
          <p:nvPr>
            <p:ph type="pic" sz="quarter" idx="15"/>
          </p:nvPr>
        </p:nvSpPr>
        <p:spPr>
          <a:xfrm>
            <a:off x="3646488" y="1252728"/>
            <a:ext cx="2442340" cy="2481072"/>
          </a:xfrm>
        </p:spPr>
        <p:txBody>
          <a:bodyPr/>
          <a:lstStyle/>
          <a:p>
            <a:r>
              <a:rPr lang="en-US" smtClean="0"/>
              <a:t>Click icon to add picture</a:t>
            </a:r>
            <a:endParaRPr lang="en-CA" dirty="0"/>
          </a:p>
        </p:txBody>
      </p:sp>
      <p:sp>
        <p:nvSpPr>
          <p:cNvPr id="11" name="Picture Placeholder 4"/>
          <p:cNvSpPr>
            <a:spLocks noGrp="1"/>
          </p:cNvSpPr>
          <p:nvPr>
            <p:ph type="pic" sz="quarter" idx="16"/>
          </p:nvPr>
        </p:nvSpPr>
        <p:spPr>
          <a:xfrm>
            <a:off x="3646488" y="3886200"/>
            <a:ext cx="2442340" cy="2432050"/>
          </a:xfrm>
        </p:spPr>
        <p:txBody>
          <a:bodyPr/>
          <a:lstStyle/>
          <a:p>
            <a:r>
              <a:rPr lang="en-US" smtClean="0"/>
              <a:t>Click icon to add picture</a:t>
            </a:r>
            <a:endParaRPr lang="en-CA" dirty="0"/>
          </a:p>
        </p:txBody>
      </p:sp>
      <p:sp>
        <p:nvSpPr>
          <p:cNvPr id="13" name="Picture Placeholder 4"/>
          <p:cNvSpPr>
            <a:spLocks noGrp="1"/>
          </p:cNvSpPr>
          <p:nvPr>
            <p:ph type="pic" sz="quarter" idx="17"/>
          </p:nvPr>
        </p:nvSpPr>
        <p:spPr>
          <a:xfrm>
            <a:off x="6242954" y="1243584"/>
            <a:ext cx="2442340" cy="5065522"/>
          </a:xfrm>
        </p:spPr>
        <p:txBody>
          <a:bodyPr/>
          <a:lstStyle/>
          <a:p>
            <a:r>
              <a:rPr lang="en-US" smtClean="0"/>
              <a:t>Click icon to add picture</a:t>
            </a:r>
            <a:endParaRPr lang="en-CA" dirty="0"/>
          </a:p>
        </p:txBody>
      </p:sp>
      <p:sp>
        <p:nvSpPr>
          <p:cNvPr id="3" name="Content Placeholder 2"/>
          <p:cNvSpPr>
            <a:spLocks noGrp="1"/>
          </p:cNvSpPr>
          <p:nvPr>
            <p:ph sz="quarter" idx="18"/>
          </p:nvPr>
        </p:nvSpPr>
        <p:spPr>
          <a:xfrm>
            <a:off x="457200" y="1243584"/>
            <a:ext cx="3013075" cy="50655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14"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smtClean="0"/>
              <a:t>LCLS-II PCM PRR Follow Up, 02 March 2017</a:t>
            </a:r>
            <a:endParaRPr lang="en-US" dirty="0"/>
          </a:p>
        </p:txBody>
      </p:sp>
      <p:cxnSp>
        <p:nvCxnSpPr>
          <p:cNvPr id="12" name="Straight Connector 11"/>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6461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3" name="Chart Placeholder 2"/>
          <p:cNvSpPr>
            <a:spLocks noGrp="1"/>
          </p:cNvSpPr>
          <p:nvPr>
            <p:ph type="chart" sz="quarter" idx="15"/>
          </p:nvPr>
        </p:nvSpPr>
        <p:spPr>
          <a:xfrm>
            <a:off x="6007100" y="1243584"/>
            <a:ext cx="2667000" cy="5065522"/>
          </a:xfrm>
        </p:spPr>
        <p:txBody>
          <a:bodyPr/>
          <a:lstStyle/>
          <a:p>
            <a:r>
              <a:rPr lang="en-US" smtClean="0"/>
              <a:t>Click icon to add chart</a:t>
            </a:r>
            <a:endParaRPr lang="en-CA" dirty="0"/>
          </a:p>
        </p:txBody>
      </p:sp>
      <p:sp>
        <p:nvSpPr>
          <p:cNvPr id="5" name="Content Placeholder 4"/>
          <p:cNvSpPr>
            <a:spLocks noGrp="1"/>
          </p:cNvSpPr>
          <p:nvPr>
            <p:ph sz="quarter" idx="16"/>
          </p:nvPr>
        </p:nvSpPr>
        <p:spPr>
          <a:xfrm>
            <a:off x="457200" y="1243584"/>
            <a:ext cx="5484812" cy="50655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11" name="Footer Placeholder 11"/>
          <p:cNvSpPr>
            <a:spLocks noGrp="1"/>
          </p:cNvSpPr>
          <p:nvPr>
            <p:ph type="ftr" sz="quarter" idx="13"/>
          </p:nvPr>
        </p:nvSpPr>
        <p:spPr>
          <a:xfrm>
            <a:off x="445472" y="6400800"/>
            <a:ext cx="4126528" cy="314326"/>
          </a:xfrm>
          <a:prstGeom prst="rect">
            <a:avLst/>
          </a:prstGeom>
        </p:spPr>
        <p:txBody>
          <a:bodyPr/>
          <a:lstStyle>
            <a:lvl1pPr algn="l">
              <a:defRPr sz="1100" b="0">
                <a:solidFill>
                  <a:schemeClr val="tx1"/>
                </a:solidFill>
              </a:defRPr>
            </a:lvl1pPr>
          </a:lstStyle>
          <a:p>
            <a:r>
              <a:rPr lang="en-US" smtClean="0"/>
              <a:t>LCLS-II PCM PRR Follow Up, 02 March 2017</a:t>
            </a:r>
            <a:endParaRPr lang="en-US" dirty="0"/>
          </a:p>
        </p:txBody>
      </p:sp>
      <p:cxnSp>
        <p:nvCxnSpPr>
          <p:cNvPr id="12" name="Straight Connector 11"/>
          <p:cNvCxnSpPr/>
          <p:nvPr userDrawn="1"/>
        </p:nvCxnSpPr>
        <p:spPr>
          <a:xfrm>
            <a:off x="21" y="1074380"/>
            <a:ext cx="8553429" cy="1945"/>
          </a:xfrm>
          <a:prstGeom prst="line">
            <a:avLst/>
          </a:prstGeom>
          <a:ln w="22225">
            <a:solidFill>
              <a:srgbClr val="A4001D"/>
            </a:solidFill>
            <a:headEnd type="none"/>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4724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smtClean="0"/>
              <a:t>LCLS-II PCM PRR Follow Up, 02 March 2017</a:t>
            </a:r>
            <a:endParaRPr lang="en-US"/>
          </a:p>
        </p:txBody>
      </p:sp>
      <p:sp>
        <p:nvSpPr>
          <p:cNvPr id="5" name="Slide Number Placeholder 4"/>
          <p:cNvSpPr>
            <a:spLocks noGrp="1"/>
          </p:cNvSpPr>
          <p:nvPr>
            <p:ph type="sldNum" sz="quarter" idx="12"/>
          </p:nvPr>
        </p:nvSpPr>
        <p:spPr/>
        <p:txBody>
          <a:bodyPr/>
          <a:lstStyle/>
          <a:p>
            <a:fld id="{BCC77322-67CF-4034-803F-189038E0DAB5}" type="slidenum">
              <a:rPr lang="en-US" smtClean="0"/>
              <a:t>‹#›</a:t>
            </a:fld>
            <a:endParaRPr lang="en-US"/>
          </a:p>
        </p:txBody>
      </p:sp>
    </p:spTree>
    <p:extLst>
      <p:ext uri="{BB962C8B-B14F-4D97-AF65-F5344CB8AC3E}">
        <p14:creationId xmlns:p14="http://schemas.microsoft.com/office/powerpoint/2010/main" val="2866175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smtClean="0"/>
              <a:t>LCLS-II PCM PRR Follow Up, 02 March 2017</a:t>
            </a:r>
            <a:endParaRPr lang="en-US"/>
          </a:p>
        </p:txBody>
      </p:sp>
      <p:sp>
        <p:nvSpPr>
          <p:cNvPr id="4" name="Slide Number Placeholder 3"/>
          <p:cNvSpPr>
            <a:spLocks noGrp="1"/>
          </p:cNvSpPr>
          <p:nvPr>
            <p:ph type="sldNum" sz="quarter" idx="12"/>
          </p:nvPr>
        </p:nvSpPr>
        <p:spPr/>
        <p:txBody>
          <a:bodyPr/>
          <a:lstStyle/>
          <a:p>
            <a:fld id="{BCC77322-67CF-4034-803F-189038E0DAB5}" type="slidenum">
              <a:rPr lang="en-US" smtClean="0"/>
              <a:t>‹#›</a:t>
            </a:fld>
            <a:endParaRPr lang="en-US"/>
          </a:p>
        </p:txBody>
      </p:sp>
    </p:spTree>
    <p:extLst>
      <p:ext uri="{BB962C8B-B14F-4D97-AF65-F5344CB8AC3E}">
        <p14:creationId xmlns:p14="http://schemas.microsoft.com/office/powerpoint/2010/main" val="3263253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1822" y="129091"/>
            <a:ext cx="8103570" cy="753033"/>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43584"/>
            <a:ext cx="8109919" cy="50292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566150" y="6318251"/>
            <a:ext cx="318932" cy="539750"/>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pPr/>
              <a:t>‹#›</a:t>
            </a:fld>
            <a:endParaRPr lang="en-US" dirty="0"/>
          </a:p>
        </p:txBody>
      </p:sp>
      <p:sp>
        <p:nvSpPr>
          <p:cNvPr id="8" name="Footer Placeholder 11"/>
          <p:cNvSpPr>
            <a:spLocks noGrp="1"/>
          </p:cNvSpPr>
          <p:nvPr>
            <p:ph type="ftr" sz="quarter" idx="3"/>
          </p:nvPr>
        </p:nvSpPr>
        <p:spPr>
          <a:xfrm>
            <a:off x="445472" y="6400800"/>
            <a:ext cx="4126528" cy="314326"/>
          </a:xfrm>
          <a:prstGeom prst="rect">
            <a:avLst/>
          </a:prstGeom>
        </p:spPr>
        <p:txBody>
          <a:bodyPr/>
          <a:lstStyle>
            <a:lvl1pPr algn="l">
              <a:defRPr sz="1100" b="0">
                <a:solidFill>
                  <a:schemeClr val="tx1"/>
                </a:solidFill>
              </a:defRPr>
            </a:lvl1pPr>
          </a:lstStyle>
          <a:p>
            <a:r>
              <a:rPr lang="en-US" smtClean="0"/>
              <a:t>LCLS-II PCM PRR Follow Up, 02 March 2017</a:t>
            </a:r>
            <a:endParaRPr lang="en-US" dirty="0"/>
          </a:p>
        </p:txBody>
      </p:sp>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7" r:id="rId7"/>
    <p:sldLayoutId id="2147484018" r:id="rId8"/>
  </p:sldLayoutIdLst>
  <p:timing>
    <p:tnLst>
      <p:par>
        <p:cTn id="1" dur="indefinite" restart="never" nodeType="tmRoot"/>
      </p:par>
    </p:tnLst>
  </p:timing>
  <p:hf hdr="0" dt="0"/>
  <p:txStyles>
    <p:titleStyle>
      <a:lvl1pPr algn="l" defTabSz="914400" rtl="0" eaLnBrk="1" latinLnBrk="0" hangingPunct="1">
        <a:spcBef>
          <a:spcPct val="0"/>
        </a:spcBef>
        <a:buNone/>
        <a:defRPr sz="24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0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chemeClr val="bg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6.emf"/><Relationship Id="rId4" Type="http://schemas.openxmlformats.org/officeDocument/2006/relationships/package" Target="../embeddings/Microsoft_Excel_Worksheet1.xlsx"/></Relationships>
</file>

<file path=ppt/slides/_rels/slide21.xml.rels><?xml version="1.0" encoding="UTF-8" standalone="yes"?>
<Relationships xmlns="http://schemas.openxmlformats.org/package/2006/relationships"><Relationship Id="rId3" Type="http://schemas.openxmlformats.org/officeDocument/2006/relationships/hyperlink" Target="https://www.jlab.org/accel/office/org_chart.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27.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57213" y="631825"/>
            <a:ext cx="8008937" cy="2246313"/>
          </a:xfrm>
        </p:spPr>
        <p:txBody>
          <a:bodyPr/>
          <a:lstStyle/>
          <a:p>
            <a:r>
              <a:rPr lang="en-US" sz="4400" dirty="0" smtClean="0"/>
              <a:t>PRR Process &amp;</a:t>
            </a:r>
            <a:br>
              <a:rPr lang="en-US" sz="4400" dirty="0" smtClean="0"/>
            </a:br>
            <a:r>
              <a:rPr lang="en-US" sz="4400" dirty="0" smtClean="0"/>
              <a:t>Project Status</a:t>
            </a:r>
            <a:endParaRPr lang="en-US" dirty="0"/>
          </a:p>
        </p:txBody>
      </p:sp>
      <p:sp>
        <p:nvSpPr>
          <p:cNvPr id="5" name="Rectangle 5"/>
          <p:cNvSpPr>
            <a:spLocks noGrp="1" noChangeArrowheads="1"/>
          </p:cNvSpPr>
          <p:nvPr>
            <p:ph type="subTitle" idx="1"/>
          </p:nvPr>
        </p:nvSpPr>
        <p:spPr>
          <a:xfrm>
            <a:off x="533564" y="2877317"/>
            <a:ext cx="7989887" cy="2652522"/>
          </a:xfrm>
        </p:spPr>
        <p:txBody>
          <a:bodyPr/>
          <a:lstStyle/>
          <a:p>
            <a:r>
              <a:rPr lang="en-US" sz="1800" dirty="0" smtClean="0"/>
              <a:t>Edward Daly for the </a:t>
            </a:r>
            <a:r>
              <a:rPr lang="en-US" sz="1800" dirty="0" err="1" smtClean="0"/>
              <a:t>JLab</a:t>
            </a:r>
            <a:r>
              <a:rPr lang="en-US" sz="1800" dirty="0" smtClean="0"/>
              <a:t> &amp; FNAL CM Teams</a:t>
            </a:r>
          </a:p>
          <a:p>
            <a:r>
              <a:rPr lang="en-US" sz="1800" dirty="0"/>
              <a:t>LCLS-II </a:t>
            </a:r>
            <a:r>
              <a:rPr lang="en-US" sz="1800" dirty="0" smtClean="0"/>
              <a:t>1.3 GHz CM PRR Follow-Up</a:t>
            </a:r>
            <a:endParaRPr lang="en-US" sz="1800" dirty="0"/>
          </a:p>
          <a:p>
            <a:r>
              <a:rPr lang="en-US" sz="1800" dirty="0" smtClean="0"/>
              <a:t>02 March 2017</a:t>
            </a:r>
            <a:endParaRPr lang="en-US" sz="1800" dirty="0"/>
          </a:p>
        </p:txBody>
      </p:sp>
    </p:spTree>
    <p:extLst>
      <p:ext uri="{BB962C8B-B14F-4D97-AF65-F5344CB8AC3E}">
        <p14:creationId xmlns:p14="http://schemas.microsoft.com/office/powerpoint/2010/main" val="173521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10</a:t>
            </a:fld>
            <a:endParaRPr lang="en-US" dirty="0"/>
          </a:p>
        </p:txBody>
      </p:sp>
      <p:sp>
        <p:nvSpPr>
          <p:cNvPr id="4" name="Footer Placeholder 3"/>
          <p:cNvSpPr>
            <a:spLocks noGrp="1"/>
          </p:cNvSpPr>
          <p:nvPr>
            <p:ph type="ftr" sz="quarter" idx="13"/>
          </p:nvPr>
        </p:nvSpPr>
        <p:spPr/>
        <p:txBody>
          <a:bodyPr/>
          <a:lstStyle/>
          <a:p>
            <a:r>
              <a:rPr lang="en-US" smtClean="0"/>
              <a:t>LCLS-II PCM PRR Follow Up, 02 March 2017</a:t>
            </a:r>
            <a:endParaRPr lang="en-US" dirty="0"/>
          </a:p>
        </p:txBody>
      </p:sp>
      <p:sp>
        <p:nvSpPr>
          <p:cNvPr id="11" name="Title 2"/>
          <p:cNvSpPr>
            <a:spLocks noGrp="1"/>
          </p:cNvSpPr>
          <p:nvPr>
            <p:ph type="title"/>
          </p:nvPr>
        </p:nvSpPr>
        <p:spPr>
          <a:xfrm>
            <a:off x="451822" y="129091"/>
            <a:ext cx="8103570" cy="753033"/>
          </a:xfrm>
        </p:spPr>
        <p:txBody>
          <a:bodyPr/>
          <a:lstStyle/>
          <a:p>
            <a:r>
              <a:rPr lang="en-US" dirty="0" smtClean="0"/>
              <a:t>1.04.05/06 FNAL/JLAB CMs - Summary Schedule</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7161" y="1190625"/>
            <a:ext cx="8757391" cy="5129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6189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z="2800" dirty="0" smtClean="0"/>
              <a:t>Summary</a:t>
            </a:r>
          </a:p>
        </p:txBody>
      </p:sp>
      <p:sp>
        <p:nvSpPr>
          <p:cNvPr id="4099" name="Content Placeholder 2"/>
          <p:cNvSpPr>
            <a:spLocks noGrp="1"/>
          </p:cNvSpPr>
          <p:nvPr>
            <p:ph sz="quarter" idx="14"/>
          </p:nvPr>
        </p:nvSpPr>
        <p:spPr>
          <a:xfrm>
            <a:off x="457199" y="1243584"/>
            <a:ext cx="8411029" cy="5065522"/>
          </a:xfrm>
        </p:spPr>
        <p:txBody>
          <a:bodyPr>
            <a:normAutofit fontScale="62500" lnSpcReduction="20000"/>
          </a:bodyPr>
          <a:lstStyle/>
          <a:p>
            <a:pPr marL="342900" lvl="0" indent="-342900" defTabSz="457200">
              <a:lnSpc>
                <a:spcPct val="100000"/>
              </a:lnSpc>
              <a:spcBef>
                <a:spcPct val="20000"/>
              </a:spcBef>
              <a:spcAft>
                <a:spcPts val="0"/>
              </a:spcAft>
              <a:buClrTx/>
              <a:buFont typeface="Arial"/>
              <a:buChar char="•"/>
            </a:pPr>
            <a:r>
              <a:rPr lang="en-US" sz="2800" dirty="0" smtClean="0">
                <a:solidFill>
                  <a:prstClr val="black"/>
                </a:solidFill>
                <a:latin typeface="Minion Pro"/>
              </a:rPr>
              <a:t>Goal </a:t>
            </a:r>
            <a:r>
              <a:rPr lang="en-US" sz="2800" dirty="0">
                <a:solidFill>
                  <a:prstClr val="black"/>
                </a:solidFill>
                <a:latin typeface="Minion Pro"/>
              </a:rPr>
              <a:t>for production of CMs at </a:t>
            </a:r>
            <a:r>
              <a:rPr lang="en-US" sz="2800" dirty="0" smtClean="0">
                <a:solidFill>
                  <a:prstClr val="black"/>
                </a:solidFill>
                <a:latin typeface="Minion Pro"/>
              </a:rPr>
              <a:t>JLab/FNAL </a:t>
            </a:r>
            <a:r>
              <a:rPr lang="en-US" sz="2800" dirty="0">
                <a:solidFill>
                  <a:prstClr val="black"/>
                </a:solidFill>
                <a:latin typeface="Minion Pro"/>
              </a:rPr>
              <a:t>is “identical design, identical parts, equivalent processes to yield equivalent performance</a:t>
            </a:r>
            <a:r>
              <a:rPr lang="en-US" sz="2800" dirty="0" smtClean="0">
                <a:solidFill>
                  <a:prstClr val="black"/>
                </a:solidFill>
                <a:latin typeface="Minion Pro"/>
              </a:rPr>
              <a:t>”</a:t>
            </a:r>
          </a:p>
          <a:p>
            <a:pPr marL="342900" lvl="0" indent="-342900" defTabSz="457200">
              <a:lnSpc>
                <a:spcPct val="100000"/>
              </a:lnSpc>
              <a:spcBef>
                <a:spcPct val="20000"/>
              </a:spcBef>
              <a:spcAft>
                <a:spcPts val="0"/>
              </a:spcAft>
              <a:buClrTx/>
              <a:buFont typeface="Arial"/>
              <a:buChar char="•"/>
            </a:pPr>
            <a:endParaRPr lang="en-US" sz="3000" dirty="0" smtClean="0">
              <a:solidFill>
                <a:prstClr val="black"/>
              </a:solidFill>
              <a:latin typeface="Minion Pro"/>
            </a:endParaRPr>
          </a:p>
          <a:p>
            <a:pPr marL="342900" lvl="0" indent="-342900" defTabSz="457200">
              <a:lnSpc>
                <a:spcPct val="100000"/>
              </a:lnSpc>
              <a:spcBef>
                <a:spcPct val="20000"/>
              </a:spcBef>
              <a:spcAft>
                <a:spcPts val="0"/>
              </a:spcAft>
              <a:buClrTx/>
              <a:buFont typeface="Arial"/>
              <a:buChar char="•"/>
            </a:pPr>
            <a:r>
              <a:rPr lang="en-US" sz="3000" dirty="0" err="1" smtClean="0">
                <a:solidFill>
                  <a:prstClr val="black"/>
                </a:solidFill>
                <a:latin typeface="Minion Pro"/>
              </a:rPr>
              <a:t>pCM</a:t>
            </a:r>
            <a:r>
              <a:rPr lang="en-US" sz="3000" dirty="0" smtClean="0">
                <a:solidFill>
                  <a:prstClr val="black"/>
                </a:solidFill>
                <a:latin typeface="Minion Pro"/>
              </a:rPr>
              <a:t> tests are complete at both labs</a:t>
            </a:r>
          </a:p>
          <a:p>
            <a:pPr marL="800100" lvl="1" indent="-342900" defTabSz="457200">
              <a:lnSpc>
                <a:spcPct val="100000"/>
              </a:lnSpc>
              <a:spcBef>
                <a:spcPct val="20000"/>
              </a:spcBef>
              <a:buClrTx/>
              <a:buFont typeface="Arial"/>
              <a:buChar char="•"/>
            </a:pPr>
            <a:r>
              <a:rPr lang="en-US" sz="2800" dirty="0" err="1" smtClean="0">
                <a:solidFill>
                  <a:prstClr val="black"/>
                </a:solidFill>
                <a:latin typeface="Minion Pro"/>
              </a:rPr>
              <a:t>Microphonics</a:t>
            </a:r>
            <a:r>
              <a:rPr lang="en-US" sz="2800" dirty="0" smtClean="0">
                <a:solidFill>
                  <a:prstClr val="black"/>
                </a:solidFill>
                <a:latin typeface="Minion Pro"/>
              </a:rPr>
              <a:t> is a major challenge</a:t>
            </a:r>
          </a:p>
          <a:p>
            <a:pPr marL="342900" lvl="0" indent="-342900" defTabSz="457200">
              <a:lnSpc>
                <a:spcPct val="100000"/>
              </a:lnSpc>
              <a:spcBef>
                <a:spcPct val="20000"/>
              </a:spcBef>
              <a:spcAft>
                <a:spcPts val="0"/>
              </a:spcAft>
              <a:buClrTx/>
              <a:buFont typeface="Arial"/>
              <a:buChar char="•"/>
            </a:pPr>
            <a:endParaRPr lang="en-US" sz="3000" dirty="0" smtClean="0">
              <a:solidFill>
                <a:prstClr val="black"/>
              </a:solidFill>
              <a:latin typeface="Minion Pro"/>
            </a:endParaRPr>
          </a:p>
          <a:p>
            <a:pPr marL="342900" lvl="0" indent="-342900" defTabSz="457200">
              <a:lnSpc>
                <a:spcPct val="100000"/>
              </a:lnSpc>
              <a:spcBef>
                <a:spcPct val="20000"/>
              </a:spcBef>
              <a:spcAft>
                <a:spcPts val="0"/>
              </a:spcAft>
              <a:buClrTx/>
              <a:buFont typeface="Arial"/>
              <a:buChar char="•"/>
            </a:pPr>
            <a:r>
              <a:rPr lang="en-US" sz="3000" dirty="0" err="1" smtClean="0">
                <a:solidFill>
                  <a:prstClr val="black"/>
                </a:solidFill>
                <a:latin typeface="Minion Pro"/>
              </a:rPr>
              <a:t>Jlab</a:t>
            </a:r>
            <a:r>
              <a:rPr lang="en-US" sz="3000" dirty="0" smtClean="0">
                <a:solidFill>
                  <a:prstClr val="black"/>
                </a:solidFill>
                <a:latin typeface="Minion Pro"/>
              </a:rPr>
              <a:t> </a:t>
            </a:r>
            <a:r>
              <a:rPr lang="en-US" sz="3000" dirty="0" err="1" smtClean="0">
                <a:solidFill>
                  <a:prstClr val="black"/>
                </a:solidFill>
                <a:latin typeface="Minion Pro"/>
              </a:rPr>
              <a:t>pCM</a:t>
            </a:r>
            <a:r>
              <a:rPr lang="en-US" sz="3000" dirty="0" smtClean="0">
                <a:solidFill>
                  <a:prstClr val="black"/>
                </a:solidFill>
                <a:latin typeface="Minion Pro"/>
              </a:rPr>
              <a:t> – conducting transportation tests then cold re-test</a:t>
            </a:r>
          </a:p>
          <a:p>
            <a:pPr marL="342900" lvl="0" indent="-342900" defTabSz="457200">
              <a:lnSpc>
                <a:spcPct val="100000"/>
              </a:lnSpc>
              <a:spcBef>
                <a:spcPct val="20000"/>
              </a:spcBef>
              <a:spcAft>
                <a:spcPts val="0"/>
              </a:spcAft>
              <a:buClrTx/>
              <a:buFont typeface="Arial"/>
              <a:buChar char="•"/>
            </a:pPr>
            <a:r>
              <a:rPr lang="en-US" sz="3000" dirty="0" smtClean="0">
                <a:solidFill>
                  <a:prstClr val="black"/>
                </a:solidFill>
                <a:latin typeface="Minion Pro"/>
              </a:rPr>
              <a:t>FNAL </a:t>
            </a:r>
            <a:r>
              <a:rPr lang="en-US" sz="3000" dirty="0" err="1" smtClean="0">
                <a:solidFill>
                  <a:prstClr val="black"/>
                </a:solidFill>
                <a:latin typeface="Minion Pro"/>
              </a:rPr>
              <a:t>pCM</a:t>
            </a:r>
            <a:r>
              <a:rPr lang="en-US" sz="3000" dirty="0" smtClean="0">
                <a:solidFill>
                  <a:prstClr val="black"/>
                </a:solidFill>
                <a:latin typeface="Minion Pro"/>
              </a:rPr>
              <a:t> – completed extended testing program</a:t>
            </a:r>
          </a:p>
          <a:p>
            <a:pPr marL="342900" lvl="0" indent="-342900" defTabSz="457200">
              <a:lnSpc>
                <a:spcPct val="100000"/>
              </a:lnSpc>
              <a:spcBef>
                <a:spcPct val="20000"/>
              </a:spcBef>
              <a:spcAft>
                <a:spcPts val="0"/>
              </a:spcAft>
              <a:buClrTx/>
              <a:buFont typeface="Arial"/>
              <a:buChar char="•"/>
            </a:pPr>
            <a:endParaRPr lang="en-US" sz="3000" dirty="0" smtClean="0">
              <a:solidFill>
                <a:prstClr val="black"/>
              </a:solidFill>
              <a:latin typeface="Minion Pro"/>
            </a:endParaRPr>
          </a:p>
          <a:p>
            <a:pPr marL="342900" lvl="0" indent="-342900" defTabSz="457200">
              <a:lnSpc>
                <a:spcPct val="100000"/>
              </a:lnSpc>
              <a:spcBef>
                <a:spcPct val="20000"/>
              </a:spcBef>
              <a:spcAft>
                <a:spcPts val="0"/>
              </a:spcAft>
              <a:buClrTx/>
              <a:buFont typeface="Arial"/>
              <a:buChar char="•"/>
            </a:pPr>
            <a:r>
              <a:rPr lang="en-US" sz="3000" dirty="0" smtClean="0">
                <a:solidFill>
                  <a:prstClr val="black"/>
                </a:solidFill>
                <a:latin typeface="Minion Pro"/>
              </a:rPr>
              <a:t>FNAL – CM02 at WS05 / CM03 at WS03 / CM04 – 8 cavities </a:t>
            </a:r>
            <a:r>
              <a:rPr lang="en-US" sz="3000" dirty="0" err="1" smtClean="0">
                <a:solidFill>
                  <a:prstClr val="black"/>
                </a:solidFill>
                <a:latin typeface="Minion Pro"/>
              </a:rPr>
              <a:t>qual’d</a:t>
            </a:r>
            <a:endParaRPr lang="en-US" sz="3000" dirty="0" smtClean="0">
              <a:solidFill>
                <a:prstClr val="black"/>
              </a:solidFill>
              <a:latin typeface="Minion Pro"/>
            </a:endParaRPr>
          </a:p>
          <a:p>
            <a:pPr marL="342900" lvl="0" indent="-342900" defTabSz="457200">
              <a:lnSpc>
                <a:spcPct val="100000"/>
              </a:lnSpc>
              <a:spcBef>
                <a:spcPct val="20000"/>
              </a:spcBef>
              <a:spcAft>
                <a:spcPts val="0"/>
              </a:spcAft>
              <a:buClrTx/>
              <a:buFont typeface="Arial"/>
              <a:buChar char="•"/>
            </a:pPr>
            <a:r>
              <a:rPr lang="en-US" sz="3000" dirty="0" err="1" smtClean="0">
                <a:solidFill>
                  <a:prstClr val="black"/>
                </a:solidFill>
                <a:latin typeface="Minion Pro"/>
              </a:rPr>
              <a:t>JLab</a:t>
            </a:r>
            <a:r>
              <a:rPr lang="en-US" sz="3000" dirty="0" smtClean="0">
                <a:solidFill>
                  <a:prstClr val="black"/>
                </a:solidFill>
                <a:latin typeface="Minion Pro"/>
              </a:rPr>
              <a:t> – CM02 at WS03 / CM03 at WS02 / CM04 – 4 cavities </a:t>
            </a:r>
            <a:r>
              <a:rPr lang="en-US" sz="3000" dirty="0" err="1" smtClean="0">
                <a:solidFill>
                  <a:prstClr val="black"/>
                </a:solidFill>
                <a:latin typeface="Minion Pro"/>
              </a:rPr>
              <a:t>qual’d</a:t>
            </a:r>
            <a:endParaRPr lang="en-US" sz="3000" dirty="0" smtClean="0">
              <a:solidFill>
                <a:prstClr val="black"/>
              </a:solidFill>
              <a:latin typeface="Minion Pro"/>
            </a:endParaRPr>
          </a:p>
          <a:p>
            <a:pPr marL="342900" lvl="0" indent="-342900" defTabSz="457200">
              <a:lnSpc>
                <a:spcPct val="100000"/>
              </a:lnSpc>
              <a:spcBef>
                <a:spcPct val="20000"/>
              </a:spcBef>
              <a:spcAft>
                <a:spcPts val="0"/>
              </a:spcAft>
              <a:buClrTx/>
              <a:buFont typeface="Arial"/>
              <a:buChar char="•"/>
            </a:pPr>
            <a:endParaRPr lang="en-US" sz="2800" dirty="0" smtClean="0">
              <a:solidFill>
                <a:prstClr val="black"/>
              </a:solidFill>
              <a:latin typeface="Minion Pro"/>
            </a:endParaRPr>
          </a:p>
          <a:p>
            <a:pPr marL="342900" lvl="0" indent="-342900" defTabSz="457200">
              <a:lnSpc>
                <a:spcPct val="100000"/>
              </a:lnSpc>
              <a:spcBef>
                <a:spcPct val="20000"/>
              </a:spcBef>
              <a:spcAft>
                <a:spcPts val="0"/>
              </a:spcAft>
              <a:buClrTx/>
              <a:buFont typeface="Arial"/>
              <a:buChar char="•"/>
            </a:pPr>
            <a:r>
              <a:rPr lang="en-US" sz="2800" dirty="0" smtClean="0">
                <a:solidFill>
                  <a:prstClr val="black"/>
                </a:solidFill>
                <a:latin typeface="Minion Pro"/>
              </a:rPr>
              <a:t>Overall </a:t>
            </a:r>
            <a:r>
              <a:rPr lang="en-US" sz="2800" dirty="0">
                <a:solidFill>
                  <a:prstClr val="black"/>
                </a:solidFill>
                <a:latin typeface="Minion Pro"/>
              </a:rPr>
              <a:t>Plan for Cryomodule </a:t>
            </a:r>
            <a:r>
              <a:rPr lang="en-US" sz="2800" dirty="0" smtClean="0">
                <a:solidFill>
                  <a:prstClr val="black"/>
                </a:solidFill>
                <a:latin typeface="Minion Pro"/>
              </a:rPr>
              <a:t>Production</a:t>
            </a:r>
            <a:endParaRPr lang="en-US" sz="2800" dirty="0">
              <a:solidFill>
                <a:prstClr val="black"/>
              </a:solidFill>
              <a:latin typeface="Minion Pro"/>
            </a:endParaRPr>
          </a:p>
          <a:p>
            <a:pPr marL="800100" lvl="1" indent="-342900" defTabSz="457200">
              <a:lnSpc>
                <a:spcPct val="100000"/>
              </a:lnSpc>
              <a:spcBef>
                <a:spcPct val="20000"/>
              </a:spcBef>
              <a:buClrTx/>
              <a:buSzTx/>
            </a:pPr>
            <a:r>
              <a:rPr lang="en-US" sz="2400" dirty="0">
                <a:solidFill>
                  <a:prstClr val="black"/>
                </a:solidFill>
                <a:latin typeface="Minion Pro"/>
              </a:rPr>
              <a:t>Start of Production 1.3 GHz CMs (33 units)			</a:t>
            </a:r>
            <a:r>
              <a:rPr lang="en-US" sz="2400" dirty="0" smtClean="0">
                <a:solidFill>
                  <a:prstClr val="black"/>
                </a:solidFill>
                <a:latin typeface="Minion Pro"/>
              </a:rPr>
              <a:t>	Jul-2016</a:t>
            </a:r>
            <a:endParaRPr lang="en-US" sz="2400" dirty="0">
              <a:solidFill>
                <a:prstClr val="black"/>
              </a:solidFill>
              <a:latin typeface="Minion Pro"/>
            </a:endParaRPr>
          </a:p>
          <a:p>
            <a:pPr marL="1257300" lvl="2" indent="-342900" defTabSz="457200">
              <a:lnSpc>
                <a:spcPct val="100000"/>
              </a:lnSpc>
              <a:spcBef>
                <a:spcPct val="20000"/>
              </a:spcBef>
              <a:buClrTx/>
              <a:buSzTx/>
              <a:buFont typeface="Arial" panose="020B0604020202020204" pitchFamily="34" charset="0"/>
              <a:buChar char="•"/>
            </a:pPr>
            <a:r>
              <a:rPr lang="en-US" dirty="0">
                <a:solidFill>
                  <a:prstClr val="black"/>
                </a:solidFill>
                <a:latin typeface="Minion Pro"/>
              </a:rPr>
              <a:t>Rates of 1 CM per 6 weeks in current plans</a:t>
            </a:r>
          </a:p>
          <a:p>
            <a:pPr marL="800100" lvl="1" indent="-342900" defTabSz="457200">
              <a:lnSpc>
                <a:spcPct val="100000"/>
              </a:lnSpc>
              <a:spcBef>
                <a:spcPct val="20000"/>
              </a:spcBef>
              <a:buClrTx/>
              <a:buSzTx/>
            </a:pPr>
            <a:r>
              <a:rPr lang="en-US" sz="2400" dirty="0" smtClean="0">
                <a:solidFill>
                  <a:prstClr val="black"/>
                </a:solidFill>
                <a:latin typeface="Minion Pro"/>
              </a:rPr>
              <a:t>Production </a:t>
            </a:r>
            <a:r>
              <a:rPr lang="en-US" sz="2400" dirty="0">
                <a:solidFill>
                  <a:prstClr val="black"/>
                </a:solidFill>
                <a:latin typeface="Minion Pro"/>
              </a:rPr>
              <a:t>Readiness Review (Phase I)				Sep-2016</a:t>
            </a:r>
          </a:p>
          <a:p>
            <a:pPr marL="800100" lvl="1" indent="-342900" defTabSz="457200">
              <a:lnSpc>
                <a:spcPct val="100000"/>
              </a:lnSpc>
              <a:spcBef>
                <a:spcPct val="20000"/>
              </a:spcBef>
              <a:buClrTx/>
              <a:buSzTx/>
            </a:pPr>
            <a:r>
              <a:rPr lang="en-US" sz="2400" dirty="0" smtClean="0">
                <a:solidFill>
                  <a:prstClr val="black"/>
                </a:solidFill>
                <a:latin typeface="Minion Pro"/>
              </a:rPr>
              <a:t>PRR </a:t>
            </a:r>
            <a:r>
              <a:rPr lang="en-US" sz="2400" dirty="0">
                <a:solidFill>
                  <a:prstClr val="black"/>
                </a:solidFill>
                <a:latin typeface="Minion Pro"/>
              </a:rPr>
              <a:t>(Phase </a:t>
            </a:r>
            <a:r>
              <a:rPr lang="en-US" sz="2400" dirty="0" smtClean="0">
                <a:solidFill>
                  <a:prstClr val="black"/>
                </a:solidFill>
                <a:latin typeface="Minion Pro"/>
              </a:rPr>
              <a:t>II) includes </a:t>
            </a:r>
            <a:r>
              <a:rPr lang="en-US" sz="2400" dirty="0" err="1" smtClean="0">
                <a:solidFill>
                  <a:prstClr val="black"/>
                </a:solidFill>
                <a:latin typeface="Minion Pro"/>
              </a:rPr>
              <a:t>pCM</a:t>
            </a:r>
            <a:r>
              <a:rPr lang="en-US" sz="2400" dirty="0" smtClean="0">
                <a:solidFill>
                  <a:prstClr val="black"/>
                </a:solidFill>
                <a:latin typeface="Minion Pro"/>
              </a:rPr>
              <a:t> Test Results</a:t>
            </a:r>
            <a:r>
              <a:rPr lang="en-US" sz="2400" dirty="0">
                <a:solidFill>
                  <a:prstClr val="black"/>
                </a:solidFill>
                <a:latin typeface="Minion Pro"/>
              </a:rPr>
              <a:t>			</a:t>
            </a:r>
            <a:r>
              <a:rPr lang="en-US" sz="2400" dirty="0" smtClean="0">
                <a:solidFill>
                  <a:prstClr val="black"/>
                </a:solidFill>
                <a:latin typeface="Minion Pro"/>
              </a:rPr>
              <a:t>	Jan-2017</a:t>
            </a:r>
          </a:p>
          <a:p>
            <a:pPr marL="800100" lvl="1" indent="-342900" defTabSz="457200">
              <a:lnSpc>
                <a:spcPct val="100000"/>
              </a:lnSpc>
              <a:spcBef>
                <a:spcPct val="20000"/>
              </a:spcBef>
              <a:buClrTx/>
              <a:buSzTx/>
            </a:pPr>
            <a:r>
              <a:rPr lang="en-US" sz="2400" dirty="0">
                <a:solidFill>
                  <a:prstClr val="black"/>
                </a:solidFill>
                <a:latin typeface="Minion Pro"/>
              </a:rPr>
              <a:t>Prototype CM </a:t>
            </a:r>
            <a:r>
              <a:rPr lang="en-US" sz="2400" dirty="0" smtClean="0">
                <a:solidFill>
                  <a:prstClr val="black"/>
                </a:solidFill>
                <a:latin typeface="Minion Pro"/>
              </a:rPr>
              <a:t>testing completed at both Labs</a:t>
            </a:r>
            <a:r>
              <a:rPr lang="en-US" sz="2400" dirty="0">
                <a:solidFill>
                  <a:prstClr val="black"/>
                </a:solidFill>
                <a:latin typeface="Minion Pro"/>
              </a:rPr>
              <a:t>			</a:t>
            </a:r>
            <a:r>
              <a:rPr lang="en-US" sz="2400" dirty="0" smtClean="0">
                <a:solidFill>
                  <a:prstClr val="black"/>
                </a:solidFill>
                <a:latin typeface="Minion Pro"/>
              </a:rPr>
              <a:t>Feb-2017</a:t>
            </a:r>
          </a:p>
          <a:p>
            <a:pPr marL="800100" lvl="1" indent="-342900" defTabSz="457200">
              <a:lnSpc>
                <a:spcPct val="100000"/>
              </a:lnSpc>
              <a:spcBef>
                <a:spcPct val="20000"/>
              </a:spcBef>
              <a:buClrTx/>
              <a:buSzTx/>
            </a:pPr>
            <a:r>
              <a:rPr lang="en-US" sz="2400" dirty="0" smtClean="0">
                <a:solidFill>
                  <a:prstClr val="black"/>
                </a:solidFill>
                <a:latin typeface="Minion Pro"/>
              </a:rPr>
              <a:t>Close-out VC after testing completion					Mar-2017</a:t>
            </a:r>
            <a:endParaRPr lang="en-US" sz="2400" dirty="0">
              <a:solidFill>
                <a:prstClr val="black"/>
              </a:solidFill>
              <a:latin typeface="Minion Pro"/>
            </a:endParaRPr>
          </a:p>
          <a:p>
            <a:pPr marL="566737" indent="-342900" defTabSz="457200">
              <a:lnSpc>
                <a:spcPct val="100000"/>
              </a:lnSpc>
              <a:spcBef>
                <a:spcPct val="20000"/>
              </a:spcBef>
              <a:buClrTx/>
            </a:pPr>
            <a:endParaRPr lang="en-US" dirty="0">
              <a:solidFill>
                <a:prstClr val="black"/>
              </a:solidFill>
              <a:latin typeface="Minion Pro"/>
            </a:endParaRPr>
          </a:p>
        </p:txBody>
      </p:sp>
      <p:sp>
        <p:nvSpPr>
          <p:cNvPr id="5" name="Slide Number Placeholder 4"/>
          <p:cNvSpPr>
            <a:spLocks noGrp="1"/>
          </p:cNvSpPr>
          <p:nvPr>
            <p:ph type="sldNum" sz="quarter" idx="11"/>
          </p:nvPr>
        </p:nvSpPr>
        <p:spPr/>
        <p:txBody>
          <a:bodyPr/>
          <a:lstStyle/>
          <a:p>
            <a:fld id="{5BD36294-2849-48A8-8531-5354CF3095D2}" type="slidenum">
              <a:rPr lang="en-US" smtClean="0"/>
              <a:pPr/>
              <a:t>11</a:t>
            </a:fld>
            <a:endParaRPr lang="en-US" dirty="0"/>
          </a:p>
        </p:txBody>
      </p:sp>
      <p:sp>
        <p:nvSpPr>
          <p:cNvPr id="6" name="Footer Placeholder 5"/>
          <p:cNvSpPr>
            <a:spLocks noGrp="1"/>
          </p:cNvSpPr>
          <p:nvPr>
            <p:ph type="ftr" sz="quarter" idx="13"/>
          </p:nvPr>
        </p:nvSpPr>
        <p:spPr/>
        <p:txBody>
          <a:bodyPr/>
          <a:lstStyle/>
          <a:p>
            <a:r>
              <a:rPr lang="en-US" smtClean="0"/>
              <a:t>LCLS-II PCM PRR Follow Up, 02 March 2017</a:t>
            </a:r>
            <a:endParaRPr lang="en-US" dirty="0"/>
          </a:p>
        </p:txBody>
      </p:sp>
    </p:spTree>
    <p:extLst>
      <p:ext uri="{BB962C8B-B14F-4D97-AF65-F5344CB8AC3E}">
        <p14:creationId xmlns:p14="http://schemas.microsoft.com/office/powerpoint/2010/main" val="147680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553"/>
            <a:ext cx="8229600" cy="745085"/>
          </a:xfrm>
        </p:spPr>
        <p:txBody>
          <a:bodyPr>
            <a:noAutofit/>
          </a:bodyPr>
          <a:lstStyle/>
          <a:p>
            <a:r>
              <a:rPr lang="en-US" sz="4000" dirty="0" smtClean="0"/>
              <a:t>Acknowledgements</a:t>
            </a:r>
            <a:endParaRPr lang="en-US" sz="4000" dirty="0">
              <a:latin typeface="Minion Pro"/>
            </a:endParaRPr>
          </a:p>
        </p:txBody>
      </p:sp>
      <p:sp>
        <p:nvSpPr>
          <p:cNvPr id="3" name="Content Placeholder 2"/>
          <p:cNvSpPr>
            <a:spLocks noGrp="1"/>
          </p:cNvSpPr>
          <p:nvPr>
            <p:ph idx="4294967295"/>
          </p:nvPr>
        </p:nvSpPr>
        <p:spPr>
          <a:xfrm>
            <a:off x="256939" y="1187355"/>
            <a:ext cx="8751035" cy="5207020"/>
          </a:xfrm>
          <a:prstGeom prst="rect">
            <a:avLst/>
          </a:prstGeom>
        </p:spPr>
        <p:txBody>
          <a:bodyPr>
            <a:normAutofit/>
          </a:bodyPr>
          <a:lstStyle/>
          <a:p>
            <a:pPr lvl="1"/>
            <a:r>
              <a:rPr lang="en-US" dirty="0" smtClean="0"/>
              <a:t>Big Thanks – V. </a:t>
            </a:r>
            <a:r>
              <a:rPr lang="en-US" dirty="0" err="1" smtClean="0"/>
              <a:t>Bookwalter</a:t>
            </a:r>
            <a:r>
              <a:rPr lang="en-US" dirty="0" smtClean="0"/>
              <a:t>, M. Salvador (Pansophy Team), B. Legg, K. Wilson, M. Drury, J. Fischer, F. </a:t>
            </a:r>
            <a:r>
              <a:rPr lang="en-US" dirty="0" err="1" smtClean="0"/>
              <a:t>Marhauser</a:t>
            </a:r>
            <a:r>
              <a:rPr lang="en-US" dirty="0" smtClean="0"/>
              <a:t>, K. Davis, C. Ginsburg, T. </a:t>
            </a:r>
            <a:r>
              <a:rPr lang="en-US" dirty="0" err="1" smtClean="0"/>
              <a:t>Arkan</a:t>
            </a:r>
            <a:endParaRPr lang="en-US" dirty="0" smtClean="0"/>
          </a:p>
          <a:p>
            <a:pPr lvl="1"/>
            <a:r>
              <a:rPr lang="en-US" dirty="0" smtClean="0"/>
              <a:t>Many Thanks - JLab, FNAL and SLAC colleagues</a:t>
            </a:r>
          </a:p>
          <a:p>
            <a:pPr lvl="1"/>
            <a:r>
              <a:rPr lang="en-US" dirty="0" smtClean="0"/>
              <a:t>Special Thanks - XFEL Project Team at DESY &amp; CEA/</a:t>
            </a:r>
            <a:r>
              <a:rPr lang="en-US" dirty="0" err="1" smtClean="0"/>
              <a:t>Saclay</a:t>
            </a:r>
            <a:endParaRPr lang="en-US" dirty="0"/>
          </a:p>
        </p:txBody>
      </p:sp>
      <p:sp>
        <p:nvSpPr>
          <p:cNvPr id="7" name="Slide Number Placeholder 6"/>
          <p:cNvSpPr>
            <a:spLocks noGrp="1"/>
          </p:cNvSpPr>
          <p:nvPr>
            <p:ph type="sldNum" sz="quarter" idx="11"/>
          </p:nvPr>
        </p:nvSpPr>
        <p:spPr/>
        <p:txBody>
          <a:bodyPr/>
          <a:lstStyle/>
          <a:p>
            <a:fld id="{5BD36294-2849-48A8-8531-5354CF3095D2}" type="slidenum">
              <a:rPr lang="en-US" smtClean="0"/>
              <a:pPr/>
              <a:t>12</a:t>
            </a:fld>
            <a:endParaRPr lang="en-US" dirty="0"/>
          </a:p>
        </p:txBody>
      </p:sp>
      <p:sp>
        <p:nvSpPr>
          <p:cNvPr id="8" name="Footer Placeholder 7"/>
          <p:cNvSpPr>
            <a:spLocks noGrp="1"/>
          </p:cNvSpPr>
          <p:nvPr>
            <p:ph type="ftr" sz="quarter" idx="13"/>
          </p:nvPr>
        </p:nvSpPr>
        <p:spPr/>
        <p:txBody>
          <a:bodyPr/>
          <a:lstStyle/>
          <a:p>
            <a:r>
              <a:rPr lang="en-US" smtClean="0"/>
              <a:t>LCLS-II PCM PRR Follow Up, 02 March 2017</a:t>
            </a:r>
            <a:endParaRPr lang="en-US" dirty="0"/>
          </a:p>
        </p:txBody>
      </p:sp>
    </p:spTree>
    <p:extLst>
      <p:ext uri="{BB962C8B-B14F-4D97-AF65-F5344CB8AC3E}">
        <p14:creationId xmlns:p14="http://schemas.microsoft.com/office/powerpoint/2010/main" val="3660856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4"/>
          </p:nvPr>
        </p:nvSpPr>
        <p:spPr/>
        <p:txBody>
          <a:bodyPr/>
          <a:lstStyle/>
          <a:p>
            <a:pPr algn="ctr"/>
            <a:endParaRPr lang="en-US" dirty="0" smtClean="0"/>
          </a:p>
          <a:p>
            <a:pPr algn="ctr"/>
            <a:endParaRPr lang="en-US" dirty="0"/>
          </a:p>
          <a:p>
            <a:pPr algn="ctr"/>
            <a:endParaRPr lang="en-US" dirty="0" smtClean="0"/>
          </a:p>
          <a:p>
            <a:pPr algn="ctr"/>
            <a:endParaRPr lang="en-US" dirty="0"/>
          </a:p>
          <a:p>
            <a:pPr algn="ctr"/>
            <a:r>
              <a:rPr lang="en-US" dirty="0" smtClean="0"/>
              <a:t>Back Up</a:t>
            </a:r>
            <a:endParaRPr lang="en-US" dirty="0"/>
          </a:p>
        </p:txBody>
      </p:sp>
      <p:sp>
        <p:nvSpPr>
          <p:cNvPr id="6" name="Slide Number Placeholder 5"/>
          <p:cNvSpPr>
            <a:spLocks noGrp="1"/>
          </p:cNvSpPr>
          <p:nvPr>
            <p:ph type="sldNum" sz="quarter" idx="11"/>
          </p:nvPr>
        </p:nvSpPr>
        <p:spPr/>
        <p:txBody>
          <a:bodyPr/>
          <a:lstStyle/>
          <a:p>
            <a:fld id="{5BD36294-2849-48A8-8531-5354CF3095D2}" type="slidenum">
              <a:rPr lang="en-US" smtClean="0"/>
              <a:pPr/>
              <a:t>13</a:t>
            </a:fld>
            <a:endParaRPr lang="en-US" dirty="0"/>
          </a:p>
        </p:txBody>
      </p:sp>
      <p:sp>
        <p:nvSpPr>
          <p:cNvPr id="7" name="Footer Placeholder 6"/>
          <p:cNvSpPr>
            <a:spLocks noGrp="1"/>
          </p:cNvSpPr>
          <p:nvPr>
            <p:ph type="ftr" sz="quarter" idx="13"/>
          </p:nvPr>
        </p:nvSpPr>
        <p:spPr/>
        <p:txBody>
          <a:bodyPr/>
          <a:lstStyle/>
          <a:p>
            <a:r>
              <a:rPr lang="en-US" smtClean="0"/>
              <a:t>LCLS-II PCM PRR Follow Up, 02 March 2017</a:t>
            </a:r>
            <a:endParaRPr lang="en-US" dirty="0"/>
          </a:p>
        </p:txBody>
      </p:sp>
    </p:spTree>
    <p:extLst>
      <p:ext uri="{BB962C8B-B14F-4D97-AF65-F5344CB8AC3E}">
        <p14:creationId xmlns:p14="http://schemas.microsoft.com/office/powerpoint/2010/main" val="2247860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Strategy – One Design, Two Production Lines</a:t>
            </a:r>
          </a:p>
        </p:txBody>
      </p:sp>
      <p:sp>
        <p:nvSpPr>
          <p:cNvPr id="5" name="Content Placeholder 4"/>
          <p:cNvSpPr>
            <a:spLocks noGrp="1"/>
          </p:cNvSpPr>
          <p:nvPr>
            <p:ph sz="quarter" idx="14"/>
          </p:nvPr>
        </p:nvSpPr>
        <p:spPr>
          <a:xfrm>
            <a:off x="109182" y="1243584"/>
            <a:ext cx="8911988" cy="5375580"/>
          </a:xfrm>
        </p:spPr>
        <p:txBody>
          <a:bodyPr>
            <a:normAutofit fontScale="77500" lnSpcReduction="20000"/>
          </a:bodyPr>
          <a:lstStyle/>
          <a:p>
            <a:pPr lvl="1"/>
            <a:r>
              <a:rPr lang="en-US" dirty="0"/>
              <a:t>Designs for Prototype and Production CMs (aim to satisfy PR and CM FRS)</a:t>
            </a:r>
          </a:p>
          <a:p>
            <a:pPr lvl="1"/>
            <a:r>
              <a:rPr lang="en-US" b="1" u="sng" dirty="0"/>
              <a:t>Identical Prototypes</a:t>
            </a:r>
            <a:r>
              <a:rPr lang="en-US" dirty="0"/>
              <a:t> - utilize as much existing hardware as possible to reduce schedule risk and reduce overall cost while achieving the same performance as the production CMs</a:t>
            </a:r>
          </a:p>
          <a:p>
            <a:pPr lvl="1"/>
            <a:r>
              <a:rPr lang="en-US" b="1" u="sng" dirty="0"/>
              <a:t>Identical Production Designs</a:t>
            </a:r>
            <a:r>
              <a:rPr lang="en-US" dirty="0"/>
              <a:t> - utilize as much of the DESY/XFEL design as practically possible to reduce schedule risk and reduce overall cost</a:t>
            </a:r>
          </a:p>
          <a:p>
            <a:pPr lvl="2"/>
            <a:r>
              <a:rPr lang="en-US" dirty="0"/>
              <a:t>FNAL produces 16 CMs; JLab produces 17 </a:t>
            </a:r>
            <a:r>
              <a:rPr lang="en-US" dirty="0" smtClean="0"/>
              <a:t>CMs</a:t>
            </a:r>
            <a:r>
              <a:rPr lang="en-US" b="1" dirty="0" smtClean="0"/>
              <a:t> + 1 spare CM</a:t>
            </a:r>
            <a:endParaRPr lang="en-US" b="1" dirty="0"/>
          </a:p>
          <a:p>
            <a:pPr lvl="1"/>
            <a:r>
              <a:rPr lang="en-US" b="1" u="sng" dirty="0"/>
              <a:t>Identical Parts Received</a:t>
            </a:r>
            <a:r>
              <a:rPr lang="en-US" dirty="0"/>
              <a:t> at Partner Labs</a:t>
            </a:r>
          </a:p>
          <a:p>
            <a:pPr lvl="2"/>
            <a:r>
              <a:rPr lang="en-US" dirty="0"/>
              <a:t>Well-developed drawing packages, clear requirements and specifications</a:t>
            </a:r>
          </a:p>
          <a:p>
            <a:pPr lvl="2"/>
            <a:r>
              <a:rPr lang="en-US" dirty="0"/>
              <a:t>Concurrent reviews within LCLS-II project</a:t>
            </a:r>
          </a:p>
          <a:p>
            <a:pPr lvl="2"/>
            <a:r>
              <a:rPr lang="en-US" dirty="0"/>
              <a:t>Procurement activities – lead technical contacts at </a:t>
            </a:r>
            <a:r>
              <a:rPr lang="en-US" dirty="0" err="1"/>
              <a:t>Jlab</a:t>
            </a:r>
            <a:r>
              <a:rPr lang="en-US" dirty="0"/>
              <a:t>/FNAL/SLAC work together during all phases</a:t>
            </a:r>
          </a:p>
          <a:p>
            <a:pPr lvl="1"/>
            <a:r>
              <a:rPr lang="en-US" b="1" u="sng" dirty="0"/>
              <a:t>Identical Tooling Interfaces</a:t>
            </a:r>
          </a:p>
          <a:p>
            <a:pPr lvl="2"/>
            <a:r>
              <a:rPr lang="en-US" dirty="0"/>
              <a:t>Interfaces between CM hardware and tooling are identical</a:t>
            </a:r>
          </a:p>
          <a:p>
            <a:pPr lvl="3"/>
            <a:r>
              <a:rPr lang="en-US" dirty="0"/>
              <a:t>Avoid adding custom features to CM</a:t>
            </a:r>
          </a:p>
          <a:p>
            <a:pPr lvl="2"/>
            <a:r>
              <a:rPr lang="en-US" dirty="0"/>
              <a:t>Adapt non-CM hardware interfaces to Lab-specific tooling</a:t>
            </a:r>
          </a:p>
          <a:p>
            <a:pPr lvl="1"/>
            <a:r>
              <a:rPr lang="en-US" b="1" u="sng" dirty="0"/>
              <a:t>Equivalent Processes yielding Equivalent Performance</a:t>
            </a:r>
          </a:p>
          <a:p>
            <a:pPr lvl="2"/>
            <a:r>
              <a:rPr lang="en-US" dirty="0"/>
              <a:t>Recognize that some tools are different at each lab (e.g. HPR, vertical testing systems, vacuum leak checking equipment, etc.)</a:t>
            </a:r>
          </a:p>
          <a:p>
            <a:pPr lvl="2"/>
            <a:r>
              <a:rPr lang="en-US" dirty="0"/>
              <a:t>Monitor key process variables in consistent fashion (e.g. samples to verify etch rates)</a:t>
            </a:r>
          </a:p>
          <a:p>
            <a:pPr lvl="1"/>
            <a:endParaRPr lang="en-US" dirty="0"/>
          </a:p>
        </p:txBody>
      </p:sp>
      <p:sp>
        <p:nvSpPr>
          <p:cNvPr id="7" name="Slide Number Placeholder 6"/>
          <p:cNvSpPr>
            <a:spLocks noGrp="1"/>
          </p:cNvSpPr>
          <p:nvPr>
            <p:ph type="sldNum" sz="quarter" idx="11"/>
          </p:nvPr>
        </p:nvSpPr>
        <p:spPr/>
        <p:txBody>
          <a:bodyPr/>
          <a:lstStyle/>
          <a:p>
            <a:fld id="{5BD36294-2849-48A8-8531-5354CF3095D2}" type="slidenum">
              <a:rPr lang="en-US" smtClean="0"/>
              <a:pPr/>
              <a:t>14</a:t>
            </a:fld>
            <a:endParaRPr lang="en-US" dirty="0"/>
          </a:p>
        </p:txBody>
      </p:sp>
      <p:sp>
        <p:nvSpPr>
          <p:cNvPr id="8" name="Footer Placeholder 7"/>
          <p:cNvSpPr>
            <a:spLocks noGrp="1"/>
          </p:cNvSpPr>
          <p:nvPr>
            <p:ph type="ftr" sz="quarter" idx="13"/>
          </p:nvPr>
        </p:nvSpPr>
        <p:spPr/>
        <p:txBody>
          <a:bodyPr/>
          <a:lstStyle/>
          <a:p>
            <a:r>
              <a:rPr lang="en-US" smtClean="0"/>
              <a:t>LCLS-II PCM PRR Follow Up, 02 March 2017</a:t>
            </a:r>
            <a:endParaRPr lang="en-US" dirty="0"/>
          </a:p>
        </p:txBody>
      </p:sp>
    </p:spTree>
    <p:extLst>
      <p:ext uri="{BB962C8B-B14F-4D97-AF65-F5344CB8AC3E}">
        <p14:creationId xmlns:p14="http://schemas.microsoft.com/office/powerpoint/2010/main" val="7772018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672"/>
            <a:ext cx="9144000" cy="791003"/>
          </a:xfrm>
        </p:spPr>
        <p:txBody>
          <a:bodyPr/>
          <a:lstStyle/>
          <a:p>
            <a:r>
              <a:rPr lang="en-US" dirty="0" smtClean="0"/>
              <a:t>    LCLS II Uses Well-Established JLab ISM program</a:t>
            </a:r>
            <a:endParaRPr lang="en-US" sz="2800" dirty="0"/>
          </a:p>
        </p:txBody>
      </p:sp>
      <p:pic>
        <p:nvPicPr>
          <p:cNvPr id="4" name="Picture 2"/>
          <p:cNvPicPr>
            <a:picLocks noGrp="1" noChangeAspect="1" noChangeArrowheads="1"/>
          </p:cNvPicPr>
          <p:nvPr>
            <p:ph idx="4294967295"/>
          </p:nvPr>
        </p:nvPicPr>
        <p:blipFill>
          <a:blip r:embed="rId2" cstate="print"/>
          <a:srcRect/>
          <a:stretch>
            <a:fillRect/>
          </a:stretch>
        </p:blipFill>
        <p:spPr bwMode="auto">
          <a:xfrm>
            <a:off x="200248" y="1114425"/>
            <a:ext cx="4413289" cy="3267075"/>
          </a:xfrm>
          <a:prstGeom prst="rect">
            <a:avLst/>
          </a:prstGeom>
          <a:noFill/>
          <a:ln w="9525">
            <a:noFill/>
            <a:miter lim="800000"/>
            <a:headEnd/>
            <a:tailEnd/>
          </a:ln>
          <a:effectLst/>
        </p:spPr>
      </p:pic>
      <p:sp>
        <p:nvSpPr>
          <p:cNvPr id="13" name="Footer Placeholder 3"/>
          <p:cNvSpPr>
            <a:spLocks noGrp="1"/>
          </p:cNvSpPr>
          <p:nvPr>
            <p:ph type="ftr" sz="quarter" idx="13"/>
          </p:nvPr>
        </p:nvSpPr>
        <p:spPr>
          <a:xfrm>
            <a:off x="143393" y="6457950"/>
            <a:ext cx="4126528" cy="314326"/>
          </a:xfrm>
        </p:spPr>
        <p:txBody>
          <a:bodyPr/>
          <a:lstStyle/>
          <a:p>
            <a:r>
              <a:rPr lang="en-US" smtClean="0"/>
              <a:t>LCLS-II PCM PRR Follow Up, 02 March 2017</a:t>
            </a:r>
            <a:endParaRPr lang="en-US" dirty="0"/>
          </a:p>
        </p:txBody>
      </p:sp>
      <p:sp>
        <p:nvSpPr>
          <p:cNvPr id="14" name="Content Placeholder 4"/>
          <p:cNvSpPr>
            <a:spLocks noGrp="1"/>
          </p:cNvSpPr>
          <p:nvPr>
            <p:ph sz="quarter" idx="14"/>
          </p:nvPr>
        </p:nvSpPr>
        <p:spPr>
          <a:xfrm>
            <a:off x="4076700" y="1298475"/>
            <a:ext cx="4972050" cy="2682975"/>
          </a:xfrm>
        </p:spPr>
        <p:txBody>
          <a:bodyPr>
            <a:normAutofit/>
          </a:bodyPr>
          <a:lstStyle/>
          <a:p>
            <a:pPr marL="800100" lvl="1" indent="-342900"/>
            <a:r>
              <a:rPr lang="en-US" dirty="0" smtClean="0"/>
              <a:t>15 work </a:t>
            </a:r>
            <a:r>
              <a:rPr lang="en-US" dirty="0"/>
              <a:t>Observations were </a:t>
            </a:r>
            <a:r>
              <a:rPr lang="en-US" dirty="0" smtClean="0"/>
              <a:t>conducted, </a:t>
            </a:r>
          </a:p>
          <a:p>
            <a:pPr marL="800100" lvl="1" indent="-342900"/>
            <a:r>
              <a:rPr lang="en-US" dirty="0" smtClean="0"/>
              <a:t>ESH </a:t>
            </a:r>
            <a:r>
              <a:rPr lang="en-US" dirty="0"/>
              <a:t>professionals, Division Safety Officer, and Accelerator Division staff and </a:t>
            </a:r>
            <a:r>
              <a:rPr lang="en-US" dirty="0" smtClean="0"/>
              <a:t>management.</a:t>
            </a:r>
          </a:p>
          <a:p>
            <a:pPr marL="800100" lvl="1" indent="-342900"/>
            <a:r>
              <a:rPr lang="en-US" dirty="0" smtClean="0"/>
              <a:t>All safe for all observations</a:t>
            </a:r>
          </a:p>
          <a:p>
            <a:pPr marL="800100" lvl="1" indent="-342900"/>
            <a:endParaRPr lang="en-US" dirty="0"/>
          </a:p>
          <a:p>
            <a:pPr lvl="0"/>
            <a:endParaRPr lang="en-US" sz="2000" dirty="0"/>
          </a:p>
        </p:txBody>
      </p:sp>
      <p:sp>
        <p:nvSpPr>
          <p:cNvPr id="15" name="Content Placeholder 4"/>
          <p:cNvSpPr txBox="1">
            <a:spLocks/>
          </p:cNvSpPr>
          <p:nvPr/>
        </p:nvSpPr>
        <p:spPr>
          <a:xfrm>
            <a:off x="123825" y="4486274"/>
            <a:ext cx="8782050" cy="1952625"/>
          </a:xfrm>
          <a:prstGeom prst="rect">
            <a:avLst/>
          </a:prstGeom>
        </p:spPr>
        <p:txBody>
          <a:bodyPr vert="horz" lIns="0" tIns="0" rIns="0" bIns="0" rtlCol="0">
            <a:normAutofit fontScale="85000" lnSpcReduction="20000"/>
          </a:bodyPr>
          <a:lstStyle>
            <a:lvl1pPr marL="0" indent="0" algn="l" defTabSz="914400" rtl="0" eaLnBrk="1" latinLnBrk="0" hangingPunct="1">
              <a:lnSpc>
                <a:spcPct val="120000"/>
              </a:lnSpc>
              <a:spcBef>
                <a:spcPts val="0"/>
              </a:spcBef>
              <a:spcAft>
                <a:spcPts val="300"/>
              </a:spcAft>
              <a:buClr>
                <a:srgbClr val="981E32"/>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rgbClr val="981E32"/>
              </a:buClr>
              <a:buSzPct val="10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rgbClr val="981E32"/>
              </a:buClr>
              <a:buSzPct val="100000"/>
              <a:buFont typeface="Arial" pitchFamily="34" charset="0"/>
              <a:buChar char="-"/>
              <a:defRPr sz="2000" b="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rgbClr val="981E32"/>
              </a:buClr>
              <a:buSzPct val="100000"/>
              <a:buFont typeface="Arial" pitchFamily="34" charset="0"/>
              <a:buChar char="•"/>
              <a:defRPr sz="1800" kern="1200">
                <a:solidFill>
                  <a:schemeClr val="tx1"/>
                </a:solidFill>
                <a:latin typeface="Arial" pitchFamily="34" charset="0"/>
                <a:ea typeface="+mn-ea"/>
                <a:cs typeface="Arial" pitchFamily="34" charset="0"/>
              </a:defRPr>
            </a:lvl4pPr>
            <a:lvl5pPr marL="1147763" indent="-233363" algn="l" defTabSz="914400" rtl="0" eaLnBrk="1" latinLnBrk="0" hangingPunct="1">
              <a:lnSpc>
                <a:spcPct val="120000"/>
              </a:lnSpc>
              <a:spcBef>
                <a:spcPts val="0"/>
              </a:spcBef>
              <a:buClr>
                <a:srgbClr val="981E32"/>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lvl="1" indent="-342900" fontAlgn="auto"/>
            <a:r>
              <a:rPr lang="en-US" dirty="0" smtClean="0"/>
              <a:t>ISM – Integrated Safety Management applies for all work.</a:t>
            </a:r>
          </a:p>
          <a:p>
            <a:pPr marL="1033463" lvl="2" indent="-342900" fontAlgn="auto"/>
            <a:r>
              <a:rPr lang="en-US" dirty="0" smtClean="0"/>
              <a:t>Presenters will address their specific areas (VTA, Assembly, Testing)</a:t>
            </a:r>
            <a:endParaRPr lang="en-US" dirty="0"/>
          </a:p>
          <a:p>
            <a:pPr marL="800100" lvl="1" indent="-342900" fontAlgn="auto"/>
            <a:r>
              <a:rPr lang="en-US" dirty="0" smtClean="0"/>
              <a:t>Example - Shoulder injury experienced by a technician while loosing a bolt on a LCLSII cavity flange.</a:t>
            </a:r>
          </a:p>
          <a:p>
            <a:pPr marL="1033463" lvl="2" indent="-342900" fontAlgn="auto"/>
            <a:r>
              <a:rPr lang="en-US" dirty="0" smtClean="0"/>
              <a:t>Immediate actions to modify work procedures, larger wrench</a:t>
            </a:r>
          </a:p>
          <a:p>
            <a:pPr marL="1033463" lvl="2" indent="-342900" fontAlgn="auto"/>
            <a:r>
              <a:rPr lang="en-US" dirty="0" smtClean="0"/>
              <a:t>Follow up in depth investigation by Division Safety Officer</a:t>
            </a:r>
          </a:p>
          <a:p>
            <a:pPr marL="1033463" lvl="2" indent="-342900" fontAlgn="auto"/>
            <a:r>
              <a:rPr lang="en-US" dirty="0" smtClean="0"/>
              <a:t>All corrective actions are either complete or on-schedule for completion. </a:t>
            </a:r>
          </a:p>
          <a:p>
            <a:pPr marL="800100" lvl="1" indent="-342900" fontAlgn="auto"/>
            <a:endParaRPr lang="en-US" i="1" u="sng" dirty="0" smtClean="0"/>
          </a:p>
        </p:txBody>
      </p:sp>
      <p:sp>
        <p:nvSpPr>
          <p:cNvPr id="3" name="Slide Number Placeholder 2"/>
          <p:cNvSpPr>
            <a:spLocks noGrp="1"/>
          </p:cNvSpPr>
          <p:nvPr>
            <p:ph type="sldNum" sz="quarter" idx="11"/>
          </p:nvPr>
        </p:nvSpPr>
        <p:spPr/>
        <p:txBody>
          <a:bodyPr/>
          <a:lstStyle/>
          <a:p>
            <a:fld id="{5BD36294-2849-48A8-8531-5354CF3095D2}" type="slidenum">
              <a:rPr lang="en-US" smtClean="0"/>
              <a:pPr/>
              <a:t>15</a:t>
            </a:fld>
            <a:endParaRPr lang="en-US" dirty="0"/>
          </a:p>
        </p:txBody>
      </p:sp>
    </p:spTree>
    <p:extLst>
      <p:ext uri="{BB962C8B-B14F-4D97-AF65-F5344CB8AC3E}">
        <p14:creationId xmlns:p14="http://schemas.microsoft.com/office/powerpoint/2010/main" val="3020565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Processes, Procedures and Travelers</a:t>
            </a:r>
          </a:p>
        </p:txBody>
      </p:sp>
      <p:sp>
        <p:nvSpPr>
          <p:cNvPr id="5" name="Content Placeholder 4"/>
          <p:cNvSpPr>
            <a:spLocks noGrp="1"/>
          </p:cNvSpPr>
          <p:nvPr>
            <p:ph sz="quarter" idx="14"/>
          </p:nvPr>
        </p:nvSpPr>
        <p:spPr/>
        <p:txBody>
          <a:bodyPr>
            <a:normAutofit fontScale="92500" lnSpcReduction="20000"/>
          </a:bodyPr>
          <a:lstStyle/>
          <a:p>
            <a:pPr marL="342900" indent="-342900">
              <a:buFont typeface="Arial" panose="020B0604020202020204" pitchFamily="34" charset="0"/>
              <a:buChar char="•"/>
            </a:pPr>
            <a:r>
              <a:rPr lang="en-US" dirty="0" smtClean="0"/>
              <a:t>Developed list of procedures and travelers for CM production based on CM assembly processes</a:t>
            </a:r>
          </a:p>
          <a:p>
            <a:pPr marL="800100" lvl="1" indent="-342900"/>
            <a:r>
              <a:rPr lang="en-US" dirty="0" smtClean="0"/>
              <a:t>Leveraged C100 experience</a:t>
            </a:r>
          </a:p>
          <a:p>
            <a:pPr marL="342900" indent="-342900">
              <a:buFont typeface="Arial" panose="020B0604020202020204" pitchFamily="34" charset="0"/>
              <a:buChar char="•"/>
            </a:pPr>
            <a:r>
              <a:rPr lang="en-US" b="1" dirty="0" smtClean="0"/>
              <a:t>Procedures </a:t>
            </a:r>
            <a:r>
              <a:rPr lang="en-US" b="1" dirty="0"/>
              <a:t>are </a:t>
            </a:r>
            <a:r>
              <a:rPr lang="en-US" b="1" dirty="0" smtClean="0"/>
              <a:t>a composite of C100 and LCLS II </a:t>
            </a:r>
            <a:r>
              <a:rPr lang="en-US" b="1" dirty="0" err="1" smtClean="0"/>
              <a:t>Qo</a:t>
            </a:r>
            <a:r>
              <a:rPr lang="en-US" b="1" dirty="0" smtClean="0"/>
              <a:t> experience folding in FNAL procedures and XFEL techniques in </a:t>
            </a:r>
            <a:r>
              <a:rPr lang="en-US" b="1" dirty="0"/>
              <a:t>use at </a:t>
            </a:r>
            <a:r>
              <a:rPr lang="en-US" b="1" dirty="0" err="1" smtClean="0"/>
              <a:t>Saclay</a:t>
            </a:r>
            <a:endParaRPr lang="en-US" b="1" dirty="0" smtClean="0"/>
          </a:p>
          <a:p>
            <a:pPr marL="800100" lvl="1" indent="-342900"/>
            <a:r>
              <a:rPr lang="en-US" dirty="0"/>
              <a:t>Assembly travelers for </a:t>
            </a:r>
            <a:r>
              <a:rPr lang="en-US" dirty="0" err="1"/>
              <a:t>pCM</a:t>
            </a:r>
            <a:r>
              <a:rPr lang="en-US" dirty="0"/>
              <a:t> cavity string assembly</a:t>
            </a:r>
          </a:p>
          <a:p>
            <a:pPr marL="800100" lvl="1" indent="-342900"/>
            <a:r>
              <a:rPr lang="en-US" dirty="0"/>
              <a:t>Assembly travelers for </a:t>
            </a:r>
            <a:r>
              <a:rPr lang="en-US" dirty="0" err="1"/>
              <a:t>pCM</a:t>
            </a:r>
            <a:r>
              <a:rPr lang="en-US" dirty="0"/>
              <a:t> </a:t>
            </a:r>
            <a:r>
              <a:rPr lang="en-US" dirty="0" smtClean="0"/>
              <a:t>assembly</a:t>
            </a:r>
          </a:p>
          <a:p>
            <a:pPr marL="800100" lvl="1" indent="-342900"/>
            <a:r>
              <a:rPr lang="en-US" dirty="0" smtClean="0"/>
              <a:t>Procedure development - good collaboration with FNAL team</a:t>
            </a:r>
          </a:p>
          <a:p>
            <a:pPr marL="342900" indent="-342900">
              <a:buFont typeface="Arial" panose="020B0604020202020204" pitchFamily="34" charset="0"/>
              <a:buChar char="•"/>
            </a:pPr>
            <a:r>
              <a:rPr lang="en-US" dirty="0" smtClean="0"/>
              <a:t>Implemented receiving and inspection travelers for the prototype and production CM components</a:t>
            </a:r>
          </a:p>
          <a:p>
            <a:pPr marL="800100" lvl="1" indent="-342900"/>
            <a:r>
              <a:rPr lang="en-US" dirty="0" smtClean="0"/>
              <a:t>FNAL &amp; JLab SOTRs are collaborating</a:t>
            </a:r>
          </a:p>
          <a:p>
            <a:pPr marL="347663" lvl="1" indent="-347663"/>
            <a:r>
              <a:rPr lang="en-US" sz="2400" dirty="0" smtClean="0"/>
              <a:t>Plan </a:t>
            </a:r>
            <a:r>
              <a:rPr lang="en-US" sz="2400" dirty="0"/>
              <a:t>to refine production procedures and travelers based on </a:t>
            </a:r>
            <a:r>
              <a:rPr lang="en-US" sz="2400" dirty="0" err="1"/>
              <a:t>pCM</a:t>
            </a:r>
            <a:r>
              <a:rPr lang="en-US" sz="2400" dirty="0"/>
              <a:t> </a:t>
            </a:r>
            <a:r>
              <a:rPr lang="en-US" sz="2400" dirty="0" smtClean="0"/>
              <a:t>experience &amp; Lessons Learned</a:t>
            </a:r>
          </a:p>
          <a:p>
            <a:pPr marL="347663" lvl="1" indent="-347663"/>
            <a:r>
              <a:rPr lang="en-US" sz="2400" dirty="0" smtClean="0"/>
              <a:t>PRR – venue for review prior to start of string assembly</a:t>
            </a:r>
            <a:endParaRPr lang="en-US" sz="2400" dirty="0"/>
          </a:p>
        </p:txBody>
      </p:sp>
      <p:sp>
        <p:nvSpPr>
          <p:cNvPr id="7" name="Slide Number Placeholder 6"/>
          <p:cNvSpPr>
            <a:spLocks noGrp="1"/>
          </p:cNvSpPr>
          <p:nvPr>
            <p:ph type="sldNum" sz="quarter" idx="11"/>
          </p:nvPr>
        </p:nvSpPr>
        <p:spPr/>
        <p:txBody>
          <a:bodyPr/>
          <a:lstStyle/>
          <a:p>
            <a:fld id="{5BD36294-2849-48A8-8531-5354CF3095D2}" type="slidenum">
              <a:rPr lang="en-US" smtClean="0"/>
              <a:pPr/>
              <a:t>16</a:t>
            </a:fld>
            <a:endParaRPr lang="en-US" dirty="0"/>
          </a:p>
        </p:txBody>
      </p:sp>
      <p:sp>
        <p:nvSpPr>
          <p:cNvPr id="8" name="Footer Placeholder 7"/>
          <p:cNvSpPr>
            <a:spLocks noGrp="1"/>
          </p:cNvSpPr>
          <p:nvPr>
            <p:ph type="ftr" sz="quarter" idx="13"/>
          </p:nvPr>
        </p:nvSpPr>
        <p:spPr/>
        <p:txBody>
          <a:bodyPr/>
          <a:lstStyle/>
          <a:p>
            <a:r>
              <a:rPr lang="en-US" smtClean="0"/>
              <a:t>LCLS-II PCM PRR Follow Up, 02 March 2017</a:t>
            </a:r>
            <a:endParaRPr lang="en-US" dirty="0"/>
          </a:p>
        </p:txBody>
      </p:sp>
    </p:spTree>
    <p:extLst>
      <p:ext uri="{BB962C8B-B14F-4D97-AF65-F5344CB8AC3E}">
        <p14:creationId xmlns:p14="http://schemas.microsoft.com/office/powerpoint/2010/main" val="14828197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JLab Cavity String Assembly – Berry Bolts</a:t>
            </a:r>
            <a:endParaRPr lang="en-US" sz="4000" dirty="0"/>
          </a:p>
        </p:txBody>
      </p:sp>
      <p:sp>
        <p:nvSpPr>
          <p:cNvPr id="3" name="Content Placeholder 2"/>
          <p:cNvSpPr>
            <a:spLocks noGrp="1"/>
          </p:cNvSpPr>
          <p:nvPr>
            <p:ph sz="quarter" idx="14"/>
          </p:nvPr>
        </p:nvSpPr>
        <p:spPr/>
        <p:txBody>
          <a:bodyPr>
            <a:normAutofit/>
          </a:bodyPr>
          <a:lstStyle/>
          <a:p>
            <a:pPr marL="342900" indent="-342900">
              <a:buFont typeface="Arial" panose="020B0604020202020204" pitchFamily="34" charset="0"/>
              <a:buChar char="•"/>
            </a:pPr>
            <a:r>
              <a:rPr lang="en-US" sz="2400" dirty="0" smtClean="0"/>
              <a:t>Restraint that enable pump down and keep cavity string under vacuum using “Berry” Bolts</a:t>
            </a:r>
          </a:p>
          <a:p>
            <a:pPr marL="342900" indent="-342900">
              <a:buFont typeface="Arial" panose="020B0604020202020204" pitchFamily="34" charset="0"/>
              <a:buChar char="•"/>
            </a:pPr>
            <a:r>
              <a:rPr lang="en-US" dirty="0" smtClean="0"/>
              <a:t>Installed outside of clean room during </a:t>
            </a:r>
            <a:r>
              <a:rPr lang="en-US" dirty="0" err="1" smtClean="0"/>
              <a:t>cryomodule</a:t>
            </a:r>
            <a:r>
              <a:rPr lang="en-US" dirty="0" smtClean="0"/>
              <a:t> assembly phase I </a:t>
            </a:r>
            <a:endParaRPr lang="en-US" sz="2400" dirty="0" smtClean="0"/>
          </a:p>
          <a:p>
            <a:endParaRPr lang="en-US" sz="2400" dirty="0" smtClean="0"/>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56736" y="3017667"/>
            <a:ext cx="4242486" cy="3393989"/>
          </a:xfrm>
          <a:prstGeom prst="rect">
            <a:avLst/>
          </a:prstGeom>
        </p:spPr>
      </p:pic>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85545" y="3017667"/>
            <a:ext cx="3115904" cy="23369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1"/>
          </p:nvPr>
        </p:nvSpPr>
        <p:spPr/>
        <p:txBody>
          <a:bodyPr/>
          <a:lstStyle/>
          <a:p>
            <a:fld id="{5BD36294-2849-48A8-8531-5354CF3095D2}" type="slidenum">
              <a:rPr lang="en-US" smtClean="0"/>
              <a:pPr/>
              <a:t>17</a:t>
            </a:fld>
            <a:endParaRPr lang="en-US" dirty="0"/>
          </a:p>
        </p:txBody>
      </p:sp>
      <p:sp>
        <p:nvSpPr>
          <p:cNvPr id="9" name="Footer Placeholder 8"/>
          <p:cNvSpPr>
            <a:spLocks noGrp="1"/>
          </p:cNvSpPr>
          <p:nvPr>
            <p:ph type="ftr" sz="quarter" idx="13"/>
          </p:nvPr>
        </p:nvSpPr>
        <p:spPr/>
        <p:txBody>
          <a:bodyPr/>
          <a:lstStyle/>
          <a:p>
            <a:r>
              <a:rPr lang="en-US" smtClean="0"/>
              <a:t>LCLS-II PCM PRR Follow Up, 02 March 2017</a:t>
            </a:r>
            <a:endParaRPr lang="en-US" dirty="0"/>
          </a:p>
        </p:txBody>
      </p:sp>
    </p:spTree>
    <p:extLst>
      <p:ext uri="{BB962C8B-B14F-4D97-AF65-F5344CB8AC3E}">
        <p14:creationId xmlns:p14="http://schemas.microsoft.com/office/powerpoint/2010/main" val="21761645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JLab</a:t>
            </a:r>
            <a:r>
              <a:rPr lang="en-US" dirty="0" smtClean="0"/>
              <a:t> Layout for LCLS-II CM Production</a:t>
            </a:r>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0821" y="1237311"/>
            <a:ext cx="8220446" cy="4983195"/>
          </a:xfrm>
          <a:prstGeom prst="rect">
            <a:avLst/>
          </a:prstGeom>
        </p:spPr>
      </p:pic>
      <p:cxnSp>
        <p:nvCxnSpPr>
          <p:cNvPr id="6" name="Straight Arrow Connector 5"/>
          <p:cNvCxnSpPr>
            <a:stCxn id="7" idx="2"/>
          </p:cNvCxnSpPr>
          <p:nvPr/>
        </p:nvCxnSpPr>
        <p:spPr>
          <a:xfrm flipH="1">
            <a:off x="7394700" y="3120165"/>
            <a:ext cx="262226" cy="15318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31028" y="2473834"/>
            <a:ext cx="2051795" cy="646331"/>
          </a:xfrm>
          <a:prstGeom prst="rect">
            <a:avLst/>
          </a:prstGeom>
          <a:noFill/>
        </p:spPr>
        <p:txBody>
          <a:bodyPr wrap="square" rtlCol="0">
            <a:spAutoFit/>
          </a:bodyPr>
          <a:lstStyle/>
          <a:p>
            <a:r>
              <a:rPr lang="en-US" b="1" dirty="0" smtClean="0">
                <a:solidFill>
                  <a:srgbClr val="0000FF"/>
                </a:solidFill>
              </a:rPr>
              <a:t>Clean Room String Assembly</a:t>
            </a:r>
            <a:endParaRPr lang="en-US" b="1" dirty="0">
              <a:solidFill>
                <a:srgbClr val="0000FF"/>
              </a:solidFill>
            </a:endParaRPr>
          </a:p>
        </p:txBody>
      </p:sp>
      <p:cxnSp>
        <p:nvCxnSpPr>
          <p:cNvPr id="10" name="Straight Arrow Connector 9"/>
          <p:cNvCxnSpPr>
            <a:stCxn id="11" idx="2"/>
          </p:cNvCxnSpPr>
          <p:nvPr/>
        </p:nvCxnSpPr>
        <p:spPr>
          <a:xfrm flipH="1">
            <a:off x="5295551" y="3662363"/>
            <a:ext cx="642318" cy="13787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97860" y="3016032"/>
            <a:ext cx="1880018" cy="646331"/>
          </a:xfrm>
          <a:prstGeom prst="rect">
            <a:avLst/>
          </a:prstGeom>
          <a:noFill/>
        </p:spPr>
        <p:txBody>
          <a:bodyPr wrap="square" rtlCol="0">
            <a:spAutoFit/>
          </a:bodyPr>
          <a:lstStyle/>
          <a:p>
            <a:r>
              <a:rPr lang="en-US" b="1" dirty="0" smtClean="0">
                <a:solidFill>
                  <a:srgbClr val="0000FF"/>
                </a:solidFill>
              </a:rPr>
              <a:t>Phase I CM Assembly (2X)</a:t>
            </a:r>
            <a:endParaRPr lang="en-US" b="1" dirty="0">
              <a:solidFill>
                <a:srgbClr val="0000FF"/>
              </a:solidFill>
            </a:endParaRPr>
          </a:p>
        </p:txBody>
      </p:sp>
      <p:cxnSp>
        <p:nvCxnSpPr>
          <p:cNvPr id="14" name="Straight Arrow Connector 13"/>
          <p:cNvCxnSpPr>
            <a:stCxn id="15" idx="2"/>
          </p:cNvCxnSpPr>
          <p:nvPr/>
        </p:nvCxnSpPr>
        <p:spPr>
          <a:xfrm flipH="1">
            <a:off x="3927944" y="2656558"/>
            <a:ext cx="1367607" cy="142516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090694" y="2010227"/>
            <a:ext cx="2409713" cy="646331"/>
          </a:xfrm>
          <a:prstGeom prst="rect">
            <a:avLst/>
          </a:prstGeom>
          <a:noFill/>
        </p:spPr>
        <p:txBody>
          <a:bodyPr wrap="square" rtlCol="0">
            <a:spAutoFit/>
          </a:bodyPr>
          <a:lstStyle/>
          <a:p>
            <a:pPr algn="ctr"/>
            <a:r>
              <a:rPr lang="en-US" b="1" dirty="0" smtClean="0">
                <a:solidFill>
                  <a:srgbClr val="0000FF"/>
                </a:solidFill>
              </a:rPr>
              <a:t>Phase II CM Assembly (2X)</a:t>
            </a:r>
            <a:endParaRPr lang="en-US" b="1" dirty="0">
              <a:solidFill>
                <a:srgbClr val="0000FF"/>
              </a:solidFill>
            </a:endParaRPr>
          </a:p>
        </p:txBody>
      </p:sp>
      <p:cxnSp>
        <p:nvCxnSpPr>
          <p:cNvPr id="18" name="Straight Arrow Connector 17"/>
          <p:cNvCxnSpPr>
            <a:stCxn id="19" idx="0"/>
          </p:cNvCxnSpPr>
          <p:nvPr/>
        </p:nvCxnSpPr>
        <p:spPr>
          <a:xfrm flipV="1">
            <a:off x="2501622" y="5157235"/>
            <a:ext cx="567581" cy="4805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433108" y="5637783"/>
            <a:ext cx="2137028" cy="646331"/>
          </a:xfrm>
          <a:prstGeom prst="rect">
            <a:avLst/>
          </a:prstGeom>
          <a:noFill/>
        </p:spPr>
        <p:txBody>
          <a:bodyPr wrap="square" rtlCol="0">
            <a:spAutoFit/>
          </a:bodyPr>
          <a:lstStyle/>
          <a:p>
            <a:r>
              <a:rPr lang="en-US" b="1" dirty="0" smtClean="0">
                <a:solidFill>
                  <a:srgbClr val="0000FF"/>
                </a:solidFill>
              </a:rPr>
              <a:t>Vacuum Vessel Installation</a:t>
            </a:r>
            <a:endParaRPr lang="en-US" b="1" dirty="0">
              <a:solidFill>
                <a:srgbClr val="0000FF"/>
              </a:solidFill>
            </a:endParaRPr>
          </a:p>
        </p:txBody>
      </p:sp>
      <p:cxnSp>
        <p:nvCxnSpPr>
          <p:cNvPr id="20" name="Straight Arrow Connector 19"/>
          <p:cNvCxnSpPr>
            <a:stCxn id="21" idx="0"/>
          </p:cNvCxnSpPr>
          <p:nvPr/>
        </p:nvCxnSpPr>
        <p:spPr>
          <a:xfrm flipV="1">
            <a:off x="1585882" y="3799043"/>
            <a:ext cx="289621" cy="9666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45471" y="4765705"/>
            <a:ext cx="2280821" cy="646331"/>
          </a:xfrm>
          <a:prstGeom prst="rect">
            <a:avLst/>
          </a:prstGeom>
          <a:noFill/>
        </p:spPr>
        <p:txBody>
          <a:bodyPr wrap="square" rtlCol="0">
            <a:spAutoFit/>
          </a:bodyPr>
          <a:lstStyle/>
          <a:p>
            <a:r>
              <a:rPr lang="en-US" b="1" dirty="0" smtClean="0">
                <a:solidFill>
                  <a:srgbClr val="0000FF"/>
                </a:solidFill>
              </a:rPr>
              <a:t>Final Assembly / Prep for Testing</a:t>
            </a:r>
            <a:endParaRPr lang="en-US" b="1" dirty="0">
              <a:solidFill>
                <a:srgbClr val="0000FF"/>
              </a:solidFill>
            </a:endParaRPr>
          </a:p>
        </p:txBody>
      </p:sp>
      <p:cxnSp>
        <p:nvCxnSpPr>
          <p:cNvPr id="26" name="Straight Arrow Connector 25"/>
          <p:cNvCxnSpPr>
            <a:stCxn id="27" idx="1"/>
          </p:cNvCxnSpPr>
          <p:nvPr/>
        </p:nvCxnSpPr>
        <p:spPr>
          <a:xfrm flipH="1">
            <a:off x="2767053" y="1692840"/>
            <a:ext cx="1323641" cy="7646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090694" y="1508174"/>
            <a:ext cx="1399542" cy="369332"/>
          </a:xfrm>
          <a:prstGeom prst="rect">
            <a:avLst/>
          </a:prstGeom>
          <a:noFill/>
        </p:spPr>
        <p:txBody>
          <a:bodyPr wrap="square" rtlCol="0">
            <a:spAutoFit/>
          </a:bodyPr>
          <a:lstStyle/>
          <a:p>
            <a:r>
              <a:rPr lang="en-US" b="1" dirty="0" smtClean="0">
                <a:solidFill>
                  <a:srgbClr val="0000FF"/>
                </a:solidFill>
              </a:rPr>
              <a:t>CM Testing</a:t>
            </a:r>
            <a:endParaRPr lang="en-US" b="1" dirty="0">
              <a:solidFill>
                <a:srgbClr val="0000FF"/>
              </a:solidFill>
            </a:endParaRPr>
          </a:p>
        </p:txBody>
      </p:sp>
      <p:sp>
        <p:nvSpPr>
          <p:cNvPr id="9" name="Slide Number Placeholder 8"/>
          <p:cNvSpPr>
            <a:spLocks noGrp="1"/>
          </p:cNvSpPr>
          <p:nvPr>
            <p:ph type="sldNum" sz="quarter" idx="11"/>
          </p:nvPr>
        </p:nvSpPr>
        <p:spPr/>
        <p:txBody>
          <a:bodyPr/>
          <a:lstStyle/>
          <a:p>
            <a:fld id="{5BD36294-2849-48A8-8531-5354CF3095D2}" type="slidenum">
              <a:rPr lang="en-US" smtClean="0"/>
              <a:pPr/>
              <a:t>18</a:t>
            </a:fld>
            <a:endParaRPr lang="en-US" dirty="0"/>
          </a:p>
        </p:txBody>
      </p:sp>
      <p:sp>
        <p:nvSpPr>
          <p:cNvPr id="12" name="Footer Placeholder 11"/>
          <p:cNvSpPr>
            <a:spLocks noGrp="1"/>
          </p:cNvSpPr>
          <p:nvPr>
            <p:ph type="ftr" sz="quarter" idx="13"/>
          </p:nvPr>
        </p:nvSpPr>
        <p:spPr/>
        <p:txBody>
          <a:bodyPr/>
          <a:lstStyle/>
          <a:p>
            <a:r>
              <a:rPr lang="en-US" smtClean="0"/>
              <a:t>LCLS-II PCM PRR Follow Up, 02 March 2017</a:t>
            </a:r>
            <a:endParaRPr lang="en-US" dirty="0"/>
          </a:p>
        </p:txBody>
      </p:sp>
    </p:spTree>
    <p:extLst>
      <p:ext uri="{BB962C8B-B14F-4D97-AF65-F5344CB8AC3E}">
        <p14:creationId xmlns:p14="http://schemas.microsoft.com/office/powerpoint/2010/main" val="982787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49973" y="6130864"/>
            <a:ext cx="1181969" cy="651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Picture 3"/>
          <p:cNvPicPr>
            <a:picLocks noGrp="1" noChangeAspect="1" noChangeArrowheads="1"/>
          </p:cNvPicPr>
          <p:nvPr>
            <p:ph idx="4294967295"/>
          </p:nvPr>
        </p:nvPicPr>
        <p:blipFill>
          <a:blip r:embed="rId4" cstate="screen">
            <a:extLst>
              <a:ext uri="{28A0092B-C50C-407E-A947-70E740481C1C}">
                <a14:useLocalDpi xmlns:a14="http://schemas.microsoft.com/office/drawing/2010/main"/>
              </a:ext>
            </a:extLst>
          </a:blip>
          <a:srcRect/>
          <a:stretch>
            <a:fillRect/>
          </a:stretch>
        </p:blipFill>
        <p:spPr bwMode="auto">
          <a:xfrm>
            <a:off x="6395740" y="4729769"/>
            <a:ext cx="2693461" cy="790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4" name="Rectangle 2"/>
          <p:cNvSpPr>
            <a:spLocks noGrp="1" noChangeArrowheads="1"/>
          </p:cNvSpPr>
          <p:nvPr>
            <p:ph type="title"/>
          </p:nvPr>
        </p:nvSpPr>
        <p:spPr>
          <a:xfrm>
            <a:off x="44465" y="-15814"/>
            <a:ext cx="8977995" cy="838200"/>
          </a:xfrm>
        </p:spPr>
        <p:txBody>
          <a:bodyPr>
            <a:normAutofit/>
          </a:bodyPr>
          <a:lstStyle/>
          <a:p>
            <a:r>
              <a:rPr lang="en-US" sz="2800" dirty="0" smtClean="0"/>
              <a:t>LCLS-II Cavity/</a:t>
            </a:r>
            <a:r>
              <a:rPr lang="en-US" sz="2800" dirty="0" err="1" smtClean="0"/>
              <a:t>Cryomodule</a:t>
            </a:r>
            <a:r>
              <a:rPr lang="en-US" sz="2800" dirty="0" smtClean="0"/>
              <a:t> </a:t>
            </a:r>
            <a:r>
              <a:rPr lang="en-US" sz="2800" dirty="0"/>
              <a:t>Process </a:t>
            </a:r>
            <a:r>
              <a:rPr lang="en-US" sz="2800" dirty="0" smtClean="0"/>
              <a:t>at </a:t>
            </a:r>
            <a:r>
              <a:rPr lang="en-US" sz="2800" dirty="0" err="1" smtClean="0"/>
              <a:t>JLab</a:t>
            </a:r>
            <a:endParaRPr lang="en-US" sz="2800" b="0" i="1" dirty="0" smtClean="0">
              <a:solidFill>
                <a:srgbClr val="FF0000"/>
              </a:solidFill>
            </a:endParaRPr>
          </a:p>
        </p:txBody>
      </p:sp>
      <p:sp>
        <p:nvSpPr>
          <p:cNvPr id="89" name="TextBox 88"/>
          <p:cNvSpPr txBox="1"/>
          <p:nvPr/>
        </p:nvSpPr>
        <p:spPr bwMode="auto">
          <a:xfrm>
            <a:off x="6383507" y="3575559"/>
            <a:ext cx="2697926" cy="800219"/>
          </a:xfrm>
          <a:prstGeom prst="rect">
            <a:avLst/>
          </a:prstGeom>
          <a:solidFill>
            <a:schemeClr val="tx1"/>
          </a:solidFill>
          <a:ln>
            <a:solidFill>
              <a:schemeClr val="tx1"/>
            </a:solidFill>
          </a:ln>
        </p:spPr>
        <p:txBody>
          <a:bodyPr wrap="square">
            <a:spAutoFit/>
          </a:bodyPr>
          <a:lstStyle/>
          <a:p>
            <a:pPr marL="342900" indent="-342900">
              <a:buFontTx/>
              <a:buNone/>
              <a:defRPr/>
            </a:pPr>
            <a:r>
              <a:rPr lang="en-US" sz="1400" dirty="0" smtClean="0">
                <a:solidFill>
                  <a:schemeClr val="bg1">
                    <a:lumMod val="95000"/>
                  </a:schemeClr>
                </a:solidFill>
              </a:rPr>
              <a:t>Commissioning at SLAC </a:t>
            </a:r>
            <a:endParaRPr lang="en-US" sz="1400" dirty="0">
              <a:solidFill>
                <a:schemeClr val="bg1">
                  <a:lumMod val="95000"/>
                </a:schemeClr>
              </a:solidFill>
            </a:endParaRPr>
          </a:p>
          <a:p>
            <a:pPr marL="91440">
              <a:buFontTx/>
              <a:buNone/>
              <a:defRPr/>
            </a:pPr>
            <a:r>
              <a:rPr lang="en-US" sz="800" dirty="0" smtClean="0">
                <a:solidFill>
                  <a:schemeClr val="bg1">
                    <a:lumMod val="95000"/>
                  </a:schemeClr>
                </a:solidFill>
              </a:rPr>
              <a:t>Install Cryomodules in Accelerator, cool </a:t>
            </a:r>
            <a:r>
              <a:rPr lang="en-US" sz="800" dirty="0">
                <a:solidFill>
                  <a:schemeClr val="bg1">
                    <a:lumMod val="95000"/>
                  </a:schemeClr>
                </a:solidFill>
              </a:rPr>
              <a:t>to </a:t>
            </a:r>
            <a:r>
              <a:rPr lang="en-US" sz="800" dirty="0" smtClean="0">
                <a:solidFill>
                  <a:schemeClr val="bg1">
                    <a:lumMod val="95000"/>
                  </a:schemeClr>
                </a:solidFill>
              </a:rPr>
              <a:t>2 K</a:t>
            </a:r>
          </a:p>
          <a:p>
            <a:pPr marL="262890" indent="-171450">
              <a:buFont typeface="Wingdings" panose="05000000000000000000" pitchFamily="2" charset="2"/>
              <a:buChar char="ü"/>
              <a:defRPr/>
            </a:pPr>
            <a:r>
              <a:rPr lang="en-US" sz="800" dirty="0" smtClean="0">
                <a:solidFill>
                  <a:schemeClr val="bg1">
                    <a:lumMod val="95000"/>
                  </a:schemeClr>
                </a:solidFill>
              </a:rPr>
              <a:t>Weld  &amp; certify leak tight , pressure test </a:t>
            </a:r>
          </a:p>
          <a:p>
            <a:pPr marL="262890" indent="-171450">
              <a:buFont typeface="Wingdings" panose="05000000000000000000" pitchFamily="2" charset="2"/>
              <a:buChar char="ü"/>
              <a:defRPr/>
            </a:pPr>
            <a:r>
              <a:rPr lang="en-US" sz="800" dirty="0" smtClean="0">
                <a:solidFill>
                  <a:schemeClr val="bg1">
                    <a:lumMod val="95000"/>
                  </a:schemeClr>
                </a:solidFill>
              </a:rPr>
              <a:t>check Controls,</a:t>
            </a:r>
          </a:p>
          <a:p>
            <a:pPr marL="262890" indent="-171450">
              <a:buFont typeface="Wingdings" panose="05000000000000000000" pitchFamily="2" charset="2"/>
              <a:buChar char="ü"/>
              <a:defRPr/>
            </a:pPr>
            <a:r>
              <a:rPr lang="en-US" sz="800" dirty="0" smtClean="0">
                <a:solidFill>
                  <a:schemeClr val="bg1">
                    <a:lumMod val="95000"/>
                  </a:schemeClr>
                </a:solidFill>
              </a:rPr>
              <a:t>Gradient </a:t>
            </a:r>
            <a:r>
              <a:rPr lang="en-US" sz="800" dirty="0">
                <a:solidFill>
                  <a:schemeClr val="bg1">
                    <a:lumMod val="95000"/>
                  </a:schemeClr>
                </a:solidFill>
              </a:rPr>
              <a:t>&amp; Dynamic Heat Load - Q</a:t>
            </a:r>
            <a:r>
              <a:rPr lang="en-US" sz="800" baseline="-25000" dirty="0">
                <a:solidFill>
                  <a:schemeClr val="bg1">
                    <a:lumMod val="95000"/>
                  </a:schemeClr>
                </a:solidFill>
              </a:rPr>
              <a:t>o</a:t>
            </a:r>
          </a:p>
        </p:txBody>
      </p:sp>
      <p:pic>
        <p:nvPicPr>
          <p:cNvPr id="13347" name="Picture 38" descr="answers,cartoons,door keys,households,keys,people,persons,resolutions,Screen Beans®,skeleton keys,solutions"/>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601823" y="4384776"/>
            <a:ext cx="314325" cy="314325"/>
          </a:xfrm>
          <a:prstGeom prst="rect">
            <a:avLst/>
          </a:prstGeom>
          <a:noFill/>
          <a:ln w="9525">
            <a:noFill/>
            <a:miter lim="800000"/>
            <a:headEnd/>
            <a:tailEnd/>
          </a:ln>
        </p:spPr>
      </p:pic>
      <p:sp>
        <p:nvSpPr>
          <p:cNvPr id="5" name="TextBox 4"/>
          <p:cNvSpPr txBox="1"/>
          <p:nvPr/>
        </p:nvSpPr>
        <p:spPr>
          <a:xfrm>
            <a:off x="90983" y="1030518"/>
            <a:ext cx="1953177" cy="646331"/>
          </a:xfrm>
          <a:prstGeom prst="rect">
            <a:avLst/>
          </a:prstGeom>
          <a:noFill/>
        </p:spPr>
        <p:txBody>
          <a:bodyPr wrap="square" rtlCol="0">
            <a:spAutoFit/>
          </a:bodyPr>
          <a:lstStyle/>
          <a:p>
            <a:r>
              <a:rPr lang="en-US" b="1" i="1" dirty="0" smtClean="0">
                <a:solidFill>
                  <a:srgbClr val="C00000"/>
                </a:solidFill>
              </a:rPr>
              <a:t>Supplier </a:t>
            </a:r>
          </a:p>
          <a:p>
            <a:r>
              <a:rPr lang="en-US" b="1" i="1" dirty="0">
                <a:solidFill>
                  <a:srgbClr val="C00000"/>
                </a:solidFill>
              </a:rPr>
              <a:t> </a:t>
            </a:r>
            <a:r>
              <a:rPr lang="en-US" b="1" i="1" dirty="0" smtClean="0">
                <a:solidFill>
                  <a:srgbClr val="C00000"/>
                </a:solidFill>
              </a:rPr>
              <a:t>     Partners </a:t>
            </a:r>
            <a:endParaRPr lang="en-US" b="1" i="1" dirty="0">
              <a:solidFill>
                <a:srgbClr val="C00000"/>
              </a:solidFill>
            </a:endParaRPr>
          </a:p>
        </p:txBody>
      </p:sp>
      <p:sp>
        <p:nvSpPr>
          <p:cNvPr id="8" name="Bent Arrow 7"/>
          <p:cNvSpPr/>
          <p:nvPr/>
        </p:nvSpPr>
        <p:spPr bwMode="auto">
          <a:xfrm>
            <a:off x="1771235" y="1058461"/>
            <a:ext cx="997529" cy="547482"/>
          </a:xfrm>
          <a:prstGeom prst="bentArrow">
            <a:avLst>
              <a:gd name="adj1" fmla="val 25000"/>
              <a:gd name="adj2" fmla="val 30266"/>
              <a:gd name="adj3" fmla="val 25000"/>
              <a:gd name="adj4" fmla="val 43750"/>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sp>
        <p:nvSpPr>
          <p:cNvPr id="10" name="Bent Arrow 9"/>
          <p:cNvSpPr/>
          <p:nvPr/>
        </p:nvSpPr>
        <p:spPr bwMode="auto">
          <a:xfrm rot="16200000" flipV="1">
            <a:off x="6454976" y="5471986"/>
            <a:ext cx="974669" cy="1106878"/>
          </a:xfrm>
          <a:prstGeom prst="bentArrow">
            <a:avLst>
              <a:gd name="adj1" fmla="val 25000"/>
              <a:gd name="adj2" fmla="val 25585"/>
              <a:gd name="adj3" fmla="val 25000"/>
              <a:gd name="adj4" fmla="val 43750"/>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pic>
        <p:nvPicPr>
          <p:cNvPr id="74" name="Picture 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81620" y="5999540"/>
            <a:ext cx="975734" cy="637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 name="Picture 4"/>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833656" y="5555299"/>
            <a:ext cx="1247777" cy="845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8" name="TextBox 77"/>
          <p:cNvSpPr txBox="1"/>
          <p:nvPr/>
        </p:nvSpPr>
        <p:spPr>
          <a:xfrm>
            <a:off x="6322401" y="5244078"/>
            <a:ext cx="1208985" cy="184666"/>
          </a:xfrm>
          <a:prstGeom prst="rect">
            <a:avLst/>
          </a:prstGeom>
          <a:noFill/>
        </p:spPr>
        <p:txBody>
          <a:bodyPr wrap="none" rtlCol="0">
            <a:spAutoFit/>
          </a:bodyPr>
          <a:lstStyle/>
          <a:p>
            <a:r>
              <a:rPr lang="en-US" sz="600" dirty="0" smtClean="0"/>
              <a:t>LCLS-II 1.3 GHz Cryomodule </a:t>
            </a:r>
            <a:endParaRPr lang="en-US" sz="600" dirty="0"/>
          </a:p>
        </p:txBody>
      </p:sp>
      <p:sp>
        <p:nvSpPr>
          <p:cNvPr id="54" name="Up Arrow 66"/>
          <p:cNvSpPr>
            <a:spLocks noChangeArrowheads="1"/>
          </p:cNvSpPr>
          <p:nvPr/>
        </p:nvSpPr>
        <p:spPr bwMode="auto">
          <a:xfrm rot="10800000" flipV="1">
            <a:off x="6885580" y="4470500"/>
            <a:ext cx="722735" cy="228600"/>
          </a:xfrm>
          <a:prstGeom prst="upArrow">
            <a:avLst>
              <a:gd name="adj1" fmla="val 50000"/>
              <a:gd name="adj2" fmla="val 50000"/>
            </a:avLst>
          </a:prstGeom>
          <a:solidFill>
            <a:schemeClr val="accent2"/>
          </a:solidFill>
          <a:ln w="9525" algn="ctr">
            <a:solidFill>
              <a:schemeClr val="tx1"/>
            </a:solidFill>
            <a:round/>
            <a:headEnd/>
            <a:tailEnd/>
          </a:ln>
        </p:spPr>
        <p:txBody>
          <a:bodyPr/>
          <a:lstStyle/>
          <a:p>
            <a:pPr eaLnBrk="0" hangingPunct="0">
              <a:lnSpc>
                <a:spcPct val="100000"/>
              </a:lnSpc>
              <a:spcBef>
                <a:spcPct val="0"/>
              </a:spcBef>
              <a:buFontTx/>
              <a:buNone/>
            </a:pPr>
            <a:endParaRPr lang="en-US" sz="2400" dirty="0">
              <a:latin typeface="Times" pitchFamily="18" charset="0"/>
            </a:endParaRPr>
          </a:p>
        </p:txBody>
      </p:sp>
      <p:grpSp>
        <p:nvGrpSpPr>
          <p:cNvPr id="20" name="Group 19"/>
          <p:cNvGrpSpPr/>
          <p:nvPr/>
        </p:nvGrpSpPr>
        <p:grpSpPr>
          <a:xfrm>
            <a:off x="6388872" y="1452347"/>
            <a:ext cx="1633695" cy="2059559"/>
            <a:chOff x="6388871" y="1058461"/>
            <a:chExt cx="1633695" cy="2223522"/>
          </a:xfrm>
        </p:grpSpPr>
        <p:pic>
          <p:nvPicPr>
            <p:cNvPr id="1026" name="Picture 2"/>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388871" y="1058461"/>
              <a:ext cx="1633695" cy="2223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6388872" y="3066539"/>
              <a:ext cx="1573310" cy="184666"/>
            </a:xfrm>
            <a:prstGeom prst="rect">
              <a:avLst/>
            </a:prstGeom>
          </p:spPr>
          <p:txBody>
            <a:bodyPr wrap="square">
              <a:spAutoFit/>
            </a:bodyPr>
            <a:lstStyle/>
            <a:p>
              <a:r>
                <a:rPr lang="en-US" sz="600" dirty="0" smtClean="0"/>
                <a:t>Courtesy Chi-Chang </a:t>
              </a:r>
              <a:r>
                <a:rPr lang="en-US" sz="600" dirty="0"/>
                <a:t>Kao, SLAC </a:t>
              </a:r>
            </a:p>
          </p:txBody>
        </p:sp>
      </p:grpSp>
      <p:grpSp>
        <p:nvGrpSpPr>
          <p:cNvPr id="35" name="Group 34"/>
          <p:cNvGrpSpPr/>
          <p:nvPr/>
        </p:nvGrpSpPr>
        <p:grpSpPr>
          <a:xfrm>
            <a:off x="2912912" y="1110647"/>
            <a:ext cx="3321169" cy="5610827"/>
            <a:chOff x="2881223" y="656935"/>
            <a:chExt cx="3321169" cy="6064540"/>
          </a:xfrm>
        </p:grpSpPr>
        <p:sp>
          <p:nvSpPr>
            <p:cNvPr id="37" name="Flowchart: Process 36"/>
            <p:cNvSpPr/>
            <p:nvPr/>
          </p:nvSpPr>
          <p:spPr bwMode="auto">
            <a:xfrm>
              <a:off x="2881223" y="656935"/>
              <a:ext cx="3321169" cy="6064540"/>
            </a:xfrm>
            <a:prstGeom prst="flowChartProcess">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
          <p:nvSpPr>
            <p:cNvPr id="38" name="TextBox 37"/>
            <p:cNvSpPr txBox="1"/>
            <p:nvPr/>
          </p:nvSpPr>
          <p:spPr>
            <a:xfrm>
              <a:off x="3349692" y="656935"/>
              <a:ext cx="2396941" cy="369332"/>
            </a:xfrm>
            <a:prstGeom prst="rect">
              <a:avLst/>
            </a:prstGeom>
            <a:noFill/>
          </p:spPr>
          <p:txBody>
            <a:bodyPr wrap="none" rtlCol="0">
              <a:spAutoFit/>
            </a:bodyPr>
            <a:lstStyle/>
            <a:p>
              <a:r>
                <a:rPr lang="en-US" b="1" i="1" dirty="0" smtClean="0">
                  <a:solidFill>
                    <a:srgbClr val="C00000"/>
                  </a:solidFill>
                </a:rPr>
                <a:t>JLAB SRF Facility </a:t>
              </a:r>
              <a:endParaRPr lang="en-US" b="1" i="1" dirty="0">
                <a:solidFill>
                  <a:srgbClr val="C00000"/>
                </a:solidFill>
              </a:endParaRPr>
            </a:p>
          </p:txBody>
        </p:sp>
        <p:sp>
          <p:nvSpPr>
            <p:cNvPr id="42" name="TextBox 41"/>
            <p:cNvSpPr txBox="1"/>
            <p:nvPr/>
          </p:nvSpPr>
          <p:spPr bwMode="auto">
            <a:xfrm>
              <a:off x="2959847" y="2465081"/>
              <a:ext cx="3161208" cy="430887"/>
            </a:xfrm>
            <a:prstGeom prst="rect">
              <a:avLst/>
            </a:prstGeom>
            <a:solidFill>
              <a:srgbClr val="7030A0"/>
            </a:solidFill>
            <a:ln>
              <a:solidFill>
                <a:schemeClr val="tx1"/>
              </a:solidFill>
            </a:ln>
          </p:spPr>
          <p:txBody>
            <a:bodyPr wrap="square">
              <a:spAutoFit/>
            </a:bodyPr>
            <a:lstStyle/>
            <a:p>
              <a:pPr>
                <a:buFontTx/>
                <a:buNone/>
                <a:defRPr/>
              </a:pPr>
              <a:r>
                <a:rPr lang="en-US" sz="1400" dirty="0" smtClean="0">
                  <a:solidFill>
                    <a:schemeClr val="bg1">
                      <a:lumMod val="95000"/>
                    </a:schemeClr>
                  </a:solidFill>
                </a:rPr>
                <a:t>Cavity String Assembly &amp; Leak Test</a:t>
              </a:r>
              <a:endParaRPr lang="en-US" sz="1400" dirty="0">
                <a:solidFill>
                  <a:schemeClr val="bg1">
                    <a:lumMod val="95000"/>
                  </a:schemeClr>
                </a:solidFill>
              </a:endParaRPr>
            </a:p>
            <a:p>
              <a:pPr marL="171450" indent="-171450">
                <a:buFont typeface="Wingdings" panose="05000000000000000000" pitchFamily="2" charset="2"/>
                <a:buChar char="ü"/>
                <a:defRPr/>
              </a:pPr>
              <a:r>
                <a:rPr lang="en-US" sz="800" dirty="0">
                  <a:solidFill>
                    <a:schemeClr val="bg1">
                      <a:lumMod val="95000"/>
                    </a:schemeClr>
                  </a:solidFill>
                </a:rPr>
                <a:t>Assemble </a:t>
              </a:r>
              <a:r>
                <a:rPr lang="en-US" sz="800" dirty="0" smtClean="0">
                  <a:solidFill>
                    <a:schemeClr val="bg1">
                      <a:lumMod val="95000"/>
                    </a:schemeClr>
                  </a:solidFill>
                </a:rPr>
                <a:t> Cavity String  -Class </a:t>
              </a:r>
              <a:r>
                <a:rPr lang="en-US" sz="800" dirty="0">
                  <a:solidFill>
                    <a:schemeClr val="bg1">
                      <a:lumMod val="95000"/>
                    </a:schemeClr>
                  </a:solidFill>
                </a:rPr>
                <a:t>100 Clean  </a:t>
              </a:r>
              <a:r>
                <a:rPr lang="en-US" sz="800" dirty="0" smtClean="0">
                  <a:solidFill>
                    <a:schemeClr val="bg1">
                      <a:lumMod val="95000"/>
                    </a:schemeClr>
                  </a:solidFill>
                </a:rPr>
                <a:t>Room</a:t>
              </a:r>
              <a:endParaRPr lang="en-US" sz="800" dirty="0">
                <a:solidFill>
                  <a:schemeClr val="bg1">
                    <a:lumMod val="95000"/>
                  </a:schemeClr>
                </a:solidFill>
              </a:endParaRPr>
            </a:p>
          </p:txBody>
        </p:sp>
        <p:sp>
          <p:nvSpPr>
            <p:cNvPr id="43" name="TextBox 42"/>
            <p:cNvSpPr txBox="1"/>
            <p:nvPr/>
          </p:nvSpPr>
          <p:spPr bwMode="auto">
            <a:xfrm>
              <a:off x="2958944" y="1922701"/>
              <a:ext cx="3151958" cy="430887"/>
            </a:xfrm>
            <a:prstGeom prst="rect">
              <a:avLst/>
            </a:prstGeom>
            <a:solidFill>
              <a:srgbClr val="7030A0"/>
            </a:solidFill>
            <a:ln>
              <a:solidFill>
                <a:schemeClr val="tx1"/>
              </a:solidFill>
            </a:ln>
          </p:spPr>
          <p:txBody>
            <a:bodyPr wrap="square">
              <a:spAutoFit/>
            </a:bodyPr>
            <a:lstStyle/>
            <a:p>
              <a:pPr>
                <a:defRPr/>
              </a:pPr>
              <a:r>
                <a:rPr lang="en-US" sz="1400" dirty="0" smtClean="0">
                  <a:solidFill>
                    <a:schemeClr val="bg1"/>
                  </a:solidFill>
                </a:rPr>
                <a:t>Cavity /Helium Vessel Prep. &amp; Test</a:t>
              </a:r>
              <a:endParaRPr lang="en-US" sz="1400" dirty="0">
                <a:solidFill>
                  <a:schemeClr val="bg1"/>
                </a:solidFill>
              </a:endParaRPr>
            </a:p>
            <a:p>
              <a:pPr marL="171450" indent="-171450">
                <a:buFont typeface="Wingdings" panose="05000000000000000000" pitchFamily="2" charset="2"/>
                <a:buChar char="ü"/>
                <a:defRPr/>
              </a:pPr>
              <a:r>
                <a:rPr lang="en-US" sz="800" dirty="0" smtClean="0">
                  <a:solidFill>
                    <a:schemeClr val="bg1">
                      <a:lumMod val="95000"/>
                    </a:schemeClr>
                  </a:solidFill>
                </a:rPr>
                <a:t>VTA RF  </a:t>
              </a:r>
              <a:r>
                <a:rPr lang="en-US" sz="800" dirty="0">
                  <a:solidFill>
                    <a:schemeClr val="bg1">
                      <a:lumMod val="95000"/>
                    </a:schemeClr>
                  </a:solidFill>
                </a:rPr>
                <a:t>Test in liquid Helium @  2 </a:t>
              </a:r>
              <a:r>
                <a:rPr lang="en-US" sz="800" dirty="0" smtClean="0">
                  <a:solidFill>
                    <a:schemeClr val="bg1">
                      <a:lumMod val="95000"/>
                    </a:schemeClr>
                  </a:solidFill>
                </a:rPr>
                <a:t> K  </a:t>
              </a:r>
              <a:endParaRPr lang="en-US" sz="800" dirty="0">
                <a:solidFill>
                  <a:schemeClr val="bg1">
                    <a:lumMod val="95000"/>
                  </a:schemeClr>
                </a:solidFill>
              </a:endParaRPr>
            </a:p>
          </p:txBody>
        </p:sp>
        <p:sp>
          <p:nvSpPr>
            <p:cNvPr id="53" name="TextBox 52"/>
            <p:cNvSpPr txBox="1"/>
            <p:nvPr/>
          </p:nvSpPr>
          <p:spPr bwMode="auto">
            <a:xfrm>
              <a:off x="2959847" y="5120010"/>
              <a:ext cx="3171362" cy="677108"/>
            </a:xfrm>
            <a:prstGeom prst="rect">
              <a:avLst/>
            </a:prstGeom>
            <a:solidFill>
              <a:srgbClr val="002060"/>
            </a:solidFill>
            <a:ln>
              <a:solidFill>
                <a:schemeClr val="tx1"/>
              </a:solidFill>
            </a:ln>
          </p:spPr>
          <p:txBody>
            <a:bodyPr wrap="square">
              <a:spAutoFit/>
            </a:bodyPr>
            <a:lstStyle/>
            <a:p>
              <a:pPr marL="342900" indent="-342900">
                <a:buFontTx/>
                <a:buNone/>
                <a:defRPr/>
              </a:pPr>
              <a:r>
                <a:rPr lang="en-US" sz="1400" dirty="0" err="1" smtClean="0">
                  <a:solidFill>
                    <a:schemeClr val="bg1">
                      <a:lumMod val="95000"/>
                    </a:schemeClr>
                  </a:solidFill>
                </a:rPr>
                <a:t>Cryomodule</a:t>
              </a:r>
              <a:r>
                <a:rPr lang="en-US" sz="1400" dirty="0" smtClean="0">
                  <a:solidFill>
                    <a:schemeClr val="bg1">
                      <a:lumMod val="95000"/>
                    </a:schemeClr>
                  </a:solidFill>
                </a:rPr>
                <a:t> Test  in </a:t>
              </a:r>
              <a:r>
                <a:rPr lang="en-US" sz="1400" dirty="0">
                  <a:solidFill>
                    <a:schemeClr val="bg1">
                      <a:lumMod val="95000"/>
                    </a:schemeClr>
                  </a:solidFill>
                </a:rPr>
                <a:t>“Test Cave”</a:t>
              </a:r>
            </a:p>
            <a:p>
              <a:pPr marL="137160" indent="-137160">
                <a:buFont typeface="Wingdings" pitchFamily="2" charset="2"/>
                <a:buChar char="ü"/>
                <a:defRPr/>
              </a:pPr>
              <a:r>
                <a:rPr lang="en-US" sz="800" dirty="0" smtClean="0">
                  <a:solidFill>
                    <a:schemeClr val="bg1">
                      <a:lumMod val="95000"/>
                    </a:schemeClr>
                  </a:solidFill>
                </a:rPr>
                <a:t>Cryomodule integrity @ 2  </a:t>
              </a:r>
              <a:r>
                <a:rPr lang="en-US" sz="800" dirty="0">
                  <a:solidFill>
                    <a:schemeClr val="bg1">
                      <a:lumMod val="95000"/>
                    </a:schemeClr>
                  </a:solidFill>
                </a:rPr>
                <a:t>K</a:t>
              </a:r>
            </a:p>
            <a:p>
              <a:pPr marL="137160" indent="-137160">
                <a:buFont typeface="Wingdings" pitchFamily="2" charset="2"/>
                <a:buChar char="ü"/>
                <a:defRPr/>
              </a:pPr>
              <a:r>
                <a:rPr lang="en-US" sz="800" dirty="0" smtClean="0">
                  <a:solidFill>
                    <a:schemeClr val="bg1">
                      <a:lumMod val="95000"/>
                    </a:schemeClr>
                  </a:solidFill>
                </a:rPr>
                <a:t>Tuners - Range</a:t>
              </a:r>
              <a:r>
                <a:rPr lang="en-US" sz="800" dirty="0">
                  <a:solidFill>
                    <a:schemeClr val="bg1">
                      <a:lumMod val="95000"/>
                    </a:schemeClr>
                  </a:solidFill>
                </a:rPr>
                <a:t>, </a:t>
              </a:r>
              <a:r>
                <a:rPr lang="en-US" sz="800" dirty="0" smtClean="0">
                  <a:solidFill>
                    <a:schemeClr val="bg1">
                      <a:lumMod val="95000"/>
                    </a:schemeClr>
                  </a:solidFill>
                </a:rPr>
                <a:t>Hysteresis, &amp; Resolution/ Sensitivity</a:t>
              </a:r>
              <a:endParaRPr lang="en-US" sz="800" dirty="0">
                <a:solidFill>
                  <a:schemeClr val="bg1">
                    <a:lumMod val="95000"/>
                  </a:schemeClr>
                </a:solidFill>
              </a:endParaRPr>
            </a:p>
            <a:p>
              <a:pPr marL="137160" indent="-137160">
                <a:buFont typeface="Wingdings" pitchFamily="2" charset="2"/>
                <a:buChar char="ü"/>
                <a:defRPr/>
              </a:pPr>
              <a:r>
                <a:rPr lang="en-US" sz="800" dirty="0" smtClean="0">
                  <a:solidFill>
                    <a:schemeClr val="bg1">
                      <a:lumMod val="95000"/>
                    </a:schemeClr>
                  </a:solidFill>
                </a:rPr>
                <a:t>Cavities for </a:t>
              </a:r>
              <a:r>
                <a:rPr lang="en-US" sz="800" dirty="0">
                  <a:solidFill>
                    <a:schemeClr val="bg1">
                      <a:lumMod val="95000"/>
                    </a:schemeClr>
                  </a:solidFill>
                </a:rPr>
                <a:t>Gradient </a:t>
              </a:r>
              <a:r>
                <a:rPr lang="en-US" sz="800" dirty="0" smtClean="0">
                  <a:solidFill>
                    <a:schemeClr val="bg1">
                      <a:lumMod val="95000"/>
                    </a:schemeClr>
                  </a:solidFill>
                </a:rPr>
                <a:t>&amp; </a:t>
              </a:r>
              <a:r>
                <a:rPr lang="en-US" sz="800" dirty="0">
                  <a:solidFill>
                    <a:schemeClr val="bg1">
                      <a:lumMod val="95000"/>
                    </a:schemeClr>
                  </a:solidFill>
                </a:rPr>
                <a:t>Dynamic Heat </a:t>
              </a:r>
              <a:r>
                <a:rPr lang="en-US" sz="800" dirty="0" smtClean="0">
                  <a:solidFill>
                    <a:schemeClr val="bg1">
                      <a:lumMod val="95000"/>
                    </a:schemeClr>
                  </a:solidFill>
                </a:rPr>
                <a:t>Load Q</a:t>
              </a:r>
              <a:r>
                <a:rPr lang="en-US" sz="800" baseline="-25000" dirty="0" smtClean="0">
                  <a:solidFill>
                    <a:schemeClr val="bg1">
                      <a:lumMod val="95000"/>
                    </a:schemeClr>
                  </a:solidFill>
                </a:rPr>
                <a:t>o</a:t>
              </a:r>
              <a:r>
                <a:rPr lang="en-US" sz="800" dirty="0" smtClean="0">
                  <a:solidFill>
                    <a:schemeClr val="bg1">
                      <a:lumMod val="95000"/>
                    </a:schemeClr>
                  </a:solidFill>
                </a:rPr>
                <a:t> </a:t>
              </a:r>
              <a:endParaRPr lang="en-US" sz="800" dirty="0">
                <a:solidFill>
                  <a:schemeClr val="bg1">
                    <a:lumMod val="95000"/>
                  </a:schemeClr>
                </a:solidFill>
              </a:endParaRPr>
            </a:p>
          </p:txBody>
        </p:sp>
        <p:sp>
          <p:nvSpPr>
            <p:cNvPr id="55" name="TextBox 54"/>
            <p:cNvSpPr txBox="1"/>
            <p:nvPr/>
          </p:nvSpPr>
          <p:spPr bwMode="auto">
            <a:xfrm>
              <a:off x="2958944" y="3252370"/>
              <a:ext cx="3171362" cy="1415772"/>
            </a:xfrm>
            <a:prstGeom prst="rect">
              <a:avLst/>
            </a:prstGeom>
            <a:solidFill>
              <a:srgbClr val="0070C0"/>
            </a:solidFill>
            <a:ln>
              <a:solidFill>
                <a:schemeClr val="tx1"/>
              </a:solidFill>
            </a:ln>
          </p:spPr>
          <p:txBody>
            <a:bodyPr wrap="square">
              <a:spAutoFit/>
            </a:bodyPr>
            <a:lstStyle/>
            <a:p>
              <a:pPr marL="342900" indent="-342900">
                <a:buFontTx/>
                <a:buNone/>
                <a:defRPr/>
              </a:pPr>
              <a:r>
                <a:rPr lang="en-US" sz="1400" dirty="0">
                  <a:solidFill>
                    <a:schemeClr val="bg1">
                      <a:lumMod val="95000"/>
                    </a:schemeClr>
                  </a:solidFill>
                </a:rPr>
                <a:t>Cryomodule Assembly</a:t>
              </a:r>
            </a:p>
            <a:p>
              <a:pPr marL="171450" indent="-171450">
                <a:buFont typeface="Arial" panose="020B0604020202020204" pitchFamily="34" charset="0"/>
                <a:buChar char="•"/>
                <a:defRPr/>
              </a:pPr>
              <a:r>
                <a:rPr lang="en-US" sz="800" dirty="0">
                  <a:solidFill>
                    <a:schemeClr val="bg1">
                      <a:lumMod val="95000"/>
                    </a:schemeClr>
                  </a:solidFill>
                </a:rPr>
                <a:t>Instrumentation  &amp; Wiring</a:t>
              </a:r>
            </a:p>
            <a:p>
              <a:pPr marL="171450" indent="-171450">
                <a:buFont typeface="Arial" panose="020B0604020202020204" pitchFamily="34" charset="0"/>
                <a:buChar char="•"/>
                <a:defRPr/>
              </a:pPr>
              <a:r>
                <a:rPr lang="en-US" sz="800" dirty="0">
                  <a:solidFill>
                    <a:schemeClr val="bg1">
                      <a:lumMod val="95000"/>
                    </a:schemeClr>
                  </a:solidFill>
                </a:rPr>
                <a:t>Tuners,  MLI– Multi Layer Insulation, </a:t>
              </a:r>
            </a:p>
            <a:p>
              <a:pPr marL="171450" indent="-171450">
                <a:buFont typeface="Arial" panose="020B0604020202020204" pitchFamily="34" charset="0"/>
                <a:buChar char="•"/>
                <a:defRPr/>
              </a:pPr>
              <a:r>
                <a:rPr lang="en-US" sz="800" dirty="0">
                  <a:solidFill>
                    <a:schemeClr val="bg1">
                      <a:lumMod val="95000"/>
                    </a:schemeClr>
                  </a:solidFill>
                </a:rPr>
                <a:t>Cryogenic Circuits , magnetic shielding, </a:t>
              </a:r>
              <a:r>
                <a:rPr lang="en-US" sz="800" dirty="0" smtClean="0">
                  <a:solidFill>
                    <a:schemeClr val="bg1">
                      <a:lumMod val="95000"/>
                    </a:schemeClr>
                  </a:solidFill>
                </a:rPr>
                <a:t>alignment</a:t>
              </a:r>
            </a:p>
            <a:p>
              <a:pPr marL="171450" indent="-171450">
                <a:buFont typeface="Arial" panose="020B0604020202020204" pitchFamily="34" charset="0"/>
                <a:buChar char="•"/>
                <a:defRPr/>
              </a:pPr>
              <a:r>
                <a:rPr lang="en-US" sz="800" dirty="0" smtClean="0">
                  <a:solidFill>
                    <a:schemeClr val="bg1">
                      <a:lumMod val="95000"/>
                    </a:schemeClr>
                  </a:solidFill>
                </a:rPr>
                <a:t>Super </a:t>
              </a:r>
              <a:r>
                <a:rPr lang="en-US" sz="800" dirty="0">
                  <a:solidFill>
                    <a:schemeClr val="bg1">
                      <a:lumMod val="95000"/>
                    </a:schemeClr>
                  </a:solidFill>
                </a:rPr>
                <a:t>Insulation </a:t>
              </a:r>
              <a:r>
                <a:rPr lang="en-US" sz="800" dirty="0" smtClean="0">
                  <a:solidFill>
                    <a:schemeClr val="bg1">
                      <a:lumMod val="95000"/>
                    </a:schemeClr>
                  </a:solidFill>
                </a:rPr>
                <a:t>Cabling &amp;  Shield   </a:t>
              </a:r>
            </a:p>
            <a:p>
              <a:pPr marL="171450" indent="-171450">
                <a:buFont typeface="Arial" panose="020B0604020202020204" pitchFamily="34" charset="0"/>
                <a:buChar char="•"/>
                <a:defRPr/>
              </a:pPr>
              <a:r>
                <a:rPr lang="en-US" sz="800" dirty="0" smtClean="0">
                  <a:solidFill>
                    <a:schemeClr val="bg1">
                      <a:lumMod val="95000"/>
                    </a:schemeClr>
                  </a:solidFill>
                </a:rPr>
                <a:t>Vacuum </a:t>
              </a:r>
              <a:r>
                <a:rPr lang="en-US" sz="800" dirty="0">
                  <a:solidFill>
                    <a:schemeClr val="bg1">
                      <a:lumMod val="95000"/>
                    </a:schemeClr>
                  </a:solidFill>
                </a:rPr>
                <a:t>Vessel </a:t>
              </a:r>
              <a:r>
                <a:rPr lang="en-US" sz="800" dirty="0" smtClean="0">
                  <a:solidFill>
                    <a:schemeClr val="bg1">
                      <a:lumMod val="95000"/>
                    </a:schemeClr>
                  </a:solidFill>
                </a:rPr>
                <a:t> &amp; Final Alignment </a:t>
              </a:r>
            </a:p>
            <a:p>
              <a:pPr marL="171450" indent="-171450">
                <a:buFont typeface="Arial" panose="020B0604020202020204" pitchFamily="34" charset="0"/>
                <a:buChar char="•"/>
                <a:defRPr/>
              </a:pPr>
              <a:r>
                <a:rPr lang="en-US" sz="800" dirty="0" smtClean="0">
                  <a:solidFill>
                    <a:schemeClr val="bg1">
                      <a:lumMod val="95000"/>
                    </a:schemeClr>
                  </a:solidFill>
                </a:rPr>
                <a:t>Install Cryogenic Supply Interfaces</a:t>
              </a:r>
            </a:p>
            <a:p>
              <a:pPr marL="171450" lvl="1" indent="-171450">
                <a:buFont typeface="Wingdings" panose="05000000000000000000" pitchFamily="2" charset="2"/>
                <a:buChar char="ü"/>
                <a:defRPr/>
              </a:pPr>
              <a:r>
                <a:rPr lang="en-US" sz="800" dirty="0" smtClean="0">
                  <a:solidFill>
                    <a:schemeClr val="bg1">
                      <a:lumMod val="95000"/>
                    </a:schemeClr>
                  </a:solidFill>
                </a:rPr>
                <a:t>Horizontal Test Preparation </a:t>
              </a:r>
            </a:p>
            <a:p>
              <a:pPr marL="171450" lvl="1" indent="-171450">
                <a:buFont typeface="Wingdings" panose="05000000000000000000" pitchFamily="2" charset="2"/>
                <a:buChar char="ü"/>
                <a:defRPr/>
              </a:pPr>
              <a:r>
                <a:rPr lang="en-US" sz="800" dirty="0" smtClean="0">
                  <a:solidFill>
                    <a:schemeClr val="bg1">
                      <a:lumMod val="95000"/>
                    </a:schemeClr>
                  </a:solidFill>
                </a:rPr>
                <a:t>Pressure </a:t>
              </a:r>
              <a:r>
                <a:rPr lang="en-US" sz="800" dirty="0">
                  <a:solidFill>
                    <a:schemeClr val="bg1">
                      <a:lumMod val="95000"/>
                    </a:schemeClr>
                  </a:solidFill>
                </a:rPr>
                <a:t>Test &amp; Leak  Check (vacuum)</a:t>
              </a:r>
            </a:p>
            <a:p>
              <a:pPr marL="228600" lvl="1" indent="-228600">
                <a:buFont typeface="Arial" panose="020B0604020202020204" pitchFamily="34" charset="0"/>
                <a:buChar char="•"/>
                <a:defRPr/>
              </a:pPr>
              <a:endParaRPr lang="en-US" sz="800" dirty="0">
                <a:solidFill>
                  <a:schemeClr val="bg1">
                    <a:lumMod val="95000"/>
                  </a:schemeClr>
                </a:solidFill>
              </a:endParaRPr>
            </a:p>
          </p:txBody>
        </p:sp>
        <p:sp>
          <p:nvSpPr>
            <p:cNvPr id="56" name="TextBox 9"/>
            <p:cNvSpPr txBox="1">
              <a:spLocks noChangeArrowheads="1"/>
            </p:cNvSpPr>
            <p:nvPr/>
          </p:nvSpPr>
          <p:spPr bwMode="auto">
            <a:xfrm>
              <a:off x="2958944" y="1104997"/>
              <a:ext cx="3151957" cy="430887"/>
            </a:xfrm>
            <a:prstGeom prst="rect">
              <a:avLst/>
            </a:prstGeom>
            <a:solidFill>
              <a:schemeClr val="bg1">
                <a:lumMod val="50000"/>
              </a:schemeClr>
            </a:solidFill>
            <a:ln w="9525">
              <a:solidFill>
                <a:schemeClr val="tx1"/>
              </a:solidFill>
              <a:miter lim="800000"/>
              <a:headEnd/>
              <a:tailEnd/>
            </a:ln>
          </p:spPr>
          <p:txBody>
            <a:bodyPr wrap="square">
              <a:spAutoFit/>
            </a:bodyPr>
            <a:lstStyle/>
            <a:p>
              <a:r>
                <a:rPr lang="en-US" sz="1400" dirty="0" smtClean="0">
                  <a:solidFill>
                    <a:schemeClr val="bg1"/>
                  </a:solidFill>
                </a:rPr>
                <a:t>Receiving in SRF Inventory </a:t>
              </a:r>
              <a:endParaRPr lang="en-US" sz="800" dirty="0" smtClean="0">
                <a:solidFill>
                  <a:schemeClr val="bg1"/>
                </a:solidFill>
              </a:endParaRPr>
            </a:p>
            <a:p>
              <a:pPr marL="171450" indent="-171450">
                <a:buFont typeface="Wingdings" panose="05000000000000000000" pitchFamily="2" charset="2"/>
                <a:buChar char="ü"/>
              </a:pPr>
              <a:r>
                <a:rPr lang="en-US" sz="800" dirty="0" smtClean="0">
                  <a:solidFill>
                    <a:schemeClr val="bg1"/>
                  </a:solidFill>
                </a:rPr>
                <a:t>Mechanical Inspection CMM</a:t>
              </a:r>
              <a:endParaRPr lang="en-US" sz="800" dirty="0">
                <a:solidFill>
                  <a:schemeClr val="bg1"/>
                </a:solidFill>
              </a:endParaRPr>
            </a:p>
          </p:txBody>
        </p:sp>
        <p:sp>
          <p:nvSpPr>
            <p:cNvPr id="57" name="Up Arrow 66"/>
            <p:cNvSpPr>
              <a:spLocks noChangeArrowheads="1"/>
            </p:cNvSpPr>
            <p:nvPr/>
          </p:nvSpPr>
          <p:spPr bwMode="auto">
            <a:xfrm flipV="1">
              <a:off x="4167877" y="2954889"/>
              <a:ext cx="734994" cy="228600"/>
            </a:xfrm>
            <a:prstGeom prst="upArrow">
              <a:avLst>
                <a:gd name="adj1" fmla="val 50000"/>
                <a:gd name="adj2" fmla="val 50000"/>
              </a:avLst>
            </a:prstGeom>
            <a:solidFill>
              <a:schemeClr val="accent2"/>
            </a:solidFill>
            <a:ln w="9525" algn="ctr">
              <a:solidFill>
                <a:schemeClr val="tx1"/>
              </a:solidFill>
              <a:round/>
              <a:headEnd/>
              <a:tailEnd/>
            </a:ln>
          </p:spPr>
          <p:txBody>
            <a:bodyPr/>
            <a:lstStyle/>
            <a:p>
              <a:pPr eaLnBrk="0" hangingPunct="0">
                <a:lnSpc>
                  <a:spcPct val="100000"/>
                </a:lnSpc>
                <a:spcBef>
                  <a:spcPct val="0"/>
                </a:spcBef>
                <a:buFontTx/>
                <a:buNone/>
              </a:pPr>
              <a:endParaRPr lang="en-US" sz="2400" dirty="0">
                <a:latin typeface="Times" pitchFamily="18" charset="0"/>
              </a:endParaRPr>
            </a:p>
          </p:txBody>
        </p:sp>
        <p:sp>
          <p:nvSpPr>
            <p:cNvPr id="58" name="TextBox 57"/>
            <p:cNvSpPr txBox="1"/>
            <p:nvPr/>
          </p:nvSpPr>
          <p:spPr bwMode="auto">
            <a:xfrm>
              <a:off x="2958944" y="6179971"/>
              <a:ext cx="3178439" cy="430887"/>
            </a:xfrm>
            <a:prstGeom prst="rect">
              <a:avLst/>
            </a:prstGeom>
            <a:solidFill>
              <a:schemeClr val="bg1">
                <a:lumMod val="50000"/>
              </a:schemeClr>
            </a:solidFill>
            <a:ln>
              <a:solidFill>
                <a:schemeClr val="tx1"/>
              </a:solidFill>
            </a:ln>
          </p:spPr>
          <p:txBody>
            <a:bodyPr wrap="square">
              <a:spAutoFit/>
            </a:bodyPr>
            <a:lstStyle/>
            <a:p>
              <a:pPr marL="342900" indent="-342900">
                <a:buFontTx/>
                <a:buNone/>
                <a:defRPr/>
              </a:pPr>
              <a:r>
                <a:rPr lang="en-US" sz="1400" dirty="0" err="1" smtClean="0">
                  <a:solidFill>
                    <a:schemeClr val="bg1">
                      <a:lumMod val="95000"/>
                    </a:schemeClr>
                  </a:solidFill>
                </a:rPr>
                <a:t>Cryomodule</a:t>
              </a:r>
              <a:r>
                <a:rPr lang="en-US" sz="1400" dirty="0" smtClean="0">
                  <a:solidFill>
                    <a:schemeClr val="bg1">
                      <a:lumMod val="95000"/>
                    </a:schemeClr>
                  </a:solidFill>
                </a:rPr>
                <a:t> shipping  to SLAC </a:t>
              </a:r>
            </a:p>
            <a:p>
              <a:pPr marL="171450" indent="-171450">
                <a:buFont typeface="Wingdings" panose="05000000000000000000" pitchFamily="2" charset="2"/>
                <a:buChar char="ü"/>
                <a:defRPr/>
              </a:pPr>
              <a:r>
                <a:rPr lang="en-US" sz="800" dirty="0" smtClean="0">
                  <a:solidFill>
                    <a:schemeClr val="bg1">
                      <a:lumMod val="95000"/>
                    </a:schemeClr>
                  </a:solidFill>
                </a:rPr>
                <a:t>JLAB support for installation of first 3 Cryomodule </a:t>
              </a:r>
              <a:endParaRPr lang="en-US" sz="800" dirty="0">
                <a:solidFill>
                  <a:schemeClr val="bg1">
                    <a:lumMod val="95000"/>
                  </a:schemeClr>
                </a:solidFill>
              </a:endParaRPr>
            </a:p>
          </p:txBody>
        </p:sp>
        <p:sp>
          <p:nvSpPr>
            <p:cNvPr id="59" name="Up Arrow 66"/>
            <p:cNvSpPr>
              <a:spLocks noChangeArrowheads="1"/>
            </p:cNvSpPr>
            <p:nvPr/>
          </p:nvSpPr>
          <p:spPr bwMode="auto">
            <a:xfrm flipV="1">
              <a:off x="4178031" y="4775308"/>
              <a:ext cx="734994" cy="228600"/>
            </a:xfrm>
            <a:prstGeom prst="upArrow">
              <a:avLst>
                <a:gd name="adj1" fmla="val 50000"/>
                <a:gd name="adj2" fmla="val 50000"/>
              </a:avLst>
            </a:prstGeom>
            <a:solidFill>
              <a:schemeClr val="accent2"/>
            </a:solidFill>
            <a:ln w="9525" algn="ctr">
              <a:solidFill>
                <a:schemeClr val="tx1"/>
              </a:solidFill>
              <a:round/>
              <a:headEnd/>
              <a:tailEnd/>
            </a:ln>
          </p:spPr>
          <p:txBody>
            <a:bodyPr/>
            <a:lstStyle/>
            <a:p>
              <a:pPr eaLnBrk="0" hangingPunct="0">
                <a:lnSpc>
                  <a:spcPct val="100000"/>
                </a:lnSpc>
                <a:spcBef>
                  <a:spcPct val="0"/>
                </a:spcBef>
                <a:buFontTx/>
                <a:buNone/>
              </a:pPr>
              <a:endParaRPr lang="en-US" sz="2400" dirty="0">
                <a:latin typeface="Times" pitchFamily="18" charset="0"/>
              </a:endParaRPr>
            </a:p>
          </p:txBody>
        </p:sp>
        <p:sp>
          <p:nvSpPr>
            <p:cNvPr id="60" name="Up Arrow 66"/>
            <p:cNvSpPr>
              <a:spLocks noChangeArrowheads="1"/>
            </p:cNvSpPr>
            <p:nvPr/>
          </p:nvSpPr>
          <p:spPr bwMode="auto">
            <a:xfrm flipV="1">
              <a:off x="4167876" y="1615979"/>
              <a:ext cx="734994" cy="228600"/>
            </a:xfrm>
            <a:prstGeom prst="upArrow">
              <a:avLst>
                <a:gd name="adj1" fmla="val 50000"/>
                <a:gd name="adj2" fmla="val 50000"/>
              </a:avLst>
            </a:prstGeom>
            <a:solidFill>
              <a:schemeClr val="accent2"/>
            </a:solidFill>
            <a:ln w="9525" algn="ctr">
              <a:solidFill>
                <a:schemeClr val="tx1"/>
              </a:solidFill>
              <a:round/>
              <a:headEnd/>
              <a:tailEnd/>
            </a:ln>
          </p:spPr>
          <p:txBody>
            <a:bodyPr/>
            <a:lstStyle/>
            <a:p>
              <a:pPr eaLnBrk="0" hangingPunct="0">
                <a:lnSpc>
                  <a:spcPct val="100000"/>
                </a:lnSpc>
                <a:spcBef>
                  <a:spcPct val="0"/>
                </a:spcBef>
                <a:buFontTx/>
                <a:buNone/>
              </a:pPr>
              <a:endParaRPr lang="en-US" sz="2400" dirty="0">
                <a:latin typeface="Times" pitchFamily="18" charset="0"/>
              </a:endParaRPr>
            </a:p>
          </p:txBody>
        </p:sp>
        <p:sp>
          <p:nvSpPr>
            <p:cNvPr id="61" name="Up Arrow 66"/>
            <p:cNvSpPr>
              <a:spLocks noChangeArrowheads="1"/>
            </p:cNvSpPr>
            <p:nvPr/>
          </p:nvSpPr>
          <p:spPr bwMode="auto">
            <a:xfrm flipV="1">
              <a:off x="4178031" y="5885240"/>
              <a:ext cx="734994" cy="228600"/>
            </a:xfrm>
            <a:prstGeom prst="upArrow">
              <a:avLst>
                <a:gd name="adj1" fmla="val 50000"/>
                <a:gd name="adj2" fmla="val 50000"/>
              </a:avLst>
            </a:prstGeom>
            <a:solidFill>
              <a:schemeClr val="accent2"/>
            </a:solidFill>
            <a:ln w="9525" algn="ctr">
              <a:solidFill>
                <a:schemeClr val="tx1"/>
              </a:solidFill>
              <a:round/>
              <a:headEnd/>
              <a:tailEnd/>
            </a:ln>
          </p:spPr>
          <p:txBody>
            <a:bodyPr/>
            <a:lstStyle/>
            <a:p>
              <a:pPr eaLnBrk="0" hangingPunct="0">
                <a:lnSpc>
                  <a:spcPct val="100000"/>
                </a:lnSpc>
                <a:spcBef>
                  <a:spcPct val="0"/>
                </a:spcBef>
                <a:buFontTx/>
                <a:buNone/>
              </a:pPr>
              <a:endParaRPr lang="en-US" sz="2400" dirty="0">
                <a:latin typeface="Times" pitchFamily="18" charset="0"/>
              </a:endParaRPr>
            </a:p>
          </p:txBody>
        </p:sp>
      </p:grpSp>
      <p:graphicFrame>
        <p:nvGraphicFramePr>
          <p:cNvPr id="4" name="Table 3"/>
          <p:cNvGraphicFramePr>
            <a:graphicFrameLocks noGrp="1"/>
          </p:cNvGraphicFramePr>
          <p:nvPr>
            <p:extLst>
              <p:ext uri="{D42A27DB-BD31-4B8C-83A1-F6EECF244321}">
                <p14:modId xmlns:p14="http://schemas.microsoft.com/office/powerpoint/2010/main" val="2692517910"/>
              </p:ext>
            </p:extLst>
          </p:nvPr>
        </p:nvGraphicFramePr>
        <p:xfrm>
          <a:off x="223612" y="1701286"/>
          <a:ext cx="2441277" cy="4271206"/>
        </p:xfrm>
        <a:graphic>
          <a:graphicData uri="http://schemas.openxmlformats.org/drawingml/2006/table">
            <a:tbl>
              <a:tblPr/>
              <a:tblGrid>
                <a:gridCol w="320623"/>
                <a:gridCol w="1634558"/>
                <a:gridCol w="162032"/>
                <a:gridCol w="162032"/>
                <a:gridCol w="162032"/>
              </a:tblGrid>
              <a:tr h="113557">
                <a:tc>
                  <a:txBody>
                    <a:bodyPr/>
                    <a:lstStyle/>
                    <a:p>
                      <a:pPr algn="l" fontAlgn="b"/>
                      <a:r>
                        <a:rPr lang="en-US" sz="700" b="0" i="0" u="none" strike="noStrike" dirty="0">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l" fontAlgn="b"/>
                      <a:r>
                        <a:rPr lang="en-US" sz="700" b="1" i="0" u="none" strike="noStrike" dirty="0">
                          <a:solidFill>
                            <a:srgbClr val="000000"/>
                          </a:solidFill>
                          <a:effectLst/>
                          <a:latin typeface="Calibri"/>
                        </a:rPr>
                        <a:t>Component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400" b="1" i="0" u="none" strike="noStrike">
                          <a:solidFill>
                            <a:srgbClr val="000000"/>
                          </a:solidFill>
                          <a:effectLst/>
                          <a:latin typeface="Calibri"/>
                        </a:rPr>
                        <a:t>FNAL</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400" b="1" i="0" u="none" strike="noStrike">
                          <a:solidFill>
                            <a:srgbClr val="000000"/>
                          </a:solidFill>
                          <a:effectLst/>
                          <a:latin typeface="Calibri"/>
                        </a:rPr>
                        <a:t> JLAB</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c>
                  <a:txBody>
                    <a:bodyPr/>
                    <a:lstStyle/>
                    <a:p>
                      <a:pPr algn="ctr" fontAlgn="b"/>
                      <a:r>
                        <a:rPr lang="en-US" sz="400" b="1" i="0" u="none" strike="noStrike">
                          <a:solidFill>
                            <a:srgbClr val="000000"/>
                          </a:solidFill>
                          <a:effectLst/>
                          <a:latin typeface="Calibri"/>
                        </a:rPr>
                        <a:t>SLAC</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9D9D9"/>
                    </a:solidFill>
                  </a:tcPr>
                </a:tc>
              </a:tr>
              <a:tr h="169200">
                <a:tc rowSpan="14">
                  <a:txBody>
                    <a:bodyPr/>
                    <a:lstStyle/>
                    <a:p>
                      <a:pPr algn="ctr" fontAlgn="ctr"/>
                      <a:r>
                        <a:rPr lang="en-US" sz="700" b="0" i="0" u="none" strike="noStrike" dirty="0">
                          <a:solidFill>
                            <a:srgbClr val="000000"/>
                          </a:solidFill>
                          <a:effectLst/>
                          <a:latin typeface="Calibri"/>
                        </a:rPr>
                        <a:t>Cavity String </a:t>
                      </a:r>
                    </a:p>
                  </a:txBody>
                  <a:tcPr marL="6911" marR="6911" marT="6911"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l" fontAlgn="b"/>
                      <a:r>
                        <a:rPr lang="en-US" sz="700" b="0" i="0" u="none" strike="noStrike" dirty="0">
                          <a:solidFill>
                            <a:srgbClr val="000000"/>
                          </a:solidFill>
                          <a:effectLst/>
                          <a:latin typeface="Calibri"/>
                        </a:rPr>
                        <a:t>Niobium (Prototype) - existing cavities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US" sz="400" b="0" i="0" u="none" strike="noStrike">
                          <a:solidFill>
                            <a:srgbClr val="000000"/>
                          </a:solidFill>
                          <a:effectLst/>
                          <a:latin typeface="Calibri"/>
                        </a:rPr>
                        <a:t>NA</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r>
              <a:tr h="113557">
                <a:tc vMerge="1">
                  <a:txBody>
                    <a:bodyPr/>
                    <a:lstStyle/>
                    <a:p>
                      <a:endParaRPr lang="en-US"/>
                    </a:p>
                  </a:txBody>
                  <a:tcPr/>
                </a:tc>
                <a:tc>
                  <a:txBody>
                    <a:bodyPr/>
                    <a:lstStyle/>
                    <a:p>
                      <a:pPr algn="l" fontAlgn="b"/>
                      <a:r>
                        <a:rPr lang="en-US" sz="700" b="0" i="0" u="none" strike="noStrike">
                          <a:solidFill>
                            <a:srgbClr val="000000"/>
                          </a:solidFill>
                          <a:effectLst/>
                          <a:latin typeface="Calibri"/>
                        </a:rPr>
                        <a:t>Niobium (Production)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US" sz="400" b="0" i="0" u="none" strike="noStrike">
                          <a:solidFill>
                            <a:srgbClr val="000000"/>
                          </a:solidFill>
                          <a:effectLst/>
                          <a:latin typeface="Calibri"/>
                        </a:rPr>
                        <a:t>X</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r>
              <a:tr h="169200">
                <a:tc vMerge="1">
                  <a:txBody>
                    <a:bodyPr/>
                    <a:lstStyle/>
                    <a:p>
                      <a:endParaRPr lang="en-US"/>
                    </a:p>
                  </a:txBody>
                  <a:tcPr/>
                </a:tc>
                <a:tc>
                  <a:txBody>
                    <a:bodyPr/>
                    <a:lstStyle/>
                    <a:p>
                      <a:pPr algn="l" fontAlgn="b"/>
                      <a:r>
                        <a:rPr lang="en-US" sz="700" b="0" i="0" u="none" strike="noStrike" dirty="0">
                          <a:solidFill>
                            <a:srgbClr val="000000"/>
                          </a:solidFill>
                          <a:effectLst/>
                          <a:latin typeface="Calibri"/>
                        </a:rPr>
                        <a:t>Cavities (Prototype) - existing cavities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US" sz="400" b="0" i="0" u="none" strike="noStrike">
                          <a:solidFill>
                            <a:srgbClr val="000000"/>
                          </a:solidFill>
                          <a:effectLst/>
                          <a:latin typeface="Calibri"/>
                        </a:rPr>
                        <a:t>NA</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r>
              <a:tr h="113557">
                <a:tc vMerge="1">
                  <a:txBody>
                    <a:bodyPr/>
                    <a:lstStyle/>
                    <a:p>
                      <a:endParaRPr lang="en-US"/>
                    </a:p>
                  </a:txBody>
                  <a:tcPr/>
                </a:tc>
                <a:tc>
                  <a:txBody>
                    <a:bodyPr/>
                    <a:lstStyle/>
                    <a:p>
                      <a:pPr algn="l" fontAlgn="b"/>
                      <a:r>
                        <a:rPr lang="en-US" sz="700" b="0" i="0" u="none" strike="noStrike">
                          <a:solidFill>
                            <a:srgbClr val="000000"/>
                          </a:solidFill>
                          <a:effectLst/>
                          <a:latin typeface="Calibri"/>
                        </a:rPr>
                        <a:t>Helium Vessels (Prototype)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US" sz="400" b="0" i="0" u="none" strike="noStrike">
                          <a:solidFill>
                            <a:srgbClr val="000000"/>
                          </a:solidFill>
                          <a:effectLst/>
                          <a:latin typeface="Calibri"/>
                        </a:rPr>
                        <a:t>X</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r>
              <a:tr h="212594">
                <a:tc vMerge="1">
                  <a:txBody>
                    <a:bodyPr/>
                    <a:lstStyle/>
                    <a:p>
                      <a:endParaRPr lang="en-US"/>
                    </a:p>
                  </a:txBody>
                  <a:tcPr/>
                </a:tc>
                <a:tc>
                  <a:txBody>
                    <a:bodyPr/>
                    <a:lstStyle/>
                    <a:p>
                      <a:pPr algn="l" fontAlgn="b"/>
                      <a:r>
                        <a:rPr lang="en-US" sz="700" b="0" i="0" u="none" strike="noStrike" dirty="0">
                          <a:solidFill>
                            <a:srgbClr val="000000"/>
                          </a:solidFill>
                          <a:effectLst/>
                          <a:latin typeface="Calibri"/>
                        </a:rPr>
                        <a:t>Cavities w/Helium Vessels </a:t>
                      </a:r>
                      <a:r>
                        <a:rPr lang="en-US" sz="700" b="0" i="0" u="none" strike="noStrike" dirty="0" smtClean="0">
                          <a:solidFill>
                            <a:srgbClr val="000000"/>
                          </a:solidFill>
                          <a:effectLst/>
                          <a:latin typeface="Calibri"/>
                        </a:rPr>
                        <a:t>-VTS Ready (Production)</a:t>
                      </a:r>
                      <a:endParaRPr lang="en-US" sz="700" b="0" i="0" u="none" strike="noStrike" dirty="0">
                        <a:solidFill>
                          <a:srgbClr val="000000"/>
                        </a:solidFill>
                        <a:effectLst/>
                        <a:latin typeface="Calibri"/>
                      </a:endParaRP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US" sz="400" b="0" i="0" u="none" strike="noStrike">
                          <a:solidFill>
                            <a:srgbClr val="000000"/>
                          </a:solidFill>
                          <a:effectLst/>
                          <a:latin typeface="Calibri"/>
                        </a:rPr>
                        <a:t>X</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r>
              <a:tr h="113557">
                <a:tc vMerge="1">
                  <a:txBody>
                    <a:bodyPr/>
                    <a:lstStyle/>
                    <a:p>
                      <a:endParaRPr lang="en-US"/>
                    </a:p>
                  </a:txBody>
                  <a:tcPr/>
                </a:tc>
                <a:tc>
                  <a:txBody>
                    <a:bodyPr/>
                    <a:lstStyle/>
                    <a:p>
                      <a:pPr algn="l" fontAlgn="b"/>
                      <a:r>
                        <a:rPr lang="en-US" sz="700" b="0" i="0" u="none" strike="noStrike" dirty="0">
                          <a:solidFill>
                            <a:srgbClr val="000000"/>
                          </a:solidFill>
                          <a:effectLst/>
                          <a:latin typeface="Calibri"/>
                        </a:rPr>
                        <a:t>Cavity Feedthroughs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US" sz="400" b="0" i="0" u="none" strike="noStrike">
                          <a:solidFill>
                            <a:srgbClr val="000000"/>
                          </a:solidFill>
                          <a:effectLst/>
                          <a:latin typeface="Calibri"/>
                        </a:rPr>
                        <a:t>X</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r>
              <a:tr h="250961">
                <a:tc vMerge="1">
                  <a:txBody>
                    <a:bodyPr/>
                    <a:lstStyle/>
                    <a:p>
                      <a:endParaRPr lang="en-US"/>
                    </a:p>
                  </a:txBody>
                  <a:tcPr/>
                </a:tc>
                <a:tc>
                  <a:txBody>
                    <a:bodyPr/>
                    <a:lstStyle/>
                    <a:p>
                      <a:pPr algn="l" fontAlgn="b"/>
                      <a:r>
                        <a:rPr lang="en-US" sz="700" b="0" i="0" u="none" strike="noStrike" dirty="0">
                          <a:solidFill>
                            <a:srgbClr val="000000"/>
                          </a:solidFill>
                          <a:effectLst/>
                          <a:latin typeface="Calibri"/>
                        </a:rPr>
                        <a:t>Cavity Flanges &amp; Assoc. Hardware/Seals (VTS &amp; HTS compatible)</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US" sz="400" b="0" i="0" u="none" strike="noStrike">
                          <a:solidFill>
                            <a:srgbClr val="000000"/>
                          </a:solidFill>
                          <a:effectLst/>
                          <a:latin typeface="Calibri"/>
                        </a:rPr>
                        <a:t>X</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r>
              <a:tr h="169200">
                <a:tc vMerge="1">
                  <a:txBody>
                    <a:bodyPr/>
                    <a:lstStyle/>
                    <a:p>
                      <a:endParaRPr lang="en-US"/>
                    </a:p>
                  </a:txBody>
                  <a:tcPr/>
                </a:tc>
                <a:tc>
                  <a:txBody>
                    <a:bodyPr/>
                    <a:lstStyle/>
                    <a:p>
                      <a:pPr algn="l" fontAlgn="b"/>
                      <a:r>
                        <a:rPr lang="en-US" sz="700" b="0" i="0" u="none" strike="noStrike" dirty="0">
                          <a:solidFill>
                            <a:srgbClr val="000000"/>
                          </a:solidFill>
                          <a:effectLst/>
                          <a:latin typeface="Calibri"/>
                        </a:rPr>
                        <a:t>Fundamental Power Coupler (FPC)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US" sz="400" b="0" i="0" u="none" strike="noStrike">
                          <a:solidFill>
                            <a:srgbClr val="000000"/>
                          </a:solidFill>
                          <a:effectLst/>
                          <a:latin typeface="Calibri"/>
                        </a:rPr>
                        <a:t>X</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r>
              <a:tr h="169200">
                <a:tc vMerge="1">
                  <a:txBody>
                    <a:bodyPr/>
                    <a:lstStyle/>
                    <a:p>
                      <a:endParaRPr lang="en-US"/>
                    </a:p>
                  </a:txBody>
                  <a:tcPr/>
                </a:tc>
                <a:tc>
                  <a:txBody>
                    <a:bodyPr/>
                    <a:lstStyle/>
                    <a:p>
                      <a:pPr algn="l" fontAlgn="b"/>
                      <a:r>
                        <a:rPr lang="en-US" sz="700" b="0" i="0" u="none" strike="noStrike" dirty="0">
                          <a:solidFill>
                            <a:srgbClr val="000000"/>
                          </a:solidFill>
                          <a:effectLst/>
                          <a:latin typeface="Calibri"/>
                        </a:rPr>
                        <a:t>Cavity String Interconnecting Bellows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US" sz="400" b="0" i="0" u="none" strike="noStrike">
                          <a:solidFill>
                            <a:srgbClr val="000000"/>
                          </a:solidFill>
                          <a:effectLst/>
                          <a:latin typeface="Calibri"/>
                        </a:rPr>
                        <a:t>X</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r>
              <a:tr h="169200">
                <a:tc vMerge="1">
                  <a:txBody>
                    <a:bodyPr/>
                    <a:lstStyle/>
                    <a:p>
                      <a:endParaRPr lang="en-US"/>
                    </a:p>
                  </a:txBody>
                  <a:tcPr/>
                </a:tc>
                <a:tc>
                  <a:txBody>
                    <a:bodyPr/>
                    <a:lstStyle/>
                    <a:p>
                      <a:pPr algn="l" fontAlgn="b"/>
                      <a:r>
                        <a:rPr lang="en-US" sz="700" b="0" i="0" u="none" strike="noStrike" dirty="0">
                          <a:solidFill>
                            <a:srgbClr val="000000"/>
                          </a:solidFill>
                          <a:effectLst/>
                          <a:latin typeface="Calibri"/>
                        </a:rPr>
                        <a:t>Cavity String Assembly Hardware &amp; Seals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US" sz="400" b="0" i="0" u="none" strike="noStrike">
                          <a:solidFill>
                            <a:srgbClr val="000000"/>
                          </a:solidFill>
                          <a:effectLst/>
                          <a:latin typeface="Calibri"/>
                        </a:rPr>
                        <a:t>X</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r>
              <a:tr h="113557">
                <a:tc vMerge="1">
                  <a:txBody>
                    <a:bodyPr/>
                    <a:lstStyle/>
                    <a:p>
                      <a:endParaRPr lang="en-US"/>
                    </a:p>
                  </a:txBody>
                  <a:tcPr/>
                </a:tc>
                <a:tc>
                  <a:txBody>
                    <a:bodyPr/>
                    <a:lstStyle/>
                    <a:p>
                      <a:pPr algn="l" fontAlgn="b"/>
                      <a:r>
                        <a:rPr lang="en-US" sz="700" b="0" i="0" u="none" strike="noStrike" dirty="0">
                          <a:solidFill>
                            <a:srgbClr val="000000"/>
                          </a:solidFill>
                          <a:effectLst/>
                          <a:latin typeface="Calibri"/>
                        </a:rPr>
                        <a:t>SC Magnet Assembly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US" sz="400" b="0" i="0" u="none" strike="noStrike">
                          <a:solidFill>
                            <a:srgbClr val="000000"/>
                          </a:solidFill>
                          <a:effectLst/>
                          <a:latin typeface="Calibri"/>
                        </a:rPr>
                        <a:t>X</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r>
              <a:tr h="113557">
                <a:tc vMerge="1">
                  <a:txBody>
                    <a:bodyPr/>
                    <a:lstStyle/>
                    <a:p>
                      <a:endParaRPr lang="en-US"/>
                    </a:p>
                  </a:txBody>
                  <a:tcPr/>
                </a:tc>
                <a:tc>
                  <a:txBody>
                    <a:bodyPr/>
                    <a:lstStyle/>
                    <a:p>
                      <a:pPr algn="l" fontAlgn="b"/>
                      <a:r>
                        <a:rPr lang="en-US" sz="700" b="0" i="0" u="none" strike="noStrike" dirty="0">
                          <a:solidFill>
                            <a:srgbClr val="000000"/>
                          </a:solidFill>
                          <a:effectLst/>
                          <a:latin typeface="Calibri"/>
                        </a:rPr>
                        <a:t>Beam Position Monitor (BPM)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US" sz="400" b="0" i="0" u="none" strike="noStrike">
                          <a:solidFill>
                            <a:srgbClr val="000000"/>
                          </a:solidFill>
                          <a:effectLst/>
                          <a:latin typeface="Calibri"/>
                        </a:rPr>
                        <a:t>X</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r>
              <a:tr h="113557">
                <a:tc vMerge="1">
                  <a:txBody>
                    <a:bodyPr/>
                    <a:lstStyle/>
                    <a:p>
                      <a:endParaRPr lang="en-US"/>
                    </a:p>
                  </a:txBody>
                  <a:tcPr/>
                </a:tc>
                <a:tc>
                  <a:txBody>
                    <a:bodyPr/>
                    <a:lstStyle/>
                    <a:p>
                      <a:pPr algn="l" fontAlgn="b"/>
                      <a:r>
                        <a:rPr lang="en-US" sz="700" b="0" i="0" u="none" strike="noStrike" dirty="0">
                          <a:solidFill>
                            <a:srgbClr val="000000"/>
                          </a:solidFill>
                          <a:effectLst/>
                          <a:latin typeface="Calibri"/>
                        </a:rPr>
                        <a:t>Gate Valves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US" sz="400" b="0" i="0" u="none" strike="noStrike">
                          <a:solidFill>
                            <a:srgbClr val="000000"/>
                          </a:solidFill>
                          <a:effectLst/>
                          <a:latin typeface="Calibri"/>
                        </a:rPr>
                        <a:t>X</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r>
              <a:tr h="212594">
                <a:tc vMerge="1">
                  <a:txBody>
                    <a:bodyPr/>
                    <a:lstStyle/>
                    <a:p>
                      <a:endParaRPr lang="en-US"/>
                    </a:p>
                  </a:txBody>
                  <a:tcPr/>
                </a:tc>
                <a:tc>
                  <a:txBody>
                    <a:bodyPr/>
                    <a:lstStyle/>
                    <a:p>
                      <a:pPr algn="l" fontAlgn="b"/>
                      <a:r>
                        <a:rPr lang="da-DK" sz="700" b="0" i="0" u="none" strike="noStrike" dirty="0">
                          <a:solidFill>
                            <a:srgbClr val="000000"/>
                          </a:solidFill>
                          <a:effectLst/>
                          <a:latin typeface="Calibri"/>
                        </a:rPr>
                        <a:t>Beamline </a:t>
                      </a:r>
                      <a:r>
                        <a:rPr lang="da-DK" sz="700" b="0" i="0" u="none" strike="noStrike" dirty="0" smtClean="0">
                          <a:solidFill>
                            <a:srgbClr val="000000"/>
                          </a:solidFill>
                          <a:effectLst/>
                          <a:latin typeface="Calibri"/>
                        </a:rPr>
                        <a:t>Vac. Monitoring </a:t>
                      </a:r>
                      <a:r>
                        <a:rPr lang="da-DK" sz="700" b="0" i="0" u="none" strike="noStrike" dirty="0">
                          <a:solidFill>
                            <a:srgbClr val="000000"/>
                          </a:solidFill>
                          <a:effectLst/>
                          <a:latin typeface="Calibri"/>
                        </a:rPr>
                        <a:t>Manifold &amp; Gauge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US" sz="400" b="0" i="0" u="none" strike="noStrike">
                          <a:solidFill>
                            <a:srgbClr val="000000"/>
                          </a:solidFill>
                          <a:effectLst/>
                          <a:latin typeface="Calibri"/>
                        </a:rPr>
                        <a:t>X</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r>
              <a:tr h="113557">
                <a:tc rowSpan="12">
                  <a:txBody>
                    <a:bodyPr/>
                    <a:lstStyle/>
                    <a:p>
                      <a:pPr algn="ctr" fontAlgn="ctr"/>
                      <a:r>
                        <a:rPr lang="en-US" sz="700" b="0" i="0" u="none" strike="noStrike">
                          <a:solidFill>
                            <a:srgbClr val="000000"/>
                          </a:solidFill>
                          <a:effectLst/>
                          <a:latin typeface="Calibri"/>
                        </a:rPr>
                        <a:t>Cryomodule </a:t>
                      </a:r>
                    </a:p>
                  </a:txBody>
                  <a:tcPr marL="6911" marR="6911" marT="6911"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l" fontAlgn="b"/>
                      <a:r>
                        <a:rPr lang="en-US" sz="700" b="0" i="0" u="none" strike="noStrike" dirty="0">
                          <a:solidFill>
                            <a:srgbClr val="000000"/>
                          </a:solidFill>
                          <a:effectLst/>
                          <a:latin typeface="Calibri"/>
                        </a:rPr>
                        <a:t>Two-phase Pipe Bellows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b"/>
                      <a:r>
                        <a:rPr lang="en-US" sz="400" b="0" i="0" u="none" strike="noStrike">
                          <a:solidFill>
                            <a:srgbClr val="000000"/>
                          </a:solidFill>
                          <a:effectLst/>
                          <a:latin typeface="Calibri"/>
                        </a:rPr>
                        <a:t>X</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24469">
                <a:tc vMerge="1">
                  <a:txBody>
                    <a:bodyPr/>
                    <a:lstStyle/>
                    <a:p>
                      <a:endParaRPr lang="en-US"/>
                    </a:p>
                  </a:txBody>
                  <a:tcPr/>
                </a:tc>
                <a:tc>
                  <a:txBody>
                    <a:bodyPr/>
                    <a:lstStyle/>
                    <a:p>
                      <a:pPr algn="l" fontAlgn="b"/>
                      <a:r>
                        <a:rPr lang="en-US" sz="700" b="0" i="0" u="none" strike="noStrike" dirty="0" smtClean="0">
                          <a:solidFill>
                            <a:srgbClr val="000000"/>
                          </a:solidFill>
                          <a:effectLst/>
                          <a:latin typeface="Calibri"/>
                        </a:rPr>
                        <a:t>Tuner</a:t>
                      </a:r>
                      <a:r>
                        <a:rPr lang="en-US" sz="700" b="0" i="0" u="none" strike="noStrike" dirty="0">
                          <a:solidFill>
                            <a:srgbClr val="000000"/>
                          </a:solidFill>
                          <a:effectLst/>
                          <a:latin typeface="Calibri"/>
                        </a:rPr>
                        <a:t>, actuator, </a:t>
                      </a:r>
                      <a:r>
                        <a:rPr lang="en-US" sz="700" b="0" i="0" u="none" strike="noStrike" dirty="0" err="1">
                          <a:solidFill>
                            <a:srgbClr val="000000"/>
                          </a:solidFill>
                          <a:effectLst/>
                          <a:latin typeface="Calibri"/>
                        </a:rPr>
                        <a:t>piezos</a:t>
                      </a:r>
                      <a:r>
                        <a:rPr lang="en-US" sz="700" b="0" i="0" u="none" strike="noStrike" dirty="0">
                          <a:solidFill>
                            <a:srgbClr val="000000"/>
                          </a:solidFill>
                          <a:effectLst/>
                          <a:latin typeface="Calibri"/>
                        </a:rPr>
                        <a:t> (Prototype)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b"/>
                      <a:r>
                        <a:rPr lang="en-US" sz="400" b="0" i="0" u="none" strike="noStrike">
                          <a:solidFill>
                            <a:srgbClr val="000000"/>
                          </a:solidFill>
                          <a:effectLst/>
                          <a:latin typeface="Calibri"/>
                        </a:rPr>
                        <a:t>X</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09385">
                <a:tc vMerge="1">
                  <a:txBody>
                    <a:bodyPr/>
                    <a:lstStyle/>
                    <a:p>
                      <a:endParaRPr lang="en-US"/>
                    </a:p>
                  </a:txBody>
                  <a:tcPr/>
                </a:tc>
                <a:tc>
                  <a:txBody>
                    <a:bodyPr/>
                    <a:lstStyle/>
                    <a:p>
                      <a:pPr algn="l" fontAlgn="b"/>
                      <a:r>
                        <a:rPr lang="en-US" sz="700" b="0" i="0" u="none" strike="noStrike" dirty="0">
                          <a:solidFill>
                            <a:srgbClr val="000000"/>
                          </a:solidFill>
                          <a:effectLst/>
                          <a:latin typeface="Calibri"/>
                        </a:rPr>
                        <a:t>Tuner </a:t>
                      </a:r>
                      <a:r>
                        <a:rPr lang="en-US" sz="700" b="0" i="0" u="none" strike="noStrike" dirty="0" smtClean="0">
                          <a:solidFill>
                            <a:srgbClr val="000000"/>
                          </a:solidFill>
                          <a:effectLst/>
                          <a:latin typeface="Calibri"/>
                        </a:rPr>
                        <a:t>, </a:t>
                      </a:r>
                      <a:r>
                        <a:rPr lang="en-US" sz="700" b="0" i="0" u="none" strike="noStrike" dirty="0">
                          <a:solidFill>
                            <a:srgbClr val="000000"/>
                          </a:solidFill>
                          <a:effectLst/>
                          <a:latin typeface="Calibri"/>
                        </a:rPr>
                        <a:t>actuator, </a:t>
                      </a:r>
                      <a:r>
                        <a:rPr lang="en-US" sz="700" b="0" i="0" u="none" strike="noStrike" dirty="0" err="1">
                          <a:solidFill>
                            <a:srgbClr val="000000"/>
                          </a:solidFill>
                          <a:effectLst/>
                          <a:latin typeface="Calibri"/>
                        </a:rPr>
                        <a:t>piezos</a:t>
                      </a:r>
                      <a:r>
                        <a:rPr lang="en-US" sz="700" b="0" i="0" u="none" strike="noStrike" dirty="0">
                          <a:solidFill>
                            <a:srgbClr val="000000"/>
                          </a:solidFill>
                          <a:effectLst/>
                          <a:latin typeface="Calibri"/>
                        </a:rPr>
                        <a:t> (Production)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b"/>
                      <a:r>
                        <a:rPr lang="en-US" sz="400" b="0" i="0" u="none" strike="noStrike">
                          <a:solidFill>
                            <a:srgbClr val="000000"/>
                          </a:solidFill>
                          <a:effectLst/>
                          <a:latin typeface="Calibri"/>
                        </a:rPr>
                        <a:t>X</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13557">
                <a:tc vMerge="1">
                  <a:txBody>
                    <a:bodyPr/>
                    <a:lstStyle/>
                    <a:p>
                      <a:endParaRPr lang="en-US"/>
                    </a:p>
                  </a:txBody>
                  <a:tcPr/>
                </a:tc>
                <a:tc>
                  <a:txBody>
                    <a:bodyPr/>
                    <a:lstStyle/>
                    <a:p>
                      <a:pPr algn="l" fontAlgn="b"/>
                      <a:r>
                        <a:rPr lang="en-US" sz="700" b="0" i="0" u="none" strike="noStrike" dirty="0">
                          <a:solidFill>
                            <a:srgbClr val="000000"/>
                          </a:solidFill>
                          <a:effectLst/>
                          <a:latin typeface="Calibri"/>
                        </a:rPr>
                        <a:t>Magnetic Shielding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b"/>
                      <a:r>
                        <a:rPr lang="en-US" sz="400" b="0" i="0" u="none" strike="noStrike">
                          <a:solidFill>
                            <a:srgbClr val="000000"/>
                          </a:solidFill>
                          <a:effectLst/>
                          <a:latin typeface="Calibri"/>
                        </a:rPr>
                        <a:t>X</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13557">
                <a:tc vMerge="1">
                  <a:txBody>
                    <a:bodyPr/>
                    <a:lstStyle/>
                    <a:p>
                      <a:endParaRPr lang="en-US"/>
                    </a:p>
                  </a:txBody>
                  <a:tcPr/>
                </a:tc>
                <a:tc>
                  <a:txBody>
                    <a:bodyPr/>
                    <a:lstStyle/>
                    <a:p>
                      <a:pPr algn="l" fontAlgn="b"/>
                      <a:r>
                        <a:rPr lang="en-US" sz="700" b="0" i="0" u="none" strike="noStrike" dirty="0">
                          <a:solidFill>
                            <a:srgbClr val="000000"/>
                          </a:solidFill>
                          <a:effectLst/>
                          <a:latin typeface="Calibri"/>
                        </a:rPr>
                        <a:t>GRHP Sub-assembly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b"/>
                      <a:r>
                        <a:rPr lang="en-US" sz="400" b="0" i="0" u="none" strike="noStrike">
                          <a:solidFill>
                            <a:srgbClr val="000000"/>
                          </a:solidFill>
                          <a:effectLst/>
                          <a:latin typeface="Calibri"/>
                        </a:rPr>
                        <a:t>X</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13557">
                <a:tc vMerge="1">
                  <a:txBody>
                    <a:bodyPr/>
                    <a:lstStyle/>
                    <a:p>
                      <a:endParaRPr lang="en-US"/>
                    </a:p>
                  </a:txBody>
                  <a:tcPr/>
                </a:tc>
                <a:tc>
                  <a:txBody>
                    <a:bodyPr/>
                    <a:lstStyle/>
                    <a:p>
                      <a:pPr algn="l" fontAlgn="b"/>
                      <a:r>
                        <a:rPr lang="en-US" sz="700" b="0" i="0" u="none" strike="noStrike" dirty="0">
                          <a:solidFill>
                            <a:srgbClr val="000000"/>
                          </a:solidFill>
                          <a:effectLst/>
                          <a:latin typeface="Calibri"/>
                        </a:rPr>
                        <a:t>Vacuum Vessel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b"/>
                      <a:r>
                        <a:rPr lang="en-US" sz="400" b="0" i="0" u="none" strike="noStrike">
                          <a:solidFill>
                            <a:srgbClr val="000000"/>
                          </a:solidFill>
                          <a:effectLst/>
                          <a:latin typeface="Calibri"/>
                        </a:rPr>
                        <a:t>X</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250961">
                <a:tc vMerge="1">
                  <a:txBody>
                    <a:bodyPr/>
                    <a:lstStyle/>
                    <a:p>
                      <a:endParaRPr lang="en-US"/>
                    </a:p>
                  </a:txBody>
                  <a:tcPr/>
                </a:tc>
                <a:tc>
                  <a:txBody>
                    <a:bodyPr/>
                    <a:lstStyle/>
                    <a:p>
                      <a:pPr algn="l" fontAlgn="b"/>
                      <a:r>
                        <a:rPr lang="en-US" sz="700" b="0" i="0" u="none" strike="noStrike" dirty="0">
                          <a:solidFill>
                            <a:srgbClr val="000000"/>
                          </a:solidFill>
                          <a:effectLst/>
                          <a:latin typeface="Calibri"/>
                        </a:rPr>
                        <a:t>Coupler Pumping Lines </a:t>
                      </a:r>
                      <a:r>
                        <a:rPr lang="en-US" sz="700" b="0" i="0" u="none" strike="noStrike" dirty="0" smtClean="0">
                          <a:solidFill>
                            <a:srgbClr val="000000"/>
                          </a:solidFill>
                          <a:effectLst/>
                          <a:latin typeface="Calibri"/>
                        </a:rPr>
                        <a:t>&amp; </a:t>
                      </a:r>
                      <a:r>
                        <a:rPr lang="en-US" sz="700" b="0" i="0" u="none" strike="noStrike" dirty="0">
                          <a:solidFill>
                            <a:srgbClr val="000000"/>
                          </a:solidFill>
                          <a:effectLst/>
                          <a:latin typeface="Calibri"/>
                        </a:rPr>
                        <a:t>Pumps (</a:t>
                      </a:r>
                      <a:r>
                        <a:rPr lang="en-US" sz="700" b="0" i="0" u="none" strike="noStrike" dirty="0" err="1">
                          <a:solidFill>
                            <a:srgbClr val="000000"/>
                          </a:solidFill>
                          <a:effectLst/>
                          <a:latin typeface="Calibri"/>
                        </a:rPr>
                        <a:t>ion+TSP</a:t>
                      </a:r>
                      <a:r>
                        <a:rPr lang="en-US" sz="700" b="0" i="0" u="none" strike="noStrike" dirty="0">
                          <a:solidFill>
                            <a:srgbClr val="000000"/>
                          </a:solidFill>
                          <a:effectLst/>
                          <a:latin typeface="Calibri"/>
                        </a:rPr>
                        <a:t>) + vacuum gauges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b"/>
                      <a:r>
                        <a:rPr lang="en-US" sz="400" b="0" i="0" u="none" strike="noStrike">
                          <a:solidFill>
                            <a:srgbClr val="000000"/>
                          </a:solidFill>
                          <a:effectLst/>
                          <a:latin typeface="Calibri"/>
                        </a:rPr>
                        <a:t>X</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13557">
                <a:tc vMerge="1">
                  <a:txBody>
                    <a:bodyPr/>
                    <a:lstStyle/>
                    <a:p>
                      <a:endParaRPr lang="en-US"/>
                    </a:p>
                  </a:txBody>
                  <a:tcPr/>
                </a:tc>
                <a:tc>
                  <a:txBody>
                    <a:bodyPr/>
                    <a:lstStyle/>
                    <a:p>
                      <a:pPr algn="l" fontAlgn="b"/>
                      <a:r>
                        <a:rPr lang="en-US" sz="700" b="0" i="0" u="none" strike="noStrike" dirty="0">
                          <a:solidFill>
                            <a:srgbClr val="000000"/>
                          </a:solidFill>
                          <a:effectLst/>
                          <a:latin typeface="Calibri"/>
                        </a:rPr>
                        <a:t>Instrumentation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b"/>
                      <a:r>
                        <a:rPr lang="en-US" sz="400" b="0" i="0" u="none" strike="noStrike">
                          <a:solidFill>
                            <a:srgbClr val="000000"/>
                          </a:solidFill>
                          <a:effectLst/>
                          <a:latin typeface="Calibri"/>
                        </a:rPr>
                        <a:t>X</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13557">
                <a:tc vMerge="1">
                  <a:txBody>
                    <a:bodyPr/>
                    <a:lstStyle/>
                    <a:p>
                      <a:endParaRPr lang="en-US"/>
                    </a:p>
                  </a:txBody>
                  <a:tcPr/>
                </a:tc>
                <a:tc>
                  <a:txBody>
                    <a:bodyPr/>
                    <a:lstStyle/>
                    <a:p>
                      <a:pPr algn="l" fontAlgn="b"/>
                      <a:r>
                        <a:rPr lang="en-US" sz="700" b="0" i="0" u="none" strike="noStrike" dirty="0">
                          <a:solidFill>
                            <a:srgbClr val="000000"/>
                          </a:solidFill>
                          <a:effectLst/>
                          <a:latin typeface="Calibri"/>
                        </a:rPr>
                        <a:t>Liquid Level Probes &amp; JT Valve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b"/>
                      <a:r>
                        <a:rPr lang="en-US" sz="400" b="0" i="0" u="none" strike="noStrike">
                          <a:solidFill>
                            <a:srgbClr val="000000"/>
                          </a:solidFill>
                          <a:effectLst/>
                          <a:latin typeface="Calibri"/>
                        </a:rPr>
                        <a:t>X</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250961">
                <a:tc vMerge="1">
                  <a:txBody>
                    <a:bodyPr/>
                    <a:lstStyle/>
                    <a:p>
                      <a:endParaRPr lang="en-US"/>
                    </a:p>
                  </a:txBody>
                  <a:tcPr/>
                </a:tc>
                <a:tc>
                  <a:txBody>
                    <a:bodyPr/>
                    <a:lstStyle/>
                    <a:p>
                      <a:pPr algn="l" fontAlgn="b"/>
                      <a:r>
                        <a:rPr lang="en-US" sz="700" b="0" i="0" u="none" strike="noStrike" dirty="0" err="1">
                          <a:solidFill>
                            <a:srgbClr val="000000"/>
                          </a:solidFill>
                          <a:effectLst/>
                          <a:latin typeface="Calibri"/>
                        </a:rPr>
                        <a:t>Beamline</a:t>
                      </a:r>
                      <a:r>
                        <a:rPr lang="en-US" sz="700" b="0" i="0" u="none" strike="noStrike" dirty="0">
                          <a:solidFill>
                            <a:srgbClr val="000000"/>
                          </a:solidFill>
                          <a:effectLst/>
                          <a:latin typeface="Calibri"/>
                        </a:rPr>
                        <a:t> Interconnect Parts including Aluminum Heat Shields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b"/>
                      <a:r>
                        <a:rPr lang="en-US" sz="400" b="0" i="0" u="none" strike="noStrike">
                          <a:solidFill>
                            <a:srgbClr val="000000"/>
                          </a:solidFill>
                          <a:effectLst/>
                          <a:latin typeface="Calibri"/>
                        </a:rPr>
                        <a:t>X</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13557">
                <a:tc vMerge="1">
                  <a:txBody>
                    <a:bodyPr/>
                    <a:lstStyle/>
                    <a:p>
                      <a:endParaRPr lang="en-US"/>
                    </a:p>
                  </a:txBody>
                  <a:tcPr/>
                </a:tc>
                <a:tc>
                  <a:txBody>
                    <a:bodyPr/>
                    <a:lstStyle/>
                    <a:p>
                      <a:pPr algn="l" fontAlgn="b"/>
                      <a:r>
                        <a:rPr lang="en-US" sz="700" b="0" i="0" u="none" strike="noStrike" dirty="0">
                          <a:solidFill>
                            <a:srgbClr val="000000"/>
                          </a:solidFill>
                          <a:effectLst/>
                          <a:latin typeface="Calibri"/>
                        </a:rPr>
                        <a:t>HOM Absorber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b"/>
                      <a:r>
                        <a:rPr lang="en-US" sz="400" b="0" i="0" u="none" strike="noStrike">
                          <a:solidFill>
                            <a:srgbClr val="000000"/>
                          </a:solidFill>
                          <a:effectLst/>
                          <a:latin typeface="Calibri"/>
                        </a:rPr>
                        <a:t>X</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212594">
                <a:tc vMerge="1">
                  <a:txBody>
                    <a:bodyPr/>
                    <a:lstStyle/>
                    <a:p>
                      <a:endParaRPr lang="en-US"/>
                    </a:p>
                  </a:txBody>
                  <a:tcPr/>
                </a:tc>
                <a:tc>
                  <a:txBody>
                    <a:bodyPr/>
                    <a:lstStyle/>
                    <a:p>
                      <a:pPr algn="l" fontAlgn="b"/>
                      <a:r>
                        <a:rPr lang="en-US" sz="700" b="0" i="0" u="none" strike="noStrike" dirty="0">
                          <a:solidFill>
                            <a:srgbClr val="000000"/>
                          </a:solidFill>
                          <a:effectLst/>
                          <a:latin typeface="Calibri"/>
                        </a:rPr>
                        <a:t>Shipping Frames </a:t>
                      </a:r>
                      <a:r>
                        <a:rPr lang="en-US" sz="700" b="0" i="0" u="none" strike="noStrike" dirty="0" smtClean="0">
                          <a:solidFill>
                            <a:srgbClr val="000000"/>
                          </a:solidFill>
                          <a:effectLst/>
                          <a:latin typeface="Calibri"/>
                        </a:rPr>
                        <a:t> &amp; </a:t>
                      </a:r>
                      <a:r>
                        <a:rPr lang="en-US" sz="700" b="0" i="0" u="none" strike="noStrike" dirty="0">
                          <a:solidFill>
                            <a:srgbClr val="000000"/>
                          </a:solidFill>
                          <a:effectLst/>
                          <a:latin typeface="Calibri"/>
                        </a:rPr>
                        <a:t>End Caps + Shock Log Devices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b"/>
                      <a:r>
                        <a:rPr lang="en-US" sz="400" b="0" i="0" u="none" strike="noStrike">
                          <a:solidFill>
                            <a:srgbClr val="000000"/>
                          </a:solidFill>
                          <a:effectLst/>
                          <a:latin typeface="Calibri"/>
                        </a:rPr>
                        <a:t>X</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b"/>
                      <a:r>
                        <a:rPr lang="en-US" sz="400" b="0" i="0" u="none" strike="noStrike">
                          <a:solidFill>
                            <a:srgbClr val="000000"/>
                          </a:solidFill>
                          <a:effectLst/>
                          <a:latin typeface="Calibri"/>
                        </a:rPr>
                        <a:t> </a:t>
                      </a:r>
                    </a:p>
                  </a:txBody>
                  <a:tcPr marL="6911" marR="6911" marT="6911"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183176">
                <a:tc>
                  <a:txBody>
                    <a:bodyPr/>
                    <a:lstStyle/>
                    <a:p>
                      <a:pPr algn="l" fontAlgn="b"/>
                      <a:endParaRPr lang="en-US" sz="800" b="0" i="0" u="none" strike="noStrike">
                        <a:solidFill>
                          <a:srgbClr val="000000"/>
                        </a:solidFill>
                        <a:effectLst/>
                        <a:latin typeface="Calibri"/>
                      </a:endParaRPr>
                    </a:p>
                  </a:txBody>
                  <a:tcPr marL="6911" marR="6911" marT="6911" marB="0" anchor="b">
                    <a:lnL>
                      <a:noFill/>
                    </a:lnL>
                    <a:lnR>
                      <a:noFill/>
                    </a:lnR>
                    <a:lnT w="6350" cap="flat" cmpd="sng" algn="ctr">
                      <a:solidFill>
                        <a:srgbClr val="000000"/>
                      </a:solidFill>
                      <a:prstDash val="dot"/>
                      <a:round/>
                      <a:headEnd type="none" w="med" len="med"/>
                      <a:tailEnd type="none" w="med" len="med"/>
                    </a:lnT>
                    <a:lnB>
                      <a:noFill/>
                    </a:lnB>
                  </a:tcPr>
                </a:tc>
                <a:tc gridSpan="4">
                  <a:txBody>
                    <a:bodyPr/>
                    <a:lstStyle/>
                    <a:p>
                      <a:pPr algn="l" fontAlgn="b"/>
                      <a:r>
                        <a:rPr lang="en-US" sz="600" b="0" i="0" u="none" strike="noStrike" dirty="0">
                          <a:solidFill>
                            <a:srgbClr val="000000"/>
                          </a:solidFill>
                          <a:effectLst/>
                          <a:latin typeface="Calibri"/>
                        </a:rPr>
                        <a:t>X =  Lead </a:t>
                      </a:r>
                      <a:r>
                        <a:rPr lang="en-US" sz="600" b="0" i="0" u="none" strike="noStrike" dirty="0" smtClean="0">
                          <a:solidFill>
                            <a:srgbClr val="000000"/>
                          </a:solidFill>
                          <a:effectLst/>
                          <a:latin typeface="Calibri"/>
                        </a:rPr>
                        <a:t>Lab </a:t>
                      </a:r>
                      <a:r>
                        <a:rPr lang="en-US" sz="600" b="0" i="0" u="none" strike="noStrike" dirty="0">
                          <a:solidFill>
                            <a:srgbClr val="000000"/>
                          </a:solidFill>
                          <a:effectLst/>
                          <a:latin typeface="Calibri"/>
                        </a:rPr>
                        <a:t>per SLAC LCLSII-4.1-PM-0229-R0 (June2014)</a:t>
                      </a:r>
                    </a:p>
                  </a:txBody>
                  <a:tcPr marL="6911" marR="6911" marT="6911" marB="0" anchor="b">
                    <a:lnL>
                      <a:noFill/>
                    </a:lnL>
                    <a:lnR>
                      <a:noFill/>
                    </a:lnR>
                    <a:lnT w="6350" cap="flat" cmpd="sng" algn="ctr">
                      <a:solidFill>
                        <a:srgbClr val="000000"/>
                      </a:solidFill>
                      <a:prstDash val="dot"/>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pic>
        <p:nvPicPr>
          <p:cNvPr id="1027" name="Picture 3"/>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388873" y="1152230"/>
            <a:ext cx="1908723" cy="453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1"/>
          </p:nvPr>
        </p:nvSpPr>
        <p:spPr/>
        <p:txBody>
          <a:bodyPr/>
          <a:lstStyle/>
          <a:p>
            <a:fld id="{5BD36294-2849-48A8-8531-5354CF3095D2}" type="slidenum">
              <a:rPr lang="en-US" smtClean="0"/>
              <a:pPr/>
              <a:t>19</a:t>
            </a:fld>
            <a:endParaRPr lang="en-US" dirty="0"/>
          </a:p>
        </p:txBody>
      </p:sp>
      <p:sp>
        <p:nvSpPr>
          <p:cNvPr id="7" name="Footer Placeholder 6"/>
          <p:cNvSpPr>
            <a:spLocks noGrp="1"/>
          </p:cNvSpPr>
          <p:nvPr>
            <p:ph type="ftr" sz="quarter" idx="13"/>
          </p:nvPr>
        </p:nvSpPr>
        <p:spPr/>
        <p:txBody>
          <a:bodyPr/>
          <a:lstStyle/>
          <a:p>
            <a:r>
              <a:rPr lang="en-US" smtClean="0"/>
              <a:t>LCLS-II PCM PRR Follow Up, 02 March 2017</a:t>
            </a:r>
            <a:endParaRPr lang="en-US" dirty="0"/>
          </a:p>
        </p:txBody>
      </p:sp>
    </p:spTree>
    <p:extLst>
      <p:ext uri="{BB962C8B-B14F-4D97-AF65-F5344CB8AC3E}">
        <p14:creationId xmlns:p14="http://schemas.microsoft.com/office/powerpoint/2010/main" val="2134278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z="2800" dirty="0" smtClean="0"/>
              <a:t>Outline</a:t>
            </a:r>
          </a:p>
        </p:txBody>
      </p:sp>
      <p:sp>
        <p:nvSpPr>
          <p:cNvPr id="4099" name="Content Placeholder 2"/>
          <p:cNvSpPr>
            <a:spLocks noGrp="1"/>
          </p:cNvSpPr>
          <p:nvPr>
            <p:ph sz="quarter" idx="14"/>
          </p:nvPr>
        </p:nvSpPr>
        <p:spPr/>
        <p:txBody>
          <a:bodyPr>
            <a:normAutofit/>
          </a:bodyPr>
          <a:lstStyle/>
          <a:p>
            <a:pPr lvl="1"/>
            <a:r>
              <a:rPr lang="en-US" sz="2400" dirty="0" smtClean="0"/>
              <a:t>Introduction</a:t>
            </a:r>
          </a:p>
          <a:p>
            <a:pPr lvl="1"/>
            <a:r>
              <a:rPr lang="en-US" sz="2400" dirty="0" smtClean="0"/>
              <a:t>Review of Remarks &amp; Recommendations</a:t>
            </a:r>
          </a:p>
          <a:p>
            <a:pPr lvl="1"/>
            <a:r>
              <a:rPr lang="en-US" sz="2400" dirty="0" smtClean="0"/>
              <a:t>Review of Charge &amp; Agenda</a:t>
            </a:r>
          </a:p>
          <a:p>
            <a:pPr lvl="1"/>
            <a:r>
              <a:rPr lang="en-US" sz="2400" dirty="0" smtClean="0"/>
              <a:t>PRR Approach</a:t>
            </a:r>
            <a:endParaRPr lang="en-US" sz="2400" dirty="0"/>
          </a:p>
          <a:p>
            <a:pPr lvl="1"/>
            <a:r>
              <a:rPr lang="en-US" sz="2400" dirty="0" smtClean="0"/>
              <a:t>Status</a:t>
            </a:r>
          </a:p>
          <a:p>
            <a:pPr lvl="1"/>
            <a:r>
              <a:rPr lang="en-US" sz="2400" dirty="0" smtClean="0"/>
              <a:t>Summary</a:t>
            </a:r>
            <a:endParaRPr lang="en-US" sz="2400" dirty="0"/>
          </a:p>
        </p:txBody>
      </p:sp>
      <p:sp>
        <p:nvSpPr>
          <p:cNvPr id="4" name="Slide Number Placeholder 3"/>
          <p:cNvSpPr>
            <a:spLocks noGrp="1"/>
          </p:cNvSpPr>
          <p:nvPr>
            <p:ph type="sldNum" sz="quarter" idx="11"/>
          </p:nvPr>
        </p:nvSpPr>
        <p:spPr/>
        <p:txBody>
          <a:bodyPr/>
          <a:lstStyle/>
          <a:p>
            <a:fld id="{5BD36294-2849-48A8-8531-5354CF3095D2}" type="slidenum">
              <a:rPr lang="en-US" smtClean="0"/>
              <a:pPr/>
              <a:t>2</a:t>
            </a:fld>
            <a:endParaRPr lang="en-US" dirty="0"/>
          </a:p>
        </p:txBody>
      </p:sp>
      <p:sp>
        <p:nvSpPr>
          <p:cNvPr id="8" name="Footer Placeholder 7"/>
          <p:cNvSpPr>
            <a:spLocks noGrp="1"/>
          </p:cNvSpPr>
          <p:nvPr>
            <p:ph type="ftr" sz="quarter" idx="13"/>
          </p:nvPr>
        </p:nvSpPr>
        <p:spPr/>
        <p:txBody>
          <a:bodyPr/>
          <a:lstStyle/>
          <a:p>
            <a:r>
              <a:rPr lang="en-US" smtClean="0"/>
              <a:t>LCLS-II PCM PRR Follow Up, 02 March 2017</a:t>
            </a:r>
            <a:endParaRPr lang="en-US" dirty="0"/>
          </a:p>
        </p:txBody>
      </p:sp>
    </p:spTree>
    <p:extLst>
      <p:ext uri="{BB962C8B-B14F-4D97-AF65-F5344CB8AC3E}">
        <p14:creationId xmlns:p14="http://schemas.microsoft.com/office/powerpoint/2010/main" val="2687012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1.3 </a:t>
            </a:r>
            <a:r>
              <a:rPr lang="en-US" sz="2800" dirty="0"/>
              <a:t>GHz P</a:t>
            </a:r>
            <a:r>
              <a:rPr lang="en-US" sz="2800" dirty="0" smtClean="0"/>
              <a:t>roduction CM Procurement Status</a:t>
            </a:r>
            <a:endParaRPr lang="en-US" sz="2800" dirty="0"/>
          </a:p>
        </p:txBody>
      </p:sp>
      <p:graphicFrame>
        <p:nvGraphicFramePr>
          <p:cNvPr id="8" name="Object 7"/>
          <p:cNvGraphicFramePr>
            <a:graphicFrameLocks noChangeAspect="1"/>
          </p:cNvGraphicFramePr>
          <p:nvPr>
            <p:extLst>
              <p:ext uri="{D42A27DB-BD31-4B8C-83A1-F6EECF244321}">
                <p14:modId xmlns:p14="http://schemas.microsoft.com/office/powerpoint/2010/main" val="1436413089"/>
              </p:ext>
            </p:extLst>
          </p:nvPr>
        </p:nvGraphicFramePr>
        <p:xfrm>
          <a:off x="970377" y="1088097"/>
          <a:ext cx="7066722" cy="4907907"/>
        </p:xfrm>
        <a:graphic>
          <a:graphicData uri="http://schemas.openxmlformats.org/presentationml/2006/ole">
            <mc:AlternateContent xmlns:mc="http://schemas.openxmlformats.org/markup-compatibility/2006">
              <mc:Choice xmlns:v="urn:schemas-microsoft-com:vml" Requires="v">
                <p:oleObj spid="_x0000_s1097" name="Worksheet" r:id="rId4" imgW="4638600" imgH="4019640" progId="Excel.Sheet.12">
                  <p:embed/>
                </p:oleObj>
              </mc:Choice>
              <mc:Fallback>
                <p:oleObj name="Worksheet" r:id="rId4" imgW="4638600" imgH="4019640" progId="Excel.Sheet.12">
                  <p:embed/>
                  <p:pic>
                    <p:nvPicPr>
                      <p:cNvPr id="0" name=""/>
                      <p:cNvPicPr/>
                      <p:nvPr/>
                    </p:nvPicPr>
                    <p:blipFill>
                      <a:blip r:embed="rId5"/>
                      <a:stretch>
                        <a:fillRect/>
                      </a:stretch>
                    </p:blipFill>
                    <p:spPr>
                      <a:xfrm>
                        <a:off x="970377" y="1088097"/>
                        <a:ext cx="7066722" cy="4907907"/>
                      </a:xfrm>
                      <a:prstGeom prst="rect">
                        <a:avLst/>
                      </a:prstGeom>
                    </p:spPr>
                  </p:pic>
                </p:oleObj>
              </mc:Fallback>
            </mc:AlternateContent>
          </a:graphicData>
        </a:graphic>
      </p:graphicFrame>
      <p:sp>
        <p:nvSpPr>
          <p:cNvPr id="5" name="TextBox 4"/>
          <p:cNvSpPr txBox="1"/>
          <p:nvPr/>
        </p:nvSpPr>
        <p:spPr>
          <a:xfrm>
            <a:off x="1546726" y="5962108"/>
            <a:ext cx="5889946" cy="400110"/>
          </a:xfrm>
          <a:prstGeom prst="rect">
            <a:avLst/>
          </a:prstGeom>
          <a:noFill/>
        </p:spPr>
        <p:txBody>
          <a:bodyPr wrap="none" rtlCol="0">
            <a:spAutoFit/>
          </a:bodyPr>
          <a:lstStyle/>
          <a:p>
            <a:r>
              <a:rPr lang="en-US" sz="2000" dirty="0" smtClean="0"/>
              <a:t>Vast majority of production procurements awarded</a:t>
            </a:r>
            <a:endParaRPr lang="en-US" sz="2000" dirty="0"/>
          </a:p>
        </p:txBody>
      </p:sp>
      <p:sp>
        <p:nvSpPr>
          <p:cNvPr id="6" name="Slide Number Placeholder 5"/>
          <p:cNvSpPr>
            <a:spLocks noGrp="1"/>
          </p:cNvSpPr>
          <p:nvPr>
            <p:ph type="sldNum" sz="quarter" idx="11"/>
          </p:nvPr>
        </p:nvSpPr>
        <p:spPr/>
        <p:txBody>
          <a:bodyPr/>
          <a:lstStyle/>
          <a:p>
            <a:fld id="{5BD36294-2849-48A8-8531-5354CF3095D2}" type="slidenum">
              <a:rPr lang="en-US" smtClean="0"/>
              <a:pPr/>
              <a:t>20</a:t>
            </a:fld>
            <a:endParaRPr lang="en-US" dirty="0"/>
          </a:p>
        </p:txBody>
      </p:sp>
      <p:sp>
        <p:nvSpPr>
          <p:cNvPr id="9" name="Footer Placeholder 8"/>
          <p:cNvSpPr>
            <a:spLocks noGrp="1"/>
          </p:cNvSpPr>
          <p:nvPr>
            <p:ph type="ftr" sz="quarter" idx="13"/>
          </p:nvPr>
        </p:nvSpPr>
        <p:spPr/>
        <p:txBody>
          <a:bodyPr/>
          <a:lstStyle/>
          <a:p>
            <a:r>
              <a:rPr lang="en-US" smtClean="0"/>
              <a:t>LCLS-II PCM PRR Follow Up, 02 March 2017</a:t>
            </a:r>
            <a:endParaRPr lang="en-US" dirty="0"/>
          </a:p>
        </p:txBody>
      </p:sp>
    </p:spTree>
    <p:extLst>
      <p:ext uri="{BB962C8B-B14F-4D97-AF65-F5344CB8AC3E}">
        <p14:creationId xmlns:p14="http://schemas.microsoft.com/office/powerpoint/2010/main" val="30854685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21</a:t>
            </a:fld>
            <a:endParaRPr lang="en-US" dirty="0"/>
          </a:p>
        </p:txBody>
      </p:sp>
      <p:sp>
        <p:nvSpPr>
          <p:cNvPr id="3" name="Title 2"/>
          <p:cNvSpPr>
            <a:spLocks noGrp="1"/>
          </p:cNvSpPr>
          <p:nvPr>
            <p:ph type="title"/>
          </p:nvPr>
        </p:nvSpPr>
        <p:spPr/>
        <p:txBody>
          <a:bodyPr/>
          <a:lstStyle/>
          <a:p>
            <a:r>
              <a:rPr lang="en-US" dirty="0" smtClean="0"/>
              <a:t>SRF Operations:</a:t>
            </a:r>
            <a:br>
              <a:rPr lang="en-US" dirty="0" smtClean="0"/>
            </a:br>
            <a:r>
              <a:rPr lang="en-US" dirty="0" smtClean="0"/>
              <a:t>Organization</a:t>
            </a:r>
            <a:endParaRPr lang="en-US" dirty="0"/>
          </a:p>
        </p:txBody>
      </p:sp>
      <p:sp>
        <p:nvSpPr>
          <p:cNvPr id="4" name="Footer Placeholder 3"/>
          <p:cNvSpPr>
            <a:spLocks noGrp="1"/>
          </p:cNvSpPr>
          <p:nvPr>
            <p:ph type="ftr" sz="quarter" idx="13"/>
          </p:nvPr>
        </p:nvSpPr>
        <p:spPr/>
        <p:txBody>
          <a:bodyPr/>
          <a:lstStyle/>
          <a:p>
            <a:r>
              <a:rPr lang="en-US" smtClean="0"/>
              <a:t>LCLS-II PCM PRR Follow Up, 02 March 2017</a:t>
            </a:r>
            <a:endParaRPr lang="en-US" dirty="0"/>
          </a:p>
        </p:txBody>
      </p:sp>
      <p:sp>
        <p:nvSpPr>
          <p:cNvPr id="5" name="Content Placeholder 4"/>
          <p:cNvSpPr>
            <a:spLocks noGrp="1"/>
          </p:cNvSpPr>
          <p:nvPr>
            <p:ph sz="quarter" idx="14"/>
          </p:nvPr>
        </p:nvSpPr>
        <p:spPr>
          <a:xfrm>
            <a:off x="457200" y="1243584"/>
            <a:ext cx="3455773" cy="2318599"/>
          </a:xfrm>
        </p:spPr>
        <p:txBody>
          <a:bodyPr>
            <a:normAutofit fontScale="85000" lnSpcReduction="20000"/>
          </a:bodyPr>
          <a:lstStyle/>
          <a:p>
            <a:r>
              <a:rPr lang="en-US" dirty="0" smtClean="0">
                <a:hlinkClick r:id="rId3"/>
              </a:rPr>
              <a:t>https</a:t>
            </a:r>
            <a:r>
              <a:rPr lang="en-US" dirty="0">
                <a:hlinkClick r:id="rId3"/>
              </a:rPr>
              <a:t>://</a:t>
            </a:r>
            <a:r>
              <a:rPr lang="en-US" dirty="0" smtClean="0">
                <a:hlinkClick r:id="rId3"/>
              </a:rPr>
              <a:t>www.jlab.org/accel/office/org_chart.pdf</a:t>
            </a:r>
            <a:endParaRPr lang="en-US" dirty="0" smtClean="0"/>
          </a:p>
          <a:p>
            <a:endParaRPr lang="en-US" dirty="0"/>
          </a:p>
          <a:p>
            <a:r>
              <a:rPr lang="en-US" dirty="0" smtClean="0"/>
              <a:t>Approximately 43 people including several hires would in part work on LCLS-II production</a:t>
            </a:r>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168338" y="318049"/>
            <a:ext cx="4637711" cy="530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1315" y="3736755"/>
            <a:ext cx="3009900" cy="254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250710" y="5481528"/>
            <a:ext cx="3048014" cy="830997"/>
          </a:xfrm>
          <a:prstGeom prst="rect">
            <a:avLst/>
          </a:prstGeom>
          <a:noFill/>
          <a:ln>
            <a:solidFill>
              <a:schemeClr val="accent1"/>
            </a:solidFill>
          </a:ln>
        </p:spPr>
        <p:txBody>
          <a:bodyPr wrap="square" rtlCol="0">
            <a:spAutoFit/>
          </a:bodyPr>
          <a:lstStyle/>
          <a:p>
            <a:r>
              <a:rPr lang="en-US" sz="1200" u="sng" dirty="0" smtClean="0"/>
              <a:t>Engineering Department Staff </a:t>
            </a:r>
            <a:r>
              <a:rPr lang="en-US" sz="1200" dirty="0" smtClean="0"/>
              <a:t>(matrixed/assigned to SRF Engineering)</a:t>
            </a:r>
          </a:p>
          <a:p>
            <a:r>
              <a:rPr lang="en-US" sz="1200" dirty="0" smtClean="0"/>
              <a:t>K. Wilson	G. Cheng</a:t>
            </a:r>
          </a:p>
          <a:p>
            <a:r>
              <a:rPr lang="en-US" sz="1200" dirty="0" smtClean="0"/>
              <a:t>H. K. Park	T. Hiatt</a:t>
            </a:r>
            <a:endParaRPr lang="en-US" sz="1200" dirty="0"/>
          </a:p>
        </p:txBody>
      </p:sp>
      <p:cxnSp>
        <p:nvCxnSpPr>
          <p:cNvPr id="15" name="Straight Connector 14"/>
          <p:cNvCxnSpPr>
            <a:stCxn id="6" idx="1"/>
          </p:cNvCxnSpPr>
          <p:nvPr/>
        </p:nvCxnSpPr>
        <p:spPr>
          <a:xfrm flipH="1">
            <a:off x="4069492" y="5897027"/>
            <a:ext cx="181218" cy="0"/>
          </a:xfrm>
          <a:prstGeom prst="line">
            <a:avLst/>
          </a:prstGeom>
          <a:ln w="158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069492" y="1771135"/>
            <a:ext cx="1" cy="4125892"/>
          </a:xfrm>
          <a:prstGeom prst="line">
            <a:avLst/>
          </a:prstGeom>
          <a:ln w="158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069493" y="1771135"/>
            <a:ext cx="152399" cy="0"/>
          </a:xfrm>
          <a:prstGeom prst="line">
            <a:avLst/>
          </a:prstGeom>
          <a:ln w="158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18492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1.3 GHz Production CM Procurement Status</a:t>
            </a:r>
          </a:p>
        </p:txBody>
      </p:sp>
      <p:sp>
        <p:nvSpPr>
          <p:cNvPr id="5" name="Content Placeholder 4"/>
          <p:cNvSpPr>
            <a:spLocks noGrp="1"/>
          </p:cNvSpPr>
          <p:nvPr>
            <p:ph sz="quarter" idx="14"/>
          </p:nvPr>
        </p:nvSpPr>
        <p:spPr/>
        <p:txBody>
          <a:bodyPr/>
          <a:lstStyle/>
          <a:p>
            <a:pPr marL="342900" indent="-342900">
              <a:buFont typeface="Arial" panose="020B0604020202020204" pitchFamily="34" charset="0"/>
              <a:buChar char="•"/>
            </a:pPr>
            <a:r>
              <a:rPr lang="en-US" dirty="0" smtClean="0"/>
              <a:t>Dressed Cavities (F. </a:t>
            </a:r>
            <a:r>
              <a:rPr lang="en-US" dirty="0" err="1" smtClean="0"/>
              <a:t>Marhauser’s</a:t>
            </a:r>
            <a:r>
              <a:rPr lang="en-US" dirty="0" smtClean="0"/>
              <a:t> Talk)</a:t>
            </a:r>
          </a:p>
          <a:p>
            <a:pPr marL="800100" lvl="1" indent="-342900"/>
            <a:r>
              <a:rPr lang="en-US" dirty="0" smtClean="0"/>
              <a:t>HOM &amp; FP </a:t>
            </a:r>
            <a:r>
              <a:rPr lang="en-US" dirty="0" err="1" smtClean="0"/>
              <a:t>Feedthrus</a:t>
            </a:r>
            <a:r>
              <a:rPr lang="en-US" dirty="0" smtClean="0"/>
              <a:t> (100% received)</a:t>
            </a:r>
          </a:p>
          <a:p>
            <a:pPr marL="800100" lvl="1" indent="-342900"/>
            <a:r>
              <a:rPr lang="en-US" dirty="0" smtClean="0"/>
              <a:t>Parts in Circulation (100% received)</a:t>
            </a:r>
          </a:p>
          <a:p>
            <a:pPr marL="342900" indent="-342900">
              <a:buFont typeface="Arial" panose="020B0604020202020204" pitchFamily="34" charset="0"/>
              <a:buChar char="•"/>
            </a:pPr>
            <a:r>
              <a:rPr lang="en-US" dirty="0"/>
              <a:t>Cu Plated Bellows and </a:t>
            </a:r>
            <a:r>
              <a:rPr lang="en-US" dirty="0" smtClean="0"/>
              <a:t>Spools</a:t>
            </a:r>
          </a:p>
          <a:p>
            <a:pPr marL="800100" lvl="1" indent="-342900"/>
            <a:r>
              <a:rPr lang="en-US" dirty="0" smtClean="0"/>
              <a:t>SLAC has plated four sets successfully</a:t>
            </a:r>
          </a:p>
          <a:p>
            <a:pPr marL="800100" lvl="1" indent="-342900"/>
            <a:r>
              <a:rPr lang="en-US" dirty="0" smtClean="0"/>
              <a:t>Production stainless parts (&gt;50% received)</a:t>
            </a:r>
          </a:p>
          <a:p>
            <a:pPr marL="800100" lvl="1" indent="-342900"/>
            <a:r>
              <a:rPr lang="en-US" dirty="0" smtClean="0"/>
              <a:t>Qualified first of two production plating vendors</a:t>
            </a:r>
          </a:p>
          <a:p>
            <a:pPr marL="342900" indent="-342900">
              <a:buFont typeface="Arial" panose="020B0604020202020204" pitchFamily="34" charset="0"/>
              <a:buChar char="•"/>
            </a:pPr>
            <a:r>
              <a:rPr lang="en-US" dirty="0" smtClean="0"/>
              <a:t>Gate Valves – 100% Received at PLs</a:t>
            </a:r>
          </a:p>
          <a:p>
            <a:pPr marL="342900" indent="-342900">
              <a:buFont typeface="Arial" panose="020B0604020202020204" pitchFamily="34" charset="0"/>
              <a:buChar char="•"/>
            </a:pPr>
            <a:r>
              <a:rPr lang="en-US" dirty="0" smtClean="0"/>
              <a:t>End Lever Tuners – first production units received</a:t>
            </a:r>
          </a:p>
          <a:p>
            <a:pPr marL="342900" indent="-342900">
              <a:buFont typeface="Arial" panose="020B0604020202020204" pitchFamily="34" charset="0"/>
              <a:buChar char="•"/>
            </a:pPr>
            <a:r>
              <a:rPr lang="en-US" dirty="0" smtClean="0"/>
              <a:t>Beamline HOM Absorbers – planned for award OCT-16</a:t>
            </a:r>
            <a:endParaRPr lang="en-US" dirty="0"/>
          </a:p>
        </p:txBody>
      </p:sp>
      <p:sp>
        <p:nvSpPr>
          <p:cNvPr id="7" name="Slide Number Placeholder 6"/>
          <p:cNvSpPr>
            <a:spLocks noGrp="1"/>
          </p:cNvSpPr>
          <p:nvPr>
            <p:ph type="sldNum" sz="quarter" idx="11"/>
          </p:nvPr>
        </p:nvSpPr>
        <p:spPr/>
        <p:txBody>
          <a:bodyPr/>
          <a:lstStyle/>
          <a:p>
            <a:fld id="{5BD36294-2849-48A8-8531-5354CF3095D2}" type="slidenum">
              <a:rPr lang="en-US" smtClean="0"/>
              <a:pPr/>
              <a:t>22</a:t>
            </a:fld>
            <a:endParaRPr lang="en-US" dirty="0"/>
          </a:p>
        </p:txBody>
      </p:sp>
      <p:sp>
        <p:nvSpPr>
          <p:cNvPr id="8" name="Footer Placeholder 7"/>
          <p:cNvSpPr>
            <a:spLocks noGrp="1"/>
          </p:cNvSpPr>
          <p:nvPr>
            <p:ph type="ftr" sz="quarter" idx="13"/>
          </p:nvPr>
        </p:nvSpPr>
        <p:spPr/>
        <p:txBody>
          <a:bodyPr/>
          <a:lstStyle/>
          <a:p>
            <a:r>
              <a:rPr lang="en-US" smtClean="0"/>
              <a:t>LCLS-II PCM PRR Follow Up, 02 March 2017</a:t>
            </a:r>
            <a:endParaRPr lang="en-US" dirty="0"/>
          </a:p>
        </p:txBody>
      </p:sp>
    </p:spTree>
    <p:extLst>
      <p:ext uri="{BB962C8B-B14F-4D97-AF65-F5344CB8AC3E}">
        <p14:creationId xmlns:p14="http://schemas.microsoft.com/office/powerpoint/2010/main" val="22142508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SRF Operations FY16/17 Staffing Plan</a:t>
            </a:r>
            <a:endParaRPr lang="en-US" dirty="0"/>
          </a:p>
        </p:txBody>
      </p:sp>
      <p:sp>
        <p:nvSpPr>
          <p:cNvPr id="5" name="Content Placeholder 4"/>
          <p:cNvSpPr>
            <a:spLocks noGrp="1"/>
          </p:cNvSpPr>
          <p:nvPr>
            <p:ph sz="quarter" idx="14"/>
          </p:nvPr>
        </p:nvSpPr>
        <p:spPr/>
        <p:txBody>
          <a:bodyPr>
            <a:normAutofit fontScale="55000" lnSpcReduction="20000"/>
          </a:bodyPr>
          <a:lstStyle/>
          <a:p>
            <a:r>
              <a:rPr lang="en-US" sz="3800" b="1" dirty="0" smtClean="0">
                <a:solidFill>
                  <a:schemeClr val="bg2"/>
                </a:solidFill>
                <a:ea typeface="+mj-ea"/>
              </a:rPr>
              <a:t>LCLS </a:t>
            </a:r>
            <a:r>
              <a:rPr lang="en-US" sz="3800" b="1" dirty="0">
                <a:solidFill>
                  <a:schemeClr val="bg2"/>
                </a:solidFill>
                <a:ea typeface="+mj-ea"/>
              </a:rPr>
              <a:t>II Term Hires</a:t>
            </a:r>
          </a:p>
          <a:p>
            <a:r>
              <a:rPr lang="en-US" b="1" dirty="0" err="1" smtClean="0"/>
              <a:t>Cryomodule</a:t>
            </a:r>
            <a:r>
              <a:rPr lang="en-US" b="1" dirty="0" smtClean="0"/>
              <a:t> Group</a:t>
            </a:r>
          </a:p>
          <a:p>
            <a:pPr marL="342900" indent="-342900">
              <a:buFont typeface="Arial" panose="020B0604020202020204" pitchFamily="34" charset="0"/>
              <a:buChar char="•"/>
            </a:pPr>
            <a:r>
              <a:rPr lang="en-US" dirty="0" smtClean="0"/>
              <a:t>Add (8-10) mechanical technicians</a:t>
            </a:r>
          </a:p>
          <a:p>
            <a:pPr marL="800100" lvl="1" indent="-342900"/>
            <a:r>
              <a:rPr lang="en-US" dirty="0" smtClean="0"/>
              <a:t>Need to be capable of completing C50/C75 </a:t>
            </a:r>
            <a:r>
              <a:rPr lang="en-US" dirty="0" err="1" smtClean="0"/>
              <a:t>cryomodules</a:t>
            </a:r>
            <a:r>
              <a:rPr lang="en-US" dirty="0" smtClean="0"/>
              <a:t> during LCLS II</a:t>
            </a:r>
          </a:p>
          <a:p>
            <a:pPr marL="800100" lvl="1" indent="-342900"/>
            <a:r>
              <a:rPr lang="en-US" dirty="0" smtClean="0"/>
              <a:t>Two hires are in progress</a:t>
            </a:r>
          </a:p>
          <a:p>
            <a:pPr marL="800100" lvl="1" indent="-342900"/>
            <a:r>
              <a:rPr lang="en-US" dirty="0" smtClean="0"/>
              <a:t>Add (2) per quarter through Q2FY17</a:t>
            </a:r>
          </a:p>
          <a:p>
            <a:pPr marL="800100" lvl="1" indent="-342900"/>
            <a:r>
              <a:rPr lang="en-US" dirty="0" smtClean="0"/>
              <a:t>Be fully staffed by end of Q2FY17</a:t>
            </a:r>
          </a:p>
          <a:p>
            <a:r>
              <a:rPr lang="en-US" b="1" dirty="0" smtClean="0"/>
              <a:t>Cavity Group</a:t>
            </a:r>
          </a:p>
          <a:p>
            <a:pPr marL="342900" indent="-342900">
              <a:buFont typeface="Arial" panose="020B0604020202020204" pitchFamily="34" charset="0"/>
              <a:buChar char="•"/>
            </a:pPr>
            <a:r>
              <a:rPr lang="en-US" dirty="0" smtClean="0"/>
              <a:t>Add (2) cleanroom mechanical assembly technicians</a:t>
            </a:r>
          </a:p>
          <a:p>
            <a:pPr marL="342900" indent="-342900">
              <a:buFont typeface="Arial" panose="020B0604020202020204" pitchFamily="34" charset="0"/>
              <a:buChar char="•"/>
            </a:pPr>
            <a:r>
              <a:rPr lang="en-US" dirty="0" smtClean="0"/>
              <a:t>Add (1) general duty technician</a:t>
            </a:r>
            <a:endParaRPr lang="en-US" b="1" dirty="0" smtClean="0">
              <a:solidFill>
                <a:srgbClr val="0000FF"/>
              </a:solidFill>
            </a:endParaRPr>
          </a:p>
          <a:p>
            <a:pPr marL="342900" indent="-342900">
              <a:buFont typeface="Arial" panose="020B0604020202020204" pitchFamily="34" charset="0"/>
              <a:buChar char="•"/>
            </a:pPr>
            <a:r>
              <a:rPr lang="en-US" dirty="0" smtClean="0"/>
              <a:t>Add (1) parts clean technician (?)</a:t>
            </a:r>
          </a:p>
          <a:p>
            <a:r>
              <a:rPr lang="en-US" b="1" dirty="0" smtClean="0"/>
              <a:t>VTA/Electrical Group</a:t>
            </a:r>
          </a:p>
          <a:p>
            <a:pPr marL="342900" indent="-342900">
              <a:buFont typeface="Arial" panose="020B0604020202020204" pitchFamily="34" charset="0"/>
              <a:buChar char="•"/>
            </a:pPr>
            <a:r>
              <a:rPr lang="en-US" dirty="0" smtClean="0"/>
              <a:t>Add (1) electronics technician</a:t>
            </a:r>
            <a:endParaRPr lang="en-US" b="1" dirty="0" smtClean="0">
              <a:solidFill>
                <a:srgbClr val="0000FF"/>
              </a:solidFill>
            </a:endParaRPr>
          </a:p>
          <a:p>
            <a:r>
              <a:rPr lang="en-US" b="1" dirty="0" smtClean="0"/>
              <a:t>Project Support/QA </a:t>
            </a:r>
            <a:r>
              <a:rPr lang="en-US" b="1" dirty="0"/>
              <a:t>Group</a:t>
            </a:r>
          </a:p>
          <a:p>
            <a:pPr marL="342900" indent="-342900">
              <a:buFont typeface="Arial" panose="020B0604020202020204" pitchFamily="34" charset="0"/>
              <a:buChar char="•"/>
            </a:pPr>
            <a:r>
              <a:rPr lang="en-US" dirty="0"/>
              <a:t>Add </a:t>
            </a:r>
            <a:r>
              <a:rPr lang="en-US" dirty="0" smtClean="0"/>
              <a:t>(1) computer scientist</a:t>
            </a:r>
            <a:endParaRPr lang="en-US" b="1" dirty="0" smtClean="0">
              <a:solidFill>
                <a:srgbClr val="0000FF"/>
              </a:solidFill>
            </a:endParaRPr>
          </a:p>
          <a:p>
            <a:pPr marL="342900" indent="-342900">
              <a:buFont typeface="Arial" panose="020B0604020202020204" pitchFamily="34" charset="0"/>
              <a:buChar char="•"/>
            </a:pPr>
            <a:r>
              <a:rPr lang="en-US" dirty="0" smtClean="0"/>
              <a:t>Add (1) QC/CMM operator</a:t>
            </a:r>
            <a:r>
              <a:rPr lang="en-US" b="1" dirty="0" smtClean="0">
                <a:solidFill>
                  <a:srgbClr val="0000FF"/>
                </a:solidFill>
              </a:rPr>
              <a:t> </a:t>
            </a:r>
          </a:p>
          <a:p>
            <a:r>
              <a:rPr lang="en-US" b="1" dirty="0" smtClean="0"/>
              <a:t>Technical Services Group</a:t>
            </a:r>
            <a:endParaRPr lang="en-US" b="1" dirty="0"/>
          </a:p>
          <a:p>
            <a:pPr marL="342900" indent="-342900">
              <a:buFont typeface="Arial" panose="020B0604020202020204" pitchFamily="34" charset="0"/>
              <a:buChar char="•"/>
            </a:pPr>
            <a:r>
              <a:rPr lang="en-US" dirty="0"/>
              <a:t>Add </a:t>
            </a:r>
            <a:r>
              <a:rPr lang="en-US" dirty="0" smtClean="0"/>
              <a:t>(1) </a:t>
            </a:r>
            <a:r>
              <a:rPr lang="en-US" dirty="0" err="1" smtClean="0"/>
              <a:t>produciton</a:t>
            </a:r>
            <a:r>
              <a:rPr lang="en-US" dirty="0" smtClean="0"/>
              <a:t> support technician</a:t>
            </a:r>
            <a:r>
              <a:rPr lang="en-US" b="1" dirty="0" smtClean="0">
                <a:solidFill>
                  <a:srgbClr val="0000FF"/>
                </a:solidFill>
              </a:rPr>
              <a:t> </a:t>
            </a:r>
            <a:endParaRPr lang="en-US" dirty="0" smtClean="0"/>
          </a:p>
        </p:txBody>
      </p:sp>
      <p:sp>
        <p:nvSpPr>
          <p:cNvPr id="3" name="Content Placeholder 2"/>
          <p:cNvSpPr>
            <a:spLocks noGrp="1"/>
          </p:cNvSpPr>
          <p:nvPr>
            <p:ph sz="quarter" idx="15"/>
          </p:nvPr>
        </p:nvSpPr>
        <p:spPr/>
        <p:txBody>
          <a:bodyPr>
            <a:normAutofit fontScale="85000" lnSpcReduction="20000"/>
          </a:bodyPr>
          <a:lstStyle/>
          <a:p>
            <a:r>
              <a:rPr lang="en-US" sz="2000" b="1" dirty="0" smtClean="0">
                <a:solidFill>
                  <a:schemeClr val="bg2"/>
                </a:solidFill>
              </a:rPr>
              <a:t>Hires by Quarter</a:t>
            </a:r>
          </a:p>
          <a:p>
            <a:r>
              <a:rPr lang="en-US" sz="2000" b="1" dirty="0" smtClean="0">
                <a:solidFill>
                  <a:schemeClr val="bg2"/>
                </a:solidFill>
              </a:rPr>
              <a:t>Q1FY16</a:t>
            </a:r>
          </a:p>
          <a:p>
            <a:pPr marL="342900" indent="-342900">
              <a:buFont typeface="Arial" panose="020B0604020202020204" pitchFamily="34" charset="0"/>
              <a:buChar char="•"/>
            </a:pPr>
            <a:r>
              <a:rPr lang="en-US" sz="1600" dirty="0" smtClean="0"/>
              <a:t>(2) cryomodule assembly technicians</a:t>
            </a:r>
          </a:p>
          <a:p>
            <a:pPr marL="342900" indent="-342900">
              <a:buFont typeface="Arial" panose="020B0604020202020204" pitchFamily="34" charset="0"/>
              <a:buChar char="•"/>
            </a:pPr>
            <a:r>
              <a:rPr lang="en-US" sz="1600" dirty="0" smtClean="0"/>
              <a:t>(2) cleanroom assembly technician</a:t>
            </a:r>
          </a:p>
          <a:p>
            <a:pPr marL="342900" indent="-342900">
              <a:buFont typeface="Arial" panose="020B0604020202020204" pitchFamily="34" charset="0"/>
              <a:buChar char="•"/>
            </a:pPr>
            <a:r>
              <a:rPr lang="en-US" sz="1600" dirty="0" smtClean="0"/>
              <a:t>(1) general duty technician</a:t>
            </a:r>
          </a:p>
          <a:p>
            <a:pPr marL="342900" indent="-342900">
              <a:buFont typeface="Arial" panose="020B0604020202020204" pitchFamily="34" charset="0"/>
              <a:buChar char="•"/>
            </a:pPr>
            <a:r>
              <a:rPr lang="en-US" sz="1600" dirty="0" smtClean="0"/>
              <a:t>(1) computer scientist – Done</a:t>
            </a:r>
          </a:p>
          <a:p>
            <a:r>
              <a:rPr lang="en-US" sz="2000" b="1" dirty="0" smtClean="0">
                <a:solidFill>
                  <a:schemeClr val="bg2"/>
                </a:solidFill>
              </a:rPr>
              <a:t>Q2FY16</a:t>
            </a:r>
            <a:endParaRPr lang="en-US" sz="2000" b="1" dirty="0">
              <a:solidFill>
                <a:schemeClr val="bg2"/>
              </a:solidFill>
            </a:endParaRPr>
          </a:p>
          <a:p>
            <a:pPr marL="342900" indent="-342900">
              <a:buFont typeface="Arial" panose="020B0604020202020204" pitchFamily="34" charset="0"/>
              <a:buChar char="•"/>
            </a:pPr>
            <a:r>
              <a:rPr lang="en-US" sz="1600" dirty="0" smtClean="0"/>
              <a:t>(2) </a:t>
            </a:r>
            <a:r>
              <a:rPr lang="en-US" sz="1600" dirty="0" err="1" smtClean="0"/>
              <a:t>cryomodule</a:t>
            </a:r>
            <a:r>
              <a:rPr lang="en-US" sz="1600" dirty="0" smtClean="0"/>
              <a:t> assembly technicians</a:t>
            </a:r>
          </a:p>
          <a:p>
            <a:pPr marL="342900" indent="-342900">
              <a:buFont typeface="Arial" panose="020B0604020202020204" pitchFamily="34" charset="0"/>
              <a:buChar char="•"/>
            </a:pPr>
            <a:r>
              <a:rPr lang="en-US" sz="1600" dirty="0" smtClean="0"/>
              <a:t>(1) QA/CMM operator</a:t>
            </a:r>
          </a:p>
          <a:p>
            <a:r>
              <a:rPr lang="en-US" sz="2000" b="1" dirty="0" smtClean="0">
                <a:solidFill>
                  <a:schemeClr val="bg2"/>
                </a:solidFill>
              </a:rPr>
              <a:t>Q3FY16</a:t>
            </a:r>
            <a:endParaRPr lang="en-US" sz="2000" b="1" dirty="0">
              <a:solidFill>
                <a:schemeClr val="bg2"/>
              </a:solidFill>
            </a:endParaRPr>
          </a:p>
          <a:p>
            <a:pPr marL="285750" indent="-285750">
              <a:buFont typeface="Arial" panose="020B0604020202020204" pitchFamily="34" charset="0"/>
              <a:buChar char="•"/>
            </a:pPr>
            <a:r>
              <a:rPr lang="en-US" sz="1600" dirty="0"/>
              <a:t>(2) </a:t>
            </a:r>
            <a:r>
              <a:rPr lang="en-US" sz="1600" dirty="0" err="1"/>
              <a:t>cryomodule</a:t>
            </a:r>
            <a:r>
              <a:rPr lang="en-US" sz="1600" dirty="0"/>
              <a:t> assembly technicians</a:t>
            </a:r>
          </a:p>
          <a:p>
            <a:pPr marL="285750" indent="-285750">
              <a:buFont typeface="Arial" panose="020B0604020202020204" pitchFamily="34" charset="0"/>
              <a:buChar char="•"/>
            </a:pPr>
            <a:r>
              <a:rPr lang="en-US" sz="1600" dirty="0" smtClean="0"/>
              <a:t>(</a:t>
            </a:r>
            <a:r>
              <a:rPr lang="en-US" sz="1600" dirty="0"/>
              <a:t>1) inventory </a:t>
            </a:r>
            <a:r>
              <a:rPr lang="en-US" sz="1600" dirty="0" smtClean="0"/>
              <a:t>technician</a:t>
            </a:r>
            <a:endParaRPr lang="en-US" sz="1600" dirty="0"/>
          </a:p>
          <a:p>
            <a:r>
              <a:rPr lang="en-US" sz="2000" b="1" dirty="0" smtClean="0">
                <a:solidFill>
                  <a:schemeClr val="bg2"/>
                </a:solidFill>
              </a:rPr>
              <a:t>Q4FY16</a:t>
            </a:r>
            <a:endParaRPr lang="en-US" sz="2000" b="1" dirty="0">
              <a:solidFill>
                <a:schemeClr val="bg2"/>
              </a:solidFill>
            </a:endParaRPr>
          </a:p>
          <a:p>
            <a:pPr marL="285750" indent="-285750">
              <a:buFont typeface="Arial" panose="020B0604020202020204" pitchFamily="34" charset="0"/>
              <a:buChar char="•"/>
            </a:pPr>
            <a:r>
              <a:rPr lang="en-US" sz="1600" dirty="0"/>
              <a:t>(2) </a:t>
            </a:r>
            <a:r>
              <a:rPr lang="en-US" sz="1600" dirty="0" err="1"/>
              <a:t>cryomodule</a:t>
            </a:r>
            <a:r>
              <a:rPr lang="en-US" sz="1600" dirty="0"/>
              <a:t> assembly technicians</a:t>
            </a:r>
          </a:p>
          <a:p>
            <a:pPr marL="285750" indent="-285750">
              <a:buFont typeface="Arial" panose="020B0604020202020204" pitchFamily="34" charset="0"/>
              <a:buChar char="•"/>
            </a:pPr>
            <a:r>
              <a:rPr lang="en-US" sz="1600" dirty="0"/>
              <a:t>(1) </a:t>
            </a:r>
            <a:r>
              <a:rPr lang="en-US" sz="1600" dirty="0" smtClean="0"/>
              <a:t>cleanroom technician </a:t>
            </a:r>
          </a:p>
          <a:p>
            <a:r>
              <a:rPr lang="en-US" sz="2000" b="1" dirty="0" smtClean="0">
                <a:solidFill>
                  <a:schemeClr val="bg2"/>
                </a:solidFill>
              </a:rPr>
              <a:t>Q1FY17</a:t>
            </a:r>
            <a:endParaRPr lang="en-US" sz="2000" b="1" dirty="0">
              <a:solidFill>
                <a:schemeClr val="bg2"/>
              </a:solidFill>
            </a:endParaRPr>
          </a:p>
          <a:p>
            <a:pPr marL="285750" indent="-285750">
              <a:buFont typeface="Arial" panose="020B0604020202020204" pitchFamily="34" charset="0"/>
              <a:buChar char="•"/>
            </a:pPr>
            <a:r>
              <a:rPr lang="en-US" sz="1600" dirty="0" smtClean="0"/>
              <a:t>(2-4) </a:t>
            </a:r>
            <a:r>
              <a:rPr lang="en-US" sz="1600" dirty="0"/>
              <a:t>cryomodule assembly </a:t>
            </a:r>
            <a:r>
              <a:rPr lang="en-US" sz="1600" dirty="0" smtClean="0"/>
              <a:t>technicians</a:t>
            </a:r>
          </a:p>
          <a:p>
            <a:pPr marL="742950" lvl="1" indent="-285750"/>
            <a:r>
              <a:rPr lang="en-US" sz="1400" dirty="0" smtClean="0"/>
              <a:t>Actual number will be determined based on prototype cryomodule experience</a:t>
            </a:r>
            <a:endParaRPr lang="en-US" sz="1400" dirty="0"/>
          </a:p>
          <a:p>
            <a:endParaRPr lang="en-US" sz="1600" dirty="0" smtClean="0"/>
          </a:p>
          <a:p>
            <a:pPr marL="342900" indent="-342900">
              <a:buFont typeface="Arial" panose="020B0604020202020204" pitchFamily="34" charset="0"/>
              <a:buChar char="•"/>
            </a:pPr>
            <a:endParaRPr lang="en-US" sz="1600" dirty="0" smtClean="0"/>
          </a:p>
          <a:p>
            <a:pPr marL="342900" indent="-342900">
              <a:buFont typeface="Arial" panose="020B0604020202020204" pitchFamily="34" charset="0"/>
              <a:buChar char="•"/>
            </a:pPr>
            <a:endParaRPr lang="en-US" sz="1600" dirty="0" smtClean="0"/>
          </a:p>
          <a:p>
            <a:endParaRPr lang="en-US" sz="2000" b="1" dirty="0">
              <a:solidFill>
                <a:schemeClr val="bg2"/>
              </a:solidFill>
            </a:endParaRPr>
          </a:p>
          <a:p>
            <a:endParaRPr lang="en-US" dirty="0"/>
          </a:p>
        </p:txBody>
      </p:sp>
      <p:sp>
        <p:nvSpPr>
          <p:cNvPr id="6" name="Right Brace 5"/>
          <p:cNvSpPr/>
          <p:nvPr/>
        </p:nvSpPr>
        <p:spPr>
          <a:xfrm>
            <a:off x="8151962" y="1908312"/>
            <a:ext cx="155448" cy="930303"/>
          </a:xfrm>
          <a:prstGeom prst="rightBrace">
            <a:avLst/>
          </a:prstGeom>
          <a:ln w="15875">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rot="16200000">
            <a:off x="8431452" y="1878530"/>
            <a:ext cx="430887" cy="989864"/>
          </a:xfrm>
          <a:prstGeom prst="rect">
            <a:avLst/>
          </a:prstGeom>
          <a:noFill/>
        </p:spPr>
        <p:txBody>
          <a:bodyPr vert="vert" wrap="square" rtlCol="0">
            <a:spAutoFit/>
          </a:bodyPr>
          <a:lstStyle/>
          <a:p>
            <a:pPr algn="ctr"/>
            <a:r>
              <a:rPr lang="en-US" sz="1600" b="1" dirty="0" smtClean="0">
                <a:solidFill>
                  <a:srgbClr val="0070C0"/>
                </a:solidFill>
              </a:rPr>
              <a:t>Done</a:t>
            </a:r>
            <a:endParaRPr lang="en-US" sz="1600" b="1" dirty="0">
              <a:solidFill>
                <a:srgbClr val="0070C0"/>
              </a:solidFill>
            </a:endParaRPr>
          </a:p>
        </p:txBody>
      </p:sp>
      <p:sp>
        <p:nvSpPr>
          <p:cNvPr id="9" name="Right Brace 8"/>
          <p:cNvSpPr/>
          <p:nvPr/>
        </p:nvSpPr>
        <p:spPr>
          <a:xfrm>
            <a:off x="8173940" y="3139867"/>
            <a:ext cx="133469" cy="533636"/>
          </a:xfrm>
          <a:prstGeom prst="rightBrace">
            <a:avLst/>
          </a:prstGeom>
          <a:ln w="15875">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rot="16200000">
            <a:off x="8457509" y="2911752"/>
            <a:ext cx="430887" cy="989864"/>
          </a:xfrm>
          <a:prstGeom prst="rect">
            <a:avLst/>
          </a:prstGeom>
          <a:noFill/>
        </p:spPr>
        <p:txBody>
          <a:bodyPr vert="vert" wrap="square" rtlCol="0">
            <a:spAutoFit/>
          </a:bodyPr>
          <a:lstStyle/>
          <a:p>
            <a:pPr algn="ctr"/>
            <a:r>
              <a:rPr lang="en-US" sz="1600" b="1" dirty="0" smtClean="0">
                <a:solidFill>
                  <a:srgbClr val="0070C0"/>
                </a:solidFill>
              </a:rPr>
              <a:t>Done</a:t>
            </a:r>
            <a:endParaRPr lang="en-US" sz="1600" b="1" dirty="0">
              <a:solidFill>
                <a:srgbClr val="0070C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48053" y="3980620"/>
            <a:ext cx="993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ight Brace 11"/>
          <p:cNvSpPr/>
          <p:nvPr/>
        </p:nvSpPr>
        <p:spPr>
          <a:xfrm>
            <a:off x="8167951" y="3922974"/>
            <a:ext cx="155448" cy="571500"/>
          </a:xfrm>
          <a:prstGeom prst="rightBrace">
            <a:avLst/>
          </a:prstGeom>
          <a:ln w="15875">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lide Number Placeholder 12"/>
          <p:cNvSpPr>
            <a:spLocks noGrp="1"/>
          </p:cNvSpPr>
          <p:nvPr>
            <p:ph type="sldNum" sz="quarter" idx="11"/>
          </p:nvPr>
        </p:nvSpPr>
        <p:spPr/>
        <p:txBody>
          <a:bodyPr/>
          <a:lstStyle/>
          <a:p>
            <a:fld id="{5BD36294-2849-48A8-8531-5354CF3095D2}" type="slidenum">
              <a:rPr lang="en-US" smtClean="0"/>
              <a:pPr/>
              <a:t>23</a:t>
            </a:fld>
            <a:endParaRPr lang="en-US" dirty="0"/>
          </a:p>
        </p:txBody>
      </p:sp>
      <p:sp>
        <p:nvSpPr>
          <p:cNvPr id="14" name="Footer Placeholder 13"/>
          <p:cNvSpPr>
            <a:spLocks noGrp="1"/>
          </p:cNvSpPr>
          <p:nvPr>
            <p:ph type="ftr" sz="quarter" idx="13"/>
          </p:nvPr>
        </p:nvSpPr>
        <p:spPr/>
        <p:txBody>
          <a:bodyPr/>
          <a:lstStyle/>
          <a:p>
            <a:r>
              <a:rPr lang="en-US" smtClean="0"/>
              <a:t>LCLS-II PCM PRR Follow Up, 02 March 2017</a:t>
            </a:r>
            <a:endParaRPr lang="en-US" dirty="0"/>
          </a:p>
        </p:txBody>
      </p:sp>
    </p:spTree>
    <p:extLst>
      <p:ext uri="{BB962C8B-B14F-4D97-AF65-F5344CB8AC3E}">
        <p14:creationId xmlns:p14="http://schemas.microsoft.com/office/powerpoint/2010/main" val="1391285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z="2800" dirty="0" smtClean="0"/>
              <a:t>Introduction – PRR Process</a:t>
            </a:r>
          </a:p>
        </p:txBody>
      </p:sp>
      <p:sp>
        <p:nvSpPr>
          <p:cNvPr id="4099" name="Content Placeholder 2"/>
          <p:cNvSpPr>
            <a:spLocks noGrp="1"/>
          </p:cNvSpPr>
          <p:nvPr>
            <p:ph sz="quarter" idx="14"/>
          </p:nvPr>
        </p:nvSpPr>
        <p:spPr/>
        <p:txBody>
          <a:bodyPr>
            <a:normAutofit fontScale="92500" lnSpcReduction="20000"/>
          </a:bodyPr>
          <a:lstStyle/>
          <a:p>
            <a:pPr lvl="1"/>
            <a:r>
              <a:rPr lang="en-US" sz="2400" dirty="0" smtClean="0"/>
              <a:t>Combined PRRs for FNAL &amp; </a:t>
            </a:r>
            <a:r>
              <a:rPr lang="en-US" sz="2400" dirty="0" err="1" smtClean="0"/>
              <a:t>JLab</a:t>
            </a:r>
            <a:r>
              <a:rPr lang="en-US" sz="2400" dirty="0" smtClean="0"/>
              <a:t> (@ FNAL Sep-2016)</a:t>
            </a:r>
          </a:p>
          <a:p>
            <a:pPr lvl="2"/>
            <a:r>
              <a:rPr lang="en-US" dirty="0" smtClean="0"/>
              <a:t>Design, Assembly and Testing aspects</a:t>
            </a:r>
          </a:p>
          <a:p>
            <a:pPr lvl="2"/>
            <a:r>
              <a:rPr lang="en-US" dirty="0" smtClean="0"/>
              <a:t>Tour of FNAL Facilities &amp; Infrastructure</a:t>
            </a:r>
            <a:endParaRPr lang="en-US" dirty="0"/>
          </a:p>
          <a:p>
            <a:pPr lvl="2"/>
            <a:r>
              <a:rPr lang="en-US" dirty="0" smtClean="0"/>
              <a:t>FNAL closed out PRR with </a:t>
            </a:r>
            <a:r>
              <a:rPr lang="en-US" dirty="0" err="1" smtClean="0"/>
              <a:t>pCM</a:t>
            </a:r>
            <a:r>
              <a:rPr lang="en-US" dirty="0" smtClean="0"/>
              <a:t> test results (31-October) via </a:t>
            </a:r>
            <a:r>
              <a:rPr lang="en-US" dirty="0" err="1" smtClean="0"/>
              <a:t>telecon</a:t>
            </a:r>
            <a:endParaRPr lang="en-US" dirty="0" smtClean="0"/>
          </a:p>
          <a:p>
            <a:pPr lvl="1"/>
            <a:endParaRPr lang="en-US" sz="2400" dirty="0" smtClean="0"/>
          </a:p>
          <a:p>
            <a:pPr lvl="1"/>
            <a:r>
              <a:rPr lang="en-US" sz="2400" dirty="0" smtClean="0"/>
              <a:t>Combined PRR for </a:t>
            </a:r>
            <a:r>
              <a:rPr lang="en-US" sz="2400" dirty="0" err="1" smtClean="0"/>
              <a:t>JLab</a:t>
            </a:r>
            <a:r>
              <a:rPr lang="en-US" sz="2400" dirty="0" smtClean="0"/>
              <a:t> &amp; FNAL (@ </a:t>
            </a:r>
            <a:r>
              <a:rPr lang="en-US" sz="2400" dirty="0" err="1" smtClean="0"/>
              <a:t>JLab</a:t>
            </a:r>
            <a:r>
              <a:rPr lang="en-US" sz="2400" dirty="0" smtClean="0"/>
              <a:t> Jan-2017)</a:t>
            </a:r>
          </a:p>
          <a:p>
            <a:pPr lvl="2"/>
            <a:r>
              <a:rPr lang="en-US" dirty="0" smtClean="0"/>
              <a:t>Completion of </a:t>
            </a:r>
            <a:r>
              <a:rPr lang="en-US" dirty="0" err="1" smtClean="0"/>
              <a:t>pCM</a:t>
            </a:r>
            <a:r>
              <a:rPr lang="en-US" dirty="0" smtClean="0"/>
              <a:t> assembly at </a:t>
            </a:r>
            <a:r>
              <a:rPr lang="en-US" dirty="0" err="1" smtClean="0"/>
              <a:t>JLab</a:t>
            </a:r>
            <a:endParaRPr lang="en-US" dirty="0" smtClean="0"/>
          </a:p>
          <a:p>
            <a:pPr lvl="2"/>
            <a:r>
              <a:rPr lang="en-US" dirty="0" smtClean="0"/>
              <a:t>Focus on initial test results for </a:t>
            </a:r>
            <a:r>
              <a:rPr lang="en-US" dirty="0" err="1" smtClean="0"/>
              <a:t>JLab</a:t>
            </a:r>
            <a:r>
              <a:rPr lang="en-US" dirty="0"/>
              <a:t> </a:t>
            </a:r>
            <a:r>
              <a:rPr lang="en-US" dirty="0" smtClean="0"/>
              <a:t>and extended test results for FNAL</a:t>
            </a:r>
          </a:p>
          <a:p>
            <a:pPr lvl="2"/>
            <a:r>
              <a:rPr lang="en-US" dirty="0" smtClean="0"/>
              <a:t>Tour of </a:t>
            </a:r>
            <a:r>
              <a:rPr lang="en-US" dirty="0" err="1" smtClean="0"/>
              <a:t>JLab</a:t>
            </a:r>
            <a:r>
              <a:rPr lang="en-US" dirty="0" smtClean="0"/>
              <a:t> Facilities &amp; Infrastructure</a:t>
            </a:r>
          </a:p>
          <a:p>
            <a:pPr lvl="2"/>
            <a:r>
              <a:rPr lang="en-US" dirty="0"/>
              <a:t>Opportunity to assess progress, risks and </a:t>
            </a:r>
            <a:r>
              <a:rPr lang="en-US" dirty="0" smtClean="0"/>
              <a:t>challenges</a:t>
            </a:r>
          </a:p>
          <a:p>
            <a:pPr lvl="2"/>
            <a:r>
              <a:rPr lang="en-US" b="1" dirty="0" err="1" smtClean="0"/>
              <a:t>JLab</a:t>
            </a:r>
            <a:r>
              <a:rPr lang="en-US" b="1" dirty="0" smtClean="0"/>
              <a:t> plans to close out PRR with full test results via </a:t>
            </a:r>
            <a:r>
              <a:rPr lang="en-US" b="1" dirty="0" err="1" smtClean="0"/>
              <a:t>telecon</a:t>
            </a:r>
            <a:endParaRPr lang="en-US" b="1" dirty="0" smtClean="0"/>
          </a:p>
          <a:p>
            <a:pPr lvl="1"/>
            <a:endParaRPr lang="en-US" sz="2400" dirty="0" smtClean="0"/>
          </a:p>
          <a:p>
            <a:pPr lvl="1"/>
            <a:r>
              <a:rPr lang="en-US" sz="2400" dirty="0" smtClean="0"/>
              <a:t>PRR process concludes with confidence that both production lines can meet LCLS-II project needs</a:t>
            </a:r>
            <a:endParaRPr lang="en-US" sz="2400" dirty="0"/>
          </a:p>
        </p:txBody>
      </p:sp>
      <p:sp>
        <p:nvSpPr>
          <p:cNvPr id="4" name="Slide Number Placeholder 3"/>
          <p:cNvSpPr>
            <a:spLocks noGrp="1"/>
          </p:cNvSpPr>
          <p:nvPr>
            <p:ph type="sldNum" sz="quarter" idx="11"/>
          </p:nvPr>
        </p:nvSpPr>
        <p:spPr/>
        <p:txBody>
          <a:bodyPr/>
          <a:lstStyle/>
          <a:p>
            <a:fld id="{5BD36294-2849-48A8-8531-5354CF3095D2}" type="slidenum">
              <a:rPr lang="en-US" smtClean="0"/>
              <a:pPr/>
              <a:t>3</a:t>
            </a:fld>
            <a:endParaRPr lang="en-US" dirty="0"/>
          </a:p>
        </p:txBody>
      </p:sp>
      <p:sp>
        <p:nvSpPr>
          <p:cNvPr id="8" name="Footer Placeholder 7"/>
          <p:cNvSpPr>
            <a:spLocks noGrp="1"/>
          </p:cNvSpPr>
          <p:nvPr>
            <p:ph type="ftr" sz="quarter" idx="13"/>
          </p:nvPr>
        </p:nvSpPr>
        <p:spPr/>
        <p:txBody>
          <a:bodyPr/>
          <a:lstStyle/>
          <a:p>
            <a:r>
              <a:rPr lang="en-US" smtClean="0"/>
              <a:t>LCLS-II PCM PRR Follow Up, 02 March 2017</a:t>
            </a:r>
            <a:endParaRPr lang="en-US" dirty="0"/>
          </a:p>
        </p:txBody>
      </p:sp>
      <p:sp>
        <p:nvSpPr>
          <p:cNvPr id="6" name="Rectangle 5"/>
          <p:cNvSpPr/>
          <p:nvPr/>
        </p:nvSpPr>
        <p:spPr>
          <a:xfrm>
            <a:off x="192505" y="4533532"/>
            <a:ext cx="8720489" cy="394603"/>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0375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pPr/>
              <a:t>4</a:t>
            </a:fld>
            <a:endParaRPr lang="en-US" dirty="0"/>
          </a:p>
        </p:txBody>
      </p:sp>
      <p:sp>
        <p:nvSpPr>
          <p:cNvPr id="3" name="Title 2"/>
          <p:cNvSpPr>
            <a:spLocks noGrp="1"/>
          </p:cNvSpPr>
          <p:nvPr>
            <p:ph type="title"/>
          </p:nvPr>
        </p:nvSpPr>
        <p:spPr/>
        <p:txBody>
          <a:bodyPr/>
          <a:lstStyle/>
          <a:p>
            <a:r>
              <a:rPr lang="en-US" sz="2800" dirty="0" smtClean="0"/>
              <a:t>Production Readiness – </a:t>
            </a:r>
            <a:br>
              <a:rPr lang="en-US" sz="2800" dirty="0" smtClean="0"/>
            </a:br>
            <a:r>
              <a:rPr lang="en-US" sz="2800" dirty="0" smtClean="0"/>
              <a:t>General Remarks from January Report</a:t>
            </a:r>
            <a:endParaRPr lang="en-US" sz="2800" dirty="0"/>
          </a:p>
        </p:txBody>
      </p:sp>
      <p:sp>
        <p:nvSpPr>
          <p:cNvPr id="5" name="Content Placeholder 4"/>
          <p:cNvSpPr>
            <a:spLocks noGrp="1"/>
          </p:cNvSpPr>
          <p:nvPr>
            <p:ph sz="quarter" idx="14"/>
          </p:nvPr>
        </p:nvSpPr>
        <p:spPr>
          <a:xfrm>
            <a:off x="250257" y="1243584"/>
            <a:ext cx="8662737" cy="5065522"/>
          </a:xfrm>
        </p:spPr>
        <p:txBody>
          <a:bodyPr>
            <a:normAutofit fontScale="62500" lnSpcReduction="20000"/>
          </a:bodyPr>
          <a:lstStyle/>
          <a:p>
            <a:pPr lvl="1"/>
            <a:r>
              <a:rPr lang="en-US" sz="2800" dirty="0" smtClean="0"/>
              <a:t>The </a:t>
            </a:r>
            <a:r>
              <a:rPr lang="en-US" sz="2800" dirty="0"/>
              <a:t>committee thanks the organizers of the review and commends the speakers for the quality of the material presented and of the discussions following the many questions asked to them.</a:t>
            </a:r>
          </a:p>
          <a:p>
            <a:pPr lvl="1"/>
            <a:r>
              <a:rPr lang="en-US" sz="2800" dirty="0" smtClean="0"/>
              <a:t>The </a:t>
            </a:r>
            <a:r>
              <a:rPr lang="en-US" sz="2800" dirty="0"/>
              <a:t>scope of the Review encompasses WBS chapters 1.4.5.8/1.4.5.9/1.4.5.10/1.4.5.11, from ‘cavity prep-test’ to ‘module tests’.</a:t>
            </a:r>
          </a:p>
          <a:p>
            <a:pPr lvl="1"/>
            <a:r>
              <a:rPr lang="en-US" sz="2800" dirty="0" smtClean="0"/>
              <a:t>The </a:t>
            </a:r>
            <a:r>
              <a:rPr lang="en-US" sz="2800" dirty="0"/>
              <a:t>charge addresses 5 questions already included in the </a:t>
            </a:r>
            <a:r>
              <a:rPr lang="en-US" sz="2800" dirty="0" err="1"/>
              <a:t>Fermilab</a:t>
            </a:r>
            <a:r>
              <a:rPr lang="en-US" sz="2800" dirty="0"/>
              <a:t> CM PRR Charge of September 2016, and 2 new questions, 6g and 6h, which were not included in the </a:t>
            </a:r>
            <a:r>
              <a:rPr lang="en-US" sz="2800" dirty="0" err="1"/>
              <a:t>Fermilab</a:t>
            </a:r>
            <a:r>
              <a:rPr lang="en-US" sz="2800" dirty="0"/>
              <a:t> charge.</a:t>
            </a:r>
          </a:p>
          <a:p>
            <a:pPr lvl="1"/>
            <a:r>
              <a:rPr lang="en-US" sz="2800" dirty="0" smtClean="0"/>
              <a:t>Unlike </a:t>
            </a:r>
            <a:r>
              <a:rPr lang="en-US" sz="2800" dirty="0"/>
              <a:t>at </a:t>
            </a:r>
            <a:r>
              <a:rPr lang="en-US" sz="2800" dirty="0" err="1"/>
              <a:t>Fermilab</a:t>
            </a:r>
            <a:r>
              <a:rPr lang="en-US" sz="2800" dirty="0"/>
              <a:t>, the charge does not cover the important safety and ES&amp;H issues. Safety and coordination issues are determinant to the progress and the smooth continuation of the project. The Committee would like to know how this crucial aspect has been or will be closed at </a:t>
            </a:r>
            <a:r>
              <a:rPr lang="en-US" sz="2800" dirty="0" err="1"/>
              <a:t>JLab</a:t>
            </a:r>
            <a:r>
              <a:rPr lang="en-US" sz="2800" dirty="0"/>
              <a:t>.</a:t>
            </a:r>
          </a:p>
          <a:p>
            <a:pPr lvl="1"/>
            <a:r>
              <a:rPr lang="en-US" sz="2800" b="1" dirty="0" smtClean="0"/>
              <a:t>The </a:t>
            </a:r>
            <a:r>
              <a:rPr lang="en-US" sz="2800" b="1" dirty="0"/>
              <a:t>labs were encouraged to go for production with CM02 and CM03, but the results of the ongoing </a:t>
            </a:r>
            <a:r>
              <a:rPr lang="en-US" sz="2800" b="1" dirty="0" err="1"/>
              <a:t>pCMs</a:t>
            </a:r>
            <a:r>
              <a:rPr lang="en-US" sz="2800" b="1" dirty="0"/>
              <a:t> tests and next cavity tests are still key elements to moving forward.</a:t>
            </a:r>
          </a:p>
          <a:p>
            <a:pPr lvl="1"/>
            <a:r>
              <a:rPr lang="en-US" sz="2800" b="1" dirty="0" smtClean="0"/>
              <a:t>The </a:t>
            </a:r>
            <a:r>
              <a:rPr lang="en-US" sz="2800" b="1" dirty="0"/>
              <a:t>large </a:t>
            </a:r>
            <a:r>
              <a:rPr lang="en-US" sz="2800" b="1" dirty="0" err="1"/>
              <a:t>microphonics</a:t>
            </a:r>
            <a:r>
              <a:rPr lang="en-US" sz="2800" b="1" dirty="0"/>
              <a:t> detuning levels measured at the CM test at </a:t>
            </a:r>
            <a:r>
              <a:rPr lang="en-US" sz="2800" b="1" dirty="0" err="1"/>
              <a:t>Fermilab</a:t>
            </a:r>
            <a:r>
              <a:rPr lang="en-US" sz="2800" b="1" dirty="0"/>
              <a:t> is a major problem for the project, and it is the only major problem arising at this review. </a:t>
            </a:r>
          </a:p>
        </p:txBody>
      </p:sp>
      <p:sp>
        <p:nvSpPr>
          <p:cNvPr id="10" name="Footer Placeholder 9"/>
          <p:cNvSpPr>
            <a:spLocks noGrp="1"/>
          </p:cNvSpPr>
          <p:nvPr>
            <p:ph type="ftr" sz="quarter" idx="13"/>
          </p:nvPr>
        </p:nvSpPr>
        <p:spPr/>
        <p:txBody>
          <a:bodyPr/>
          <a:lstStyle/>
          <a:p>
            <a:r>
              <a:rPr lang="en-US" smtClean="0"/>
              <a:t>LCLS-II PCM PRR Follow Up, 02 March 2017</a:t>
            </a:r>
            <a:endParaRPr lang="en-US" dirty="0"/>
          </a:p>
        </p:txBody>
      </p:sp>
    </p:spTree>
    <p:extLst>
      <p:ext uri="{BB962C8B-B14F-4D97-AF65-F5344CB8AC3E}">
        <p14:creationId xmlns:p14="http://schemas.microsoft.com/office/powerpoint/2010/main" val="4260212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pPr/>
              <a:t>5</a:t>
            </a:fld>
            <a:endParaRPr lang="en-US" dirty="0"/>
          </a:p>
        </p:txBody>
      </p:sp>
      <p:sp>
        <p:nvSpPr>
          <p:cNvPr id="3" name="Title 2"/>
          <p:cNvSpPr>
            <a:spLocks noGrp="1"/>
          </p:cNvSpPr>
          <p:nvPr>
            <p:ph type="title"/>
          </p:nvPr>
        </p:nvSpPr>
        <p:spPr/>
        <p:txBody>
          <a:bodyPr/>
          <a:lstStyle/>
          <a:p>
            <a:r>
              <a:rPr lang="en-US" sz="2800" dirty="0" smtClean="0"/>
              <a:t>Production Readiness – </a:t>
            </a:r>
            <a:br>
              <a:rPr lang="en-US" sz="2800" dirty="0" smtClean="0"/>
            </a:br>
            <a:r>
              <a:rPr lang="en-US" sz="2800" dirty="0" smtClean="0"/>
              <a:t>Recommendations from January</a:t>
            </a:r>
            <a:endParaRPr lang="en-US" sz="2800" dirty="0"/>
          </a:p>
        </p:txBody>
      </p:sp>
      <p:sp>
        <p:nvSpPr>
          <p:cNvPr id="5" name="Content Placeholder 4"/>
          <p:cNvSpPr>
            <a:spLocks noGrp="1"/>
          </p:cNvSpPr>
          <p:nvPr>
            <p:ph sz="quarter" idx="14"/>
          </p:nvPr>
        </p:nvSpPr>
        <p:spPr>
          <a:xfrm>
            <a:off x="250257" y="1243584"/>
            <a:ext cx="8662737" cy="5065522"/>
          </a:xfrm>
        </p:spPr>
        <p:txBody>
          <a:bodyPr>
            <a:normAutofit fontScale="70000" lnSpcReduction="20000"/>
          </a:bodyPr>
          <a:lstStyle/>
          <a:p>
            <a:pPr lvl="1"/>
            <a:r>
              <a:rPr lang="en-US" sz="2800" dirty="0" smtClean="0"/>
              <a:t>Continue </a:t>
            </a:r>
            <a:r>
              <a:rPr lang="en-US" sz="2800" dirty="0"/>
              <a:t>trans-laboratory cavity production follow-up coordination until component quality is established.</a:t>
            </a:r>
          </a:p>
          <a:p>
            <a:pPr lvl="1"/>
            <a:r>
              <a:rPr lang="en-US" sz="2800" dirty="0" smtClean="0"/>
              <a:t>Continue </a:t>
            </a:r>
            <a:r>
              <a:rPr lang="en-US" sz="2800" dirty="0"/>
              <a:t>addressing production start-up issues and communicating them between the labs.  This is essential to support parallel production start-up.</a:t>
            </a:r>
          </a:p>
          <a:p>
            <a:pPr lvl="1"/>
            <a:r>
              <a:rPr lang="en-US" sz="2800" dirty="0" smtClean="0"/>
              <a:t>Perform </a:t>
            </a:r>
            <a:r>
              <a:rPr lang="en-US" sz="2800" dirty="0"/>
              <a:t>coupler testing for extensive period of time at </a:t>
            </a:r>
            <a:r>
              <a:rPr lang="en-US" sz="2800" dirty="0" err="1"/>
              <a:t>Fermilab</a:t>
            </a:r>
            <a:r>
              <a:rPr lang="en-US" sz="2800" dirty="0"/>
              <a:t> and demonstrate equilibrium temperatures for the 8 couplers. Repeat coupler testing at </a:t>
            </a:r>
            <a:r>
              <a:rPr lang="en-US" sz="2800" dirty="0" err="1"/>
              <a:t>JLab</a:t>
            </a:r>
            <a:r>
              <a:rPr lang="en-US" sz="2800" dirty="0"/>
              <a:t> with upgraded intercepts.</a:t>
            </a:r>
          </a:p>
          <a:p>
            <a:pPr lvl="1"/>
            <a:r>
              <a:rPr lang="en-US" sz="2800" dirty="0" smtClean="0"/>
              <a:t>Continue </a:t>
            </a:r>
            <a:r>
              <a:rPr lang="en-US" sz="2800" dirty="0" err="1"/>
              <a:t>microphonics</a:t>
            </a:r>
            <a:r>
              <a:rPr lang="en-US" sz="2800" dirty="0"/>
              <a:t> studies at high priority at </a:t>
            </a:r>
            <a:r>
              <a:rPr lang="en-US" sz="2800" dirty="0" err="1"/>
              <a:t>Fermilab</a:t>
            </a:r>
            <a:r>
              <a:rPr lang="en-US" sz="2800" dirty="0"/>
              <a:t> and repeat </a:t>
            </a:r>
            <a:r>
              <a:rPr lang="en-US" sz="2800" dirty="0" err="1"/>
              <a:t>microphonics</a:t>
            </a:r>
            <a:r>
              <a:rPr lang="en-US" sz="2800" dirty="0"/>
              <a:t> measurement at </a:t>
            </a:r>
            <a:r>
              <a:rPr lang="en-US" sz="2800" dirty="0" err="1"/>
              <a:t>JLab</a:t>
            </a:r>
            <a:r>
              <a:rPr lang="en-US" sz="2800" dirty="0"/>
              <a:t>.</a:t>
            </a:r>
          </a:p>
          <a:p>
            <a:pPr lvl="1"/>
            <a:r>
              <a:rPr lang="en-US" sz="2800" dirty="0" smtClean="0"/>
              <a:t>Look </a:t>
            </a:r>
            <a:r>
              <a:rPr lang="en-US" sz="2800" dirty="0"/>
              <a:t>for opportunities to test the changes made to reduce the microphonic noise in the module.   The relative impact of these changes may be seen in bench tests. The final measurements will take a full </a:t>
            </a:r>
            <a:r>
              <a:rPr lang="en-US" sz="2800" dirty="0" err="1"/>
              <a:t>cryomodule</a:t>
            </a:r>
            <a:r>
              <a:rPr lang="en-US" sz="2800" dirty="0"/>
              <a:t> test. </a:t>
            </a:r>
          </a:p>
          <a:p>
            <a:pPr lvl="1"/>
            <a:r>
              <a:rPr lang="en-US" sz="2800" dirty="0" smtClean="0"/>
              <a:t>Consider </a:t>
            </a:r>
            <a:r>
              <a:rPr lang="en-US" sz="2800" dirty="0"/>
              <a:t>reviewing the LLRF control specifications that keep the cavity on resonance to see if they are appropriate</a:t>
            </a:r>
            <a:r>
              <a:rPr lang="en-US" sz="2800" dirty="0" smtClean="0"/>
              <a:t>. </a:t>
            </a:r>
            <a:endParaRPr lang="en-US" sz="2800" dirty="0"/>
          </a:p>
        </p:txBody>
      </p:sp>
      <p:sp>
        <p:nvSpPr>
          <p:cNvPr id="10" name="Footer Placeholder 9"/>
          <p:cNvSpPr>
            <a:spLocks noGrp="1"/>
          </p:cNvSpPr>
          <p:nvPr>
            <p:ph type="ftr" sz="quarter" idx="13"/>
          </p:nvPr>
        </p:nvSpPr>
        <p:spPr/>
        <p:txBody>
          <a:bodyPr/>
          <a:lstStyle/>
          <a:p>
            <a:r>
              <a:rPr lang="en-US" smtClean="0"/>
              <a:t>LCLS-II PCM PRR Follow Up, 02 March 2017</a:t>
            </a:r>
            <a:endParaRPr lang="en-US" dirty="0"/>
          </a:p>
        </p:txBody>
      </p:sp>
    </p:spTree>
    <p:extLst>
      <p:ext uri="{BB962C8B-B14F-4D97-AF65-F5344CB8AC3E}">
        <p14:creationId xmlns:p14="http://schemas.microsoft.com/office/powerpoint/2010/main" val="1834523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6</a:t>
            </a:fld>
            <a:endParaRPr lang="en-US" dirty="0"/>
          </a:p>
        </p:txBody>
      </p:sp>
      <p:sp>
        <p:nvSpPr>
          <p:cNvPr id="3" name="Title 2"/>
          <p:cNvSpPr>
            <a:spLocks noGrp="1"/>
          </p:cNvSpPr>
          <p:nvPr>
            <p:ph type="title"/>
          </p:nvPr>
        </p:nvSpPr>
        <p:spPr/>
        <p:txBody>
          <a:bodyPr/>
          <a:lstStyle/>
          <a:p>
            <a:r>
              <a:rPr lang="en-US" dirty="0" smtClean="0"/>
              <a:t>Charge (1/2) – For Reference from January PRR</a:t>
            </a:r>
            <a:endParaRPr lang="en-US" dirty="0"/>
          </a:p>
        </p:txBody>
      </p:sp>
      <p:sp>
        <p:nvSpPr>
          <p:cNvPr id="4" name="Footer Placeholder 3"/>
          <p:cNvSpPr>
            <a:spLocks noGrp="1"/>
          </p:cNvSpPr>
          <p:nvPr>
            <p:ph type="ftr" sz="quarter" idx="13"/>
          </p:nvPr>
        </p:nvSpPr>
        <p:spPr/>
        <p:txBody>
          <a:bodyPr/>
          <a:lstStyle/>
          <a:p>
            <a:r>
              <a:rPr lang="en-US" smtClean="0"/>
              <a:t>LCLS-II PCM PRR Follow Up, 02 March 2017</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956" t="18406" r="18152" b="10724"/>
          <a:stretch/>
        </p:blipFill>
        <p:spPr bwMode="auto">
          <a:xfrm>
            <a:off x="566843" y="1284030"/>
            <a:ext cx="7911549" cy="4860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a:xfrm>
            <a:off x="317634" y="6170730"/>
            <a:ext cx="8499107" cy="0"/>
          </a:xfrm>
          <a:prstGeom prst="line">
            <a:avLst/>
          </a:prstGeom>
          <a:ln w="15875">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92505" y="5746282"/>
            <a:ext cx="8720489" cy="529390"/>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0431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7</a:t>
            </a:fld>
            <a:endParaRPr lang="en-US" dirty="0"/>
          </a:p>
        </p:txBody>
      </p:sp>
      <p:sp>
        <p:nvSpPr>
          <p:cNvPr id="3" name="Title 2"/>
          <p:cNvSpPr>
            <a:spLocks noGrp="1"/>
          </p:cNvSpPr>
          <p:nvPr>
            <p:ph type="title"/>
          </p:nvPr>
        </p:nvSpPr>
        <p:spPr/>
        <p:txBody>
          <a:bodyPr/>
          <a:lstStyle/>
          <a:p>
            <a:r>
              <a:rPr lang="en-US" dirty="0" smtClean="0"/>
              <a:t>Charge (2/2) – For Reference from January PRR</a:t>
            </a:r>
            <a:endParaRPr lang="en-US" dirty="0"/>
          </a:p>
        </p:txBody>
      </p:sp>
      <p:sp>
        <p:nvSpPr>
          <p:cNvPr id="4" name="Footer Placeholder 3"/>
          <p:cNvSpPr>
            <a:spLocks noGrp="1"/>
          </p:cNvSpPr>
          <p:nvPr>
            <p:ph type="ftr" sz="quarter" idx="13"/>
          </p:nvPr>
        </p:nvSpPr>
        <p:spPr/>
        <p:txBody>
          <a:bodyPr/>
          <a:lstStyle/>
          <a:p>
            <a:r>
              <a:rPr lang="en-US" smtClean="0"/>
              <a:t>LCLS-II PCM PRR Follow Up, 02 March 2017</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956" t="18406" r="18152" b="10724"/>
          <a:stretch/>
        </p:blipFill>
        <p:spPr bwMode="auto">
          <a:xfrm>
            <a:off x="566843" y="1284030"/>
            <a:ext cx="7911549" cy="4860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037" t="27247" r="16848" b="10407"/>
          <a:stretch/>
        </p:blipFill>
        <p:spPr bwMode="auto">
          <a:xfrm>
            <a:off x="492299" y="2080105"/>
            <a:ext cx="8060635" cy="4275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317634" y="2080105"/>
            <a:ext cx="8499107" cy="0"/>
          </a:xfrm>
          <a:prstGeom prst="line">
            <a:avLst/>
          </a:prstGeom>
          <a:ln w="15875">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5553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8</a:t>
            </a:fld>
            <a:endParaRPr lang="en-US" dirty="0"/>
          </a:p>
        </p:txBody>
      </p:sp>
      <p:sp>
        <p:nvSpPr>
          <p:cNvPr id="3" name="Title 2"/>
          <p:cNvSpPr>
            <a:spLocks noGrp="1"/>
          </p:cNvSpPr>
          <p:nvPr>
            <p:ph type="title"/>
          </p:nvPr>
        </p:nvSpPr>
        <p:spPr/>
        <p:txBody>
          <a:bodyPr/>
          <a:lstStyle/>
          <a:p>
            <a:r>
              <a:rPr lang="en-US" dirty="0" smtClean="0"/>
              <a:t>Agenda</a:t>
            </a:r>
            <a:endParaRPr lang="en-US" dirty="0"/>
          </a:p>
        </p:txBody>
      </p:sp>
      <p:sp>
        <p:nvSpPr>
          <p:cNvPr id="4" name="Footer Placeholder 3"/>
          <p:cNvSpPr>
            <a:spLocks noGrp="1"/>
          </p:cNvSpPr>
          <p:nvPr>
            <p:ph type="ftr" sz="quarter" idx="13"/>
          </p:nvPr>
        </p:nvSpPr>
        <p:spPr/>
        <p:txBody>
          <a:bodyPr/>
          <a:lstStyle/>
          <a:p>
            <a:r>
              <a:rPr lang="en-US" smtClean="0"/>
              <a:t>LCLS-II PCM PRR Follow Up, 02 March 2017</a:t>
            </a:r>
            <a:endParaRPr lang="en-US" dirty="0"/>
          </a:p>
        </p:txBody>
      </p:sp>
      <p:pic>
        <p:nvPicPr>
          <p:cNvPr id="2063" name="Picture 15"/>
          <p:cNvPicPr>
            <a:picLocks noChangeAspect="1" noChangeArrowheads="1"/>
          </p:cNvPicPr>
          <p:nvPr/>
        </p:nvPicPr>
        <p:blipFill rotWithShape="1">
          <a:blip r:embed="rId2">
            <a:extLst>
              <a:ext uri="{28A0092B-C50C-407E-A947-70E740481C1C}">
                <a14:useLocalDpi xmlns:a14="http://schemas.microsoft.com/office/drawing/2010/main" val="0"/>
              </a:ext>
            </a:extLst>
          </a:blip>
          <a:srcRect l="14000" t="13895" r="24184" b="12701"/>
          <a:stretch/>
        </p:blipFill>
        <p:spPr bwMode="auto">
          <a:xfrm>
            <a:off x="596765" y="1241659"/>
            <a:ext cx="7536581" cy="5034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1513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p:txBody>
          <a:bodyPr/>
          <a:lstStyle/>
          <a:p>
            <a:fld id="{5BD36294-2849-48A8-8531-5354CF3095D2}" type="slidenum">
              <a:rPr lang="en-US" smtClean="0"/>
              <a:pPr/>
              <a:t>9</a:t>
            </a:fld>
            <a:endParaRPr lang="en-US" dirty="0"/>
          </a:p>
        </p:txBody>
      </p:sp>
      <p:sp>
        <p:nvSpPr>
          <p:cNvPr id="3" name="Title 2"/>
          <p:cNvSpPr>
            <a:spLocks noGrp="1"/>
          </p:cNvSpPr>
          <p:nvPr>
            <p:ph type="title"/>
          </p:nvPr>
        </p:nvSpPr>
        <p:spPr/>
        <p:txBody>
          <a:bodyPr/>
          <a:lstStyle/>
          <a:p>
            <a:r>
              <a:rPr lang="en-US" sz="2800" dirty="0" err="1" smtClean="0"/>
              <a:t>JLab’s</a:t>
            </a:r>
            <a:r>
              <a:rPr lang="en-US" sz="2800" dirty="0" smtClean="0"/>
              <a:t> PRR Approach, Same as FNAL Implementation</a:t>
            </a:r>
            <a:endParaRPr lang="en-US" sz="2800" dirty="0"/>
          </a:p>
        </p:txBody>
      </p:sp>
      <p:sp>
        <p:nvSpPr>
          <p:cNvPr id="5" name="Content Placeholder 4"/>
          <p:cNvSpPr>
            <a:spLocks noGrp="1"/>
          </p:cNvSpPr>
          <p:nvPr>
            <p:ph sz="quarter" idx="14"/>
          </p:nvPr>
        </p:nvSpPr>
        <p:spPr/>
        <p:txBody>
          <a:bodyPr>
            <a:normAutofit fontScale="92500"/>
          </a:bodyPr>
          <a:lstStyle/>
          <a:p>
            <a:pPr lvl="1"/>
            <a:r>
              <a:rPr lang="en-US" sz="2600" dirty="0" smtClean="0"/>
              <a:t>Assessed at September PRR as “ready to go” except for </a:t>
            </a:r>
            <a:r>
              <a:rPr lang="en-US" sz="2600" dirty="0" err="1" smtClean="0"/>
              <a:t>pCM</a:t>
            </a:r>
            <a:r>
              <a:rPr lang="en-US" sz="2600" dirty="0" smtClean="0"/>
              <a:t> test results</a:t>
            </a:r>
          </a:p>
          <a:p>
            <a:pPr lvl="1"/>
            <a:endParaRPr lang="en-US" sz="2600" dirty="0" smtClean="0"/>
          </a:p>
          <a:p>
            <a:pPr lvl="1"/>
            <a:r>
              <a:rPr lang="en-US" sz="2600" dirty="0" smtClean="0"/>
              <a:t>Completed </a:t>
            </a:r>
            <a:r>
              <a:rPr lang="en-US" sz="2600" dirty="0" err="1" smtClean="0"/>
              <a:t>pCM</a:t>
            </a:r>
            <a:r>
              <a:rPr lang="en-US" sz="2600" dirty="0" smtClean="0"/>
              <a:t> test results presented today</a:t>
            </a:r>
          </a:p>
          <a:p>
            <a:pPr lvl="1"/>
            <a:endParaRPr lang="en-US" sz="2600" dirty="0" smtClean="0"/>
          </a:p>
          <a:p>
            <a:pPr lvl="1"/>
            <a:r>
              <a:rPr lang="en-US" sz="2600" dirty="0"/>
              <a:t>F</a:t>
            </a:r>
            <a:r>
              <a:rPr lang="en-US" sz="2600" dirty="0" smtClean="0"/>
              <a:t>ollow up with a video call to present full set of results from </a:t>
            </a:r>
            <a:r>
              <a:rPr lang="en-US" sz="2600" dirty="0" err="1" smtClean="0"/>
              <a:t>pCM</a:t>
            </a:r>
            <a:r>
              <a:rPr lang="en-US" sz="2600" dirty="0" smtClean="0"/>
              <a:t> in February 2017 (Ok – March 2017)</a:t>
            </a:r>
          </a:p>
          <a:p>
            <a:pPr lvl="1"/>
            <a:endParaRPr lang="en-US" sz="2600" dirty="0" smtClean="0"/>
          </a:p>
          <a:p>
            <a:pPr lvl="1"/>
            <a:r>
              <a:rPr lang="en-US" sz="2600" dirty="0" smtClean="0"/>
              <a:t>Schedule </a:t>
            </a:r>
            <a:r>
              <a:rPr lang="en-US" sz="2600" dirty="0"/>
              <a:t>risk mitigation </a:t>
            </a:r>
            <a:r>
              <a:rPr lang="en-US" sz="2600" dirty="0" smtClean="0"/>
              <a:t>as components </a:t>
            </a:r>
            <a:r>
              <a:rPr lang="en-US" sz="2600" dirty="0"/>
              <a:t>are </a:t>
            </a:r>
            <a:r>
              <a:rPr lang="en-US" sz="2600" dirty="0" smtClean="0"/>
              <a:t>available</a:t>
            </a:r>
          </a:p>
          <a:p>
            <a:pPr lvl="2"/>
            <a:r>
              <a:rPr lang="en-US" sz="2200" dirty="0" smtClean="0"/>
              <a:t>Advanced CM02 at WS2 &amp; WS3 during January and February</a:t>
            </a:r>
          </a:p>
          <a:p>
            <a:pPr lvl="2"/>
            <a:r>
              <a:rPr lang="en-US" sz="2200" dirty="0" smtClean="0"/>
              <a:t>Commenced CM03 cavity string in late January</a:t>
            </a:r>
          </a:p>
          <a:p>
            <a:pPr lvl="2"/>
            <a:endParaRPr lang="en-US" sz="2400" dirty="0" smtClean="0"/>
          </a:p>
        </p:txBody>
      </p:sp>
      <p:sp>
        <p:nvSpPr>
          <p:cNvPr id="10" name="Footer Placeholder 9"/>
          <p:cNvSpPr>
            <a:spLocks noGrp="1"/>
          </p:cNvSpPr>
          <p:nvPr>
            <p:ph type="ftr" sz="quarter" idx="13"/>
          </p:nvPr>
        </p:nvSpPr>
        <p:spPr/>
        <p:txBody>
          <a:bodyPr/>
          <a:lstStyle/>
          <a:p>
            <a:r>
              <a:rPr lang="en-US" smtClean="0"/>
              <a:t>LCLS-II PCM PRR Follow Up, 02 March 2017</a:t>
            </a:r>
            <a:endParaRPr lang="en-US" dirty="0"/>
          </a:p>
        </p:txBody>
      </p:sp>
    </p:spTree>
    <p:extLst>
      <p:ext uri="{BB962C8B-B14F-4D97-AF65-F5344CB8AC3E}">
        <p14:creationId xmlns:p14="http://schemas.microsoft.com/office/powerpoint/2010/main" val="4010598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LastName_Template_FAC201502">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5875">
          <a:solidFill>
            <a:srgbClr val="0070C0"/>
          </a:solidFill>
          <a:headEnd type="triangle"/>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Breakout_x0020_Session xmlns="f15a050e-1ce7-4ed2-9890-60f9658c1ede">6&amp;7 - Cryoplant/Cryomodules Systems</Breakout_x0020_Sess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48A4933D0FB4B4CA82280B30CAF47E2" ma:contentTypeVersion="14" ma:contentTypeDescription="Create a new document." ma:contentTypeScope="" ma:versionID="7b68698eab841f6565c5c3885a08d4e9">
  <xsd:schema xmlns:xsd="http://www.w3.org/2001/XMLSchema" xmlns:xs="http://www.w3.org/2001/XMLSchema" xmlns:p="http://schemas.microsoft.com/office/2006/metadata/properties" xmlns:ns2="f15a050e-1ce7-4ed2-9890-60f9658c1ede" targetNamespace="http://schemas.microsoft.com/office/2006/metadata/properties" ma:root="true" ma:fieldsID="099edc80864fba8e7bdccaf9ddf53b95" ns2:_="">
    <xsd:import namespace="f15a050e-1ce7-4ed2-9890-60f9658c1ede"/>
    <xsd:element name="properties">
      <xsd:complexType>
        <xsd:sequence>
          <xsd:element name="documentManagement">
            <xsd:complexType>
              <xsd:all>
                <xsd:element ref="ns2:Breakout_x0020_Ses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5a050e-1ce7-4ed2-9890-60f9658c1ede" elementFormDefault="qualified">
    <xsd:import namespace="http://schemas.microsoft.com/office/2006/documentManagement/types"/>
    <xsd:import namespace="http://schemas.microsoft.com/office/infopath/2007/PartnerControls"/>
    <xsd:element name="Breakout_x0020_Session" ma:index="8" nillable="true" ma:displayName="Breakout Session" ma:format="Dropdown" ma:internalName="Breakout_x0020_Session">
      <xsd:simpleType>
        <xsd:restriction base="dms:Choice">
          <xsd:enumeration value="Plenary"/>
          <xsd:enumeration value="1 - Accelerator Physics"/>
          <xsd:enumeration value="2 - Injector/Linac"/>
          <xsd:enumeration value="3 - RF Power Systems"/>
          <xsd:enumeration value="4&amp;5 - Undulator/XTES System"/>
          <xsd:enumeration value="6&amp;7 - Cryoplant/Cryomodules Systems"/>
          <xsd:enumeration value="8 - Controls/Safety Systems"/>
          <xsd:enumeration value="9 - Conventional Facilities and Infrastructure"/>
          <xsd:enumeration value="10 - Env., Safety &amp; Health"/>
          <xsd:enumeration value="11 - Cost and Schedule"/>
          <xsd:enumeration value="12 - Project Management"/>
          <xsd:enumeration value="Closeout"/>
          <xsd:enumeration value="Templa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1B16AA-9221-46AE-B700-523442ABDABD}">
  <ds:schemaRefs>
    <ds:schemaRef ds:uri="http://www.w3.org/XML/1998/namespace"/>
    <ds:schemaRef ds:uri="http://schemas.microsoft.com/office/2006/documentManagement/types"/>
    <ds:schemaRef ds:uri="http://schemas.openxmlformats.org/package/2006/metadata/core-properties"/>
    <ds:schemaRef ds:uri="http://purl.org/dc/dcmitype/"/>
    <ds:schemaRef ds:uri="f15a050e-1ce7-4ed2-9890-60f9658c1ede"/>
    <ds:schemaRef ds:uri="http://purl.org/dc/elements/1.1/"/>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4A412592-B3EC-460B-8247-E50BE1A66E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5a050e-1ce7-4ed2-9890-60f9658c1e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E3F1C6-E643-4597-BD68-C599B5629A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LastName_Template_FAC201502</Template>
  <TotalTime>1983</TotalTime>
  <Words>2123</Words>
  <Application>Microsoft Office PowerPoint</Application>
  <PresentationFormat>On-screen Show (4:3)</PresentationFormat>
  <Paragraphs>385</Paragraphs>
  <Slides>23</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LastName_Template_FAC201502</vt:lpstr>
      <vt:lpstr>Worksheet</vt:lpstr>
      <vt:lpstr>PRR Process &amp; Project Status</vt:lpstr>
      <vt:lpstr>Outline</vt:lpstr>
      <vt:lpstr>Introduction – PRR Process</vt:lpstr>
      <vt:lpstr>Production Readiness –  General Remarks from January Report</vt:lpstr>
      <vt:lpstr>Production Readiness –  Recommendations from January</vt:lpstr>
      <vt:lpstr>Charge (1/2) – For Reference from January PRR</vt:lpstr>
      <vt:lpstr>Charge (2/2) – For Reference from January PRR</vt:lpstr>
      <vt:lpstr>Agenda</vt:lpstr>
      <vt:lpstr>JLab’s PRR Approach, Same as FNAL Implementation</vt:lpstr>
      <vt:lpstr>1.04.05/06 FNAL/JLAB CMs - Summary Schedule</vt:lpstr>
      <vt:lpstr>Summary</vt:lpstr>
      <vt:lpstr>Acknowledgements</vt:lpstr>
      <vt:lpstr>PowerPoint Presentation</vt:lpstr>
      <vt:lpstr>Strategy – One Design, Two Production Lines</vt:lpstr>
      <vt:lpstr>    LCLS II Uses Well-Established JLab ISM program</vt:lpstr>
      <vt:lpstr>Processes, Procedures and Travelers</vt:lpstr>
      <vt:lpstr>JLab Cavity String Assembly – Berry Bolts</vt:lpstr>
      <vt:lpstr>JLab Layout for LCLS-II CM Production</vt:lpstr>
      <vt:lpstr>LCLS-II Cavity/Cryomodule Process at JLab</vt:lpstr>
      <vt:lpstr>1.3 GHz Production CM Procurement Status</vt:lpstr>
      <vt:lpstr>SRF Operations: Organization</vt:lpstr>
      <vt:lpstr>1.3 GHz Production CM Procurement Status</vt:lpstr>
      <vt:lpstr>SRF Operations FY16/17 Staffing Plan</vt:lpstr>
    </vt:vector>
  </TitlesOfParts>
  <Company>SLAC National Accelerator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tor</dc:creator>
  <cp:lastModifiedBy>Edward Daly</cp:lastModifiedBy>
  <cp:revision>145</cp:revision>
  <cp:lastPrinted>2013-05-01T00:31:17Z</cp:lastPrinted>
  <dcterms:created xsi:type="dcterms:W3CDTF">2015-01-29T22:30:14Z</dcterms:created>
  <dcterms:modified xsi:type="dcterms:W3CDTF">2017-03-02T05:21:48Z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0x010100B48A4933D0FB4B4CA82280B30CAF47E2</vt:lpwstr>
  </property>
  <property fmtid="{D5CDD505-2E9C-101B-9397-08002B2CF9AE}" pid="3" name="DocType">
    <vt:lpwstr>Presentation</vt:lpwstr>
  </property>
  <property fmtid="{D5CDD505-2E9C-101B-9397-08002B2CF9AE}" pid="4" name="Plenary Agenda Item">
    <vt:lpwstr>7</vt:lpwstr>
  </property>
  <property fmtid="{D5CDD505-2E9C-101B-9397-08002B2CF9AE}" pid="5" name="Formatting Updated">
    <vt:lpwstr>true</vt:lpwstr>
  </property>
  <property fmtid="{D5CDD505-2E9C-101B-9397-08002B2CF9AE}" pid="6" name="Plenary Agenda">
    <vt:lpwstr>8</vt:lpwstr>
  </property>
  <property fmtid="{D5CDD505-2E9C-101B-9397-08002B2CF9AE}" pid="7" name="Order">
    <vt:r8>3300</vt:r8>
  </property>
  <property fmtid="{D5CDD505-2E9C-101B-9397-08002B2CF9AE}" pid="8" name="xd_ProgID">
    <vt:lpwstr/>
  </property>
  <property fmtid="{D5CDD505-2E9C-101B-9397-08002B2CF9AE}" pid="9" name="_CopySource">
    <vt:lpwstr>https://slacspace.slac.stanford.edu/sites/reviews/lclsii/CD1DR_Dec2013/Presentations/Proc pres Dir review 12 2013.pptx</vt:lpwstr>
  </property>
  <property fmtid="{D5CDD505-2E9C-101B-9397-08002B2CF9AE}" pid="10" name="TemplateUrl">
    <vt:lpwstr/>
  </property>
</Properties>
</file>