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09" r:id="rId4"/>
  </p:sldMasterIdLst>
  <p:notesMasterIdLst>
    <p:notesMasterId r:id="rId18"/>
  </p:notesMasterIdLst>
  <p:handoutMasterIdLst>
    <p:handoutMasterId r:id="rId19"/>
  </p:handoutMasterIdLst>
  <p:sldIdLst>
    <p:sldId id="662" r:id="rId5"/>
    <p:sldId id="791" r:id="rId6"/>
    <p:sldId id="831" r:id="rId7"/>
    <p:sldId id="832" r:id="rId8"/>
    <p:sldId id="833" r:id="rId9"/>
    <p:sldId id="834" r:id="rId10"/>
    <p:sldId id="828" r:id="rId11"/>
    <p:sldId id="835" r:id="rId12"/>
    <p:sldId id="820" r:id="rId13"/>
    <p:sldId id="836" r:id="rId14"/>
    <p:sldId id="779" r:id="rId15"/>
    <p:sldId id="794" r:id="rId16"/>
    <p:sldId id="826" r:id="rId17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  <a:srgbClr val="FF3EE4"/>
    <a:srgbClr val="A4001D"/>
    <a:srgbClr val="9A0000"/>
    <a:srgbClr val="9D3431"/>
    <a:srgbClr val="FFFFCC"/>
    <a:srgbClr val="FF0000"/>
    <a:srgbClr val="FF99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15" autoAdjust="0"/>
    <p:restoredTop sz="89663" autoAdjust="0"/>
  </p:normalViewPr>
  <p:slideViewPr>
    <p:cSldViewPr snapToGrid="0">
      <p:cViewPr>
        <p:scale>
          <a:sx n="76" d="100"/>
          <a:sy n="76" d="100"/>
        </p:scale>
        <p:origin x="-1800" y="-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3498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8226311-62EA-456F-8B76-9220A4C1A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807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953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3" y="4410392"/>
            <a:ext cx="5586735" cy="417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953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8C1C09D7-2034-4A7F-959F-75165A7C7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17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33358E-CE59-44A9-940C-F5E33043BB0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6263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15 radiation detectors. Maximum was used to plot.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87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4">
              <a:defRPr/>
            </a:pPr>
            <a:r>
              <a:rPr lang="en-US" b="1" dirty="0" smtClean="0"/>
              <a:t>usable gradient</a:t>
            </a:r>
            <a:r>
              <a:rPr lang="en-US" b="1" baseline="0" dirty="0" smtClean="0"/>
              <a:t> 16% above spec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323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1C09D7-2034-4A7F-959F-75165A7C71A3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77994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gif"/><Relationship Id="rId6" Type="http://schemas.openxmlformats.org/officeDocument/2006/relationships/image" Target="../media/image5.jpeg"/><Relationship Id="rId7" Type="http://schemas.openxmlformats.org/officeDocument/2006/relationships/image" Target="../media/image6.tiff"/><Relationship Id="rId8" Type="http://schemas.openxmlformats.org/officeDocument/2006/relationships/image" Target="../media/image7.jpeg"/><Relationship Id="rId9" Type="http://schemas.openxmlformats.org/officeDocument/2006/relationships/image" Target="../media/image8.gif"/><Relationship Id="rId10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9100" y="3876675"/>
            <a:ext cx="2524389" cy="733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2457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181350"/>
            <a:ext cx="7989887" cy="265252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3691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/>
              <a:t>Click to edit Master subtitle style</a:t>
            </a:r>
          </a:p>
        </p:txBody>
      </p:sp>
      <p:pic>
        <p:nvPicPr>
          <p:cNvPr id="12" name="Picture 2" descr="C:\Documents and Settings\mcdunn\Desktop\LBNL_Full_Logo_Final.gif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3590925"/>
            <a:ext cx="907882" cy="776239"/>
          </a:xfrm>
          <a:prstGeom prst="rect">
            <a:avLst/>
          </a:prstGeom>
          <a:noFill/>
        </p:spPr>
      </p:pic>
      <p:pic>
        <p:nvPicPr>
          <p:cNvPr id="13" name="Picture 39" descr="http://inside.anl.gov/resources/standards/images/logos/ANL_H_Black.jpg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7491503" y="3680008"/>
            <a:ext cx="1223871" cy="569939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</p:pic>
      <p:pic>
        <p:nvPicPr>
          <p:cNvPr id="1026" name="Picture 2" descr="C:\Users\tor\Downloads\FermiLogo.tiff"/>
          <p:cNvPicPr>
            <a:picLocks noChangeAspect="1" noChangeArrowheads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9601" y="4531614"/>
            <a:ext cx="1792224" cy="323468"/>
          </a:xfrm>
          <a:prstGeom prst="rect">
            <a:avLst/>
          </a:prstGeom>
          <a:noFill/>
        </p:spPr>
      </p:pic>
      <p:pic>
        <p:nvPicPr>
          <p:cNvPr id="14" name="Picture 13" descr="JLab_logo_white1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7076" y="4380905"/>
            <a:ext cx="1952624" cy="610194"/>
          </a:xfrm>
          <a:prstGeom prst="rect">
            <a:avLst/>
          </a:prstGeom>
        </p:spPr>
      </p:pic>
      <p:pic>
        <p:nvPicPr>
          <p:cNvPr id="16" name="Picture 15" descr="cornell university 2.gif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0050" y="4371975"/>
            <a:ext cx="775963" cy="754745"/>
          </a:xfrm>
          <a:prstGeom prst="rect">
            <a:avLst/>
          </a:prstGeom>
        </p:spPr>
      </p:pic>
      <p:pic>
        <p:nvPicPr>
          <p:cNvPr id="17" name="Picture 4" descr="C:\Users\boyce\Documents\lclsII_banner_v01_wd565.jp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100" y="414089"/>
            <a:ext cx="5349126" cy="110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4001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/>
              <a:t>LCLS-II/Cryo systems Weekly meeting 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 b="0"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/>
              <a:t>LCLS-II/Cryo systems Weekly meeting 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/>
              <a:t>LCLS-II/Cryo systems Weekly meeting 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/>
              <a:t>LCLS-II/Cryo systems Weekly meeting 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/>
              <a:t>LCLS-II/Cryo systems Weekly meeting 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imple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LCLS-II/Cryo systems Weekly meeting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6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/>
              <a:t>LCLS-II/Cryo systems Weekly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30" r:id="rId8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57213" y="631825"/>
            <a:ext cx="8008937" cy="2246313"/>
          </a:xfrm>
        </p:spPr>
        <p:txBody>
          <a:bodyPr/>
          <a:lstStyle/>
          <a:p>
            <a:r>
              <a:rPr lang="en-US" sz="3200" dirty="0"/>
              <a:t>LCLS-II Prototype Cryomodule </a:t>
            </a:r>
            <a:r>
              <a:rPr lang="en-US" sz="3200" dirty="0" smtClean="0"/>
              <a:t>Testing Results</a:t>
            </a:r>
            <a:endParaRPr lang="en-US" sz="32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564" y="2877316"/>
            <a:ext cx="7989887" cy="3142483"/>
          </a:xfrm>
        </p:spPr>
        <p:txBody>
          <a:bodyPr/>
          <a:lstStyle/>
          <a:p>
            <a:pPr lvl="0">
              <a:buClr>
                <a:srgbClr val="000000"/>
              </a:buClr>
            </a:pPr>
            <a:r>
              <a:rPr lang="en-US" sz="1800" dirty="0">
                <a:solidFill>
                  <a:srgbClr val="000000"/>
                </a:solidFill>
              </a:rPr>
              <a:t>G. Wu, E. Harms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 smtClean="0"/>
              <a:t>1.3 GHz CM </a:t>
            </a:r>
          </a:p>
          <a:p>
            <a:r>
              <a:rPr lang="en-US" sz="1800" dirty="0" smtClean="0"/>
              <a:t>Production Readiness Review Follow-up</a:t>
            </a:r>
            <a:endParaRPr lang="en-US" sz="1800" dirty="0"/>
          </a:p>
          <a:p>
            <a:r>
              <a:rPr lang="en-US" sz="1800" dirty="0" smtClean="0"/>
              <a:t>2 March </a:t>
            </a:r>
            <a:r>
              <a:rPr lang="en-US" sz="1800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73521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Readiness for Production Testing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Measurement Techniques developed &amp; refined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Data archival mature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Software/GUI’s in good shape</a:t>
            </a:r>
          </a:p>
          <a:p>
            <a:pPr marL="800100" lvl="1" indent="-342900"/>
            <a:r>
              <a:rPr lang="en-US" dirty="0" smtClean="0"/>
              <a:t>eye for improvements &amp; additions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Reliability/availability ok</a:t>
            </a:r>
          </a:p>
          <a:p>
            <a:pPr marL="800100" lvl="1" indent="-342900"/>
            <a:r>
              <a:rPr lang="en-US" dirty="0" smtClean="0"/>
              <a:t>Interlock system needs some reinforcement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Core trained staff</a:t>
            </a:r>
          </a:p>
          <a:p>
            <a:pPr marL="800100" lvl="1" indent="-342900"/>
            <a:r>
              <a:rPr lang="en-US" dirty="0" smtClean="0"/>
              <a:t>Ongoing</a:t>
            </a:r>
          </a:p>
          <a:p>
            <a:pPr marL="800100" lvl="1" indent="-342900"/>
            <a:r>
              <a:rPr lang="en-US" dirty="0" smtClean="0"/>
              <a:t>MCR operators have demonstrated ability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Efficient use of testing time</a:t>
            </a:r>
          </a:p>
          <a:p>
            <a:pPr marL="800100" lvl="1" indent="-342900"/>
            <a:r>
              <a:rPr lang="en-US" dirty="0" smtClean="0"/>
              <a:t>a work in progress</a:t>
            </a:r>
          </a:p>
          <a:p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88900" y="6430963"/>
            <a:ext cx="4126528" cy="314326"/>
          </a:xfrm>
        </p:spPr>
        <p:txBody>
          <a:bodyPr/>
          <a:lstStyle/>
          <a:p>
            <a:r>
              <a:rPr lang="en-US" sz="1000" dirty="0"/>
              <a:t>CM PRR Follow-up | 2 March, 2017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52393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Summary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199" y="1243584"/>
            <a:ext cx="8292353" cy="5065522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LCLS-II prototype cryomodule was tested and many </a:t>
            </a:r>
            <a:r>
              <a:rPr lang="en-US" sz="2800" dirty="0" smtClean="0"/>
              <a:t>design parameters were validated</a:t>
            </a:r>
            <a:endParaRPr lang="en-US" sz="2800" dirty="0"/>
          </a:p>
          <a:p>
            <a:pPr lvl="1"/>
            <a:r>
              <a:rPr lang="en-US" sz="2800" dirty="0" smtClean="0"/>
              <a:t>Microphonics </a:t>
            </a:r>
            <a:r>
              <a:rPr lang="en-US" sz="2800" dirty="0"/>
              <a:t>remains above spec.</a:t>
            </a:r>
          </a:p>
          <a:p>
            <a:pPr lvl="2"/>
            <a:r>
              <a:rPr lang="en-US" sz="2600" dirty="0"/>
              <a:t>Cryogenic induced noise is the main source</a:t>
            </a:r>
          </a:p>
          <a:p>
            <a:pPr lvl="2"/>
            <a:r>
              <a:rPr lang="en-US" sz="2600" dirty="0"/>
              <a:t>Much progress made, but work </a:t>
            </a:r>
            <a:r>
              <a:rPr lang="en-US" sz="2600" dirty="0" smtClean="0"/>
              <a:t>remains</a:t>
            </a:r>
          </a:p>
          <a:p>
            <a:pPr lvl="1"/>
            <a:r>
              <a:rPr lang="en-US" sz="2800" dirty="0" smtClean="0"/>
              <a:t>Testing protocols in decent shape</a:t>
            </a:r>
          </a:p>
          <a:p>
            <a:pPr lvl="1"/>
            <a:r>
              <a:rPr lang="en-US" sz="2800" dirty="0" err="1" smtClean="0"/>
              <a:t>pCM</a:t>
            </a:r>
            <a:r>
              <a:rPr lang="en-US" sz="2800" dirty="0" smtClean="0"/>
              <a:t> testing a valuable experience for moving </a:t>
            </a:r>
            <a:r>
              <a:rPr lang="en-US" sz="2800" smtClean="0"/>
              <a:t>into production</a:t>
            </a:r>
            <a:endParaRPr lang="en-US" sz="2800" dirty="0"/>
          </a:p>
          <a:p>
            <a:pPr lvl="2"/>
            <a:endParaRPr lang="en-US" sz="2600" dirty="0"/>
          </a:p>
          <a:p>
            <a:pPr lvl="1"/>
            <a:endParaRPr lang="en-US" sz="2800" dirty="0"/>
          </a:p>
          <a:p>
            <a:pPr lvl="1"/>
            <a:endParaRPr lang="en-US" sz="2800" baseline="-25000" dirty="0"/>
          </a:p>
          <a:p>
            <a:pPr lvl="1"/>
            <a:endParaRPr lang="en-US" sz="2600" dirty="0"/>
          </a:p>
          <a:p>
            <a:pPr marL="233362" lvl="1" indent="0">
              <a:buNone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0" y="6430963"/>
            <a:ext cx="4126528" cy="314326"/>
          </a:xfrm>
        </p:spPr>
        <p:txBody>
          <a:bodyPr/>
          <a:lstStyle/>
          <a:p>
            <a:r>
              <a:rPr lang="en-US" sz="1000" dirty="0"/>
              <a:t>G. Wu and E. Harms | 2017 TESLA Technology Collaboration at MSU</a:t>
            </a:r>
          </a:p>
        </p:txBody>
      </p:sp>
    </p:spTree>
    <p:extLst>
      <p:ext uri="{BB962C8B-B14F-4D97-AF65-F5344CB8AC3E}">
        <p14:creationId xmlns:p14="http://schemas.microsoft.com/office/powerpoint/2010/main" val="4081982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0" y="6430963"/>
            <a:ext cx="4126528" cy="314326"/>
          </a:xfrm>
        </p:spPr>
        <p:txBody>
          <a:bodyPr/>
          <a:lstStyle/>
          <a:p>
            <a:r>
              <a:rPr lang="en-US" sz="1000" dirty="0"/>
              <a:t>G. Wu and E. Harms | 2017 TESLA Technology Collaboration at MSU</a:t>
            </a:r>
          </a:p>
        </p:txBody>
      </p:sp>
    </p:spTree>
    <p:extLst>
      <p:ext uri="{BB962C8B-B14F-4D97-AF65-F5344CB8AC3E}">
        <p14:creationId xmlns:p14="http://schemas.microsoft.com/office/powerpoint/2010/main" val="2797812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D36294-2849-48A8-8531-5354CF3095D2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Cavity Performance in Cryomodule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56572" y="1344809"/>
          <a:ext cx="8387377" cy="3655813"/>
        </p:xfrm>
        <a:graphic>
          <a:graphicData uri="http://schemas.openxmlformats.org/drawingml/2006/table">
            <a:tbl>
              <a:tblPr/>
              <a:tblGrid>
                <a:gridCol w="1070975">
                  <a:extLst>
                    <a:ext uri="{9D8B030D-6E8A-4147-A177-3AD203B41FA5}">
                      <a16:colId xmlns:a16="http://schemas.microsoft.com/office/drawing/2014/main" xmlns="" val="2090426602"/>
                    </a:ext>
                  </a:extLst>
                </a:gridCol>
                <a:gridCol w="1206000">
                  <a:extLst>
                    <a:ext uri="{9D8B030D-6E8A-4147-A177-3AD203B41FA5}">
                      <a16:colId xmlns:a16="http://schemas.microsoft.com/office/drawing/2014/main" xmlns="" val="73675219"/>
                    </a:ext>
                  </a:extLst>
                </a:gridCol>
                <a:gridCol w="894450">
                  <a:extLst>
                    <a:ext uri="{9D8B030D-6E8A-4147-A177-3AD203B41FA5}">
                      <a16:colId xmlns:a16="http://schemas.microsoft.com/office/drawing/2014/main" xmlns="" val="2137958539"/>
                    </a:ext>
                  </a:extLst>
                </a:gridCol>
                <a:gridCol w="1386900">
                  <a:extLst>
                    <a:ext uri="{9D8B030D-6E8A-4147-A177-3AD203B41FA5}">
                      <a16:colId xmlns:a16="http://schemas.microsoft.com/office/drawing/2014/main" xmlns="" val="1918367732"/>
                    </a:ext>
                  </a:extLst>
                </a:gridCol>
                <a:gridCol w="1015050">
                  <a:extLst>
                    <a:ext uri="{9D8B030D-6E8A-4147-A177-3AD203B41FA5}">
                      <a16:colId xmlns:a16="http://schemas.microsoft.com/office/drawing/2014/main" xmlns="" val="1106461363"/>
                    </a:ext>
                  </a:extLst>
                </a:gridCol>
                <a:gridCol w="1758750">
                  <a:extLst>
                    <a:ext uri="{9D8B030D-6E8A-4147-A177-3AD203B41FA5}">
                      <a16:colId xmlns:a16="http://schemas.microsoft.com/office/drawing/2014/main" xmlns="" val="1874020874"/>
                    </a:ext>
                  </a:extLst>
                </a:gridCol>
                <a:gridCol w="1055252">
                  <a:extLst>
                    <a:ext uri="{9D8B030D-6E8A-4147-A177-3AD203B41FA5}">
                      <a16:colId xmlns:a16="http://schemas.microsoft.com/office/drawing/2014/main" xmlns="" val="549441895"/>
                    </a:ext>
                  </a:extLst>
                </a:gridCol>
              </a:tblGrid>
              <a:tr h="8475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Cavity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Cryomodule Max Gradient* [MV/m]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VTS Max Gradient [MV/m]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Usable Gradient** [MV/m]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FE onset [MV/m]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Cryomodule</a:t>
                      </a:r>
                    </a:p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  <a:r>
                        <a:rPr lang="en-US" sz="1400" b="1" i="0" u="none" strike="noStrike" baseline="-25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@16MV/m***     </a:t>
                      </a:r>
                      <a:b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Fast Cool Down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  <a:r>
                        <a:rPr lang="en-US" sz="1400" b="1" i="0" u="none" strike="noStrike" baseline="-25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@16MV/m</a:t>
                      </a:r>
                      <a:b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at VTS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824249"/>
                  </a:ext>
                </a:extLst>
              </a:tr>
              <a:tr h="285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TB9AES021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2.6e10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3.1e10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0347568"/>
                  </a:ext>
                </a:extLst>
              </a:tr>
              <a:tr h="2722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TB9AES019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3.1e10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2.8e10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7729055"/>
                  </a:ext>
                </a:extLst>
              </a:tr>
              <a:tr h="285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TB9AES026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3.6e10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2.6e10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7186234"/>
                  </a:ext>
                </a:extLst>
              </a:tr>
              <a:tr h="2722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TB9AES024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3.1e10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3.0e10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9646058"/>
                  </a:ext>
                </a:extLst>
              </a:tr>
              <a:tr h="285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TB9AES028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2.6e10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2.6e10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9980421"/>
                  </a:ext>
                </a:extLst>
              </a:tr>
              <a:tr h="2722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TB9AES016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3.3e10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2.8e10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0084293"/>
                  </a:ext>
                </a:extLst>
              </a:tr>
              <a:tr h="285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TB9AES022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3.3e10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2.8e10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3163069"/>
                  </a:ext>
                </a:extLst>
              </a:tr>
              <a:tr h="2722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TB9AES027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2.3e10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2.8e10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3853707"/>
                  </a:ext>
                </a:extLst>
              </a:tr>
              <a:tr h="2722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Average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3.0e10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2.8e10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3641922"/>
                  </a:ext>
                </a:extLst>
              </a:tr>
              <a:tr h="3066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Voltage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154.6 MV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148.1 MV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2363647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1822" y="5488907"/>
            <a:ext cx="5415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* Administrative limit 20 MV/m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**  Radiation &lt;50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mR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/h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*** TB9AES028 Q</a:t>
            </a:r>
            <a:r>
              <a:rPr kumimoji="0" lang="en-US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was at 14 MV/m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26528" y="5582653"/>
            <a:ext cx="3929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Unit test heat load was consistent with the single cavity measurement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28950" y="4981782"/>
            <a:ext cx="250507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Acceptance = 128 MV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88900" y="6430963"/>
            <a:ext cx="4126528" cy="314326"/>
          </a:xfrm>
        </p:spPr>
        <p:txBody>
          <a:bodyPr/>
          <a:lstStyle/>
          <a:p>
            <a:r>
              <a:rPr lang="en-US" sz="1000" dirty="0"/>
              <a:t>CM PRR Follow-up | 2 March, 2017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5763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Update since January/TTC </a:t>
            </a:r>
            <a:r>
              <a:rPr lang="en-US" dirty="0" smtClean="0"/>
              <a:t>meeting</a:t>
            </a:r>
          </a:p>
          <a:p>
            <a:pPr marL="800100" lvl="1" indent="-342900"/>
            <a:r>
              <a:rPr lang="en-US" dirty="0"/>
              <a:t>https://</a:t>
            </a:r>
            <a:r>
              <a:rPr lang="en-US" dirty="0" err="1"/>
              <a:t>indico.fnal.gov</a:t>
            </a:r>
            <a:r>
              <a:rPr lang="en-US" dirty="0"/>
              <a:t>/</a:t>
            </a:r>
            <a:r>
              <a:rPr lang="en-US" dirty="0" err="1"/>
              <a:t>contributionDisplay.py?contribId</a:t>
            </a:r>
            <a:r>
              <a:rPr lang="en-US" dirty="0"/>
              <a:t>=57&amp;confId=12662&amp;sessionId=1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Acceptance Test </a:t>
            </a:r>
            <a:r>
              <a:rPr lang="en-US" dirty="0" smtClean="0"/>
              <a:t>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Traveler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Readiness for Production Testing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Summary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88900" y="6430963"/>
            <a:ext cx="4126528" cy="314326"/>
          </a:xfrm>
        </p:spPr>
        <p:txBody>
          <a:bodyPr/>
          <a:lstStyle/>
          <a:p>
            <a:r>
              <a:rPr lang="en-US" sz="1000" dirty="0"/>
              <a:t>CM PRR Follow-up | 2 March, 2017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3031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since January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 Minimum Acceptance Criteria measured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Extended Test plan completed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Unit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Microphonics (see </a:t>
            </a:r>
            <a:r>
              <a:rPr lang="en-US" dirty="0" err="1" smtClean="0"/>
              <a:t>Yuriy</a:t>
            </a:r>
            <a:r>
              <a:rPr lang="en-US" dirty="0" smtClean="0"/>
              <a:t> P’s presentation)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Warm-up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Prepare for </a:t>
            </a:r>
            <a:r>
              <a:rPr lang="en-US" dirty="0" err="1" smtClean="0"/>
              <a:t>pCM</a:t>
            </a:r>
            <a:r>
              <a:rPr lang="en-US" dirty="0" smtClean="0"/>
              <a:t> removal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88900" y="6430963"/>
            <a:ext cx="4126528" cy="314326"/>
          </a:xfrm>
        </p:spPr>
        <p:txBody>
          <a:bodyPr/>
          <a:lstStyle/>
          <a:p>
            <a:r>
              <a:rPr lang="en-US" sz="1000" dirty="0"/>
              <a:t>CM PRR Follow-up | 2 March, 2017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8838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Minimum Acceptance Criteria</a:t>
            </a:r>
            <a:endParaRPr lang="en-US" sz="28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0" y="6543674"/>
            <a:ext cx="4126528" cy="314326"/>
          </a:xfrm>
        </p:spPr>
        <p:txBody>
          <a:bodyPr/>
          <a:lstStyle/>
          <a:p>
            <a:r>
              <a:rPr lang="en-US" dirty="0" smtClean="0"/>
              <a:t>LCLS-II/</a:t>
            </a:r>
            <a:r>
              <a:rPr lang="en-US" dirty="0" err="1" smtClean="0"/>
              <a:t>Cryo</a:t>
            </a:r>
            <a:r>
              <a:rPr lang="en-US" dirty="0" smtClean="0"/>
              <a:t> systems Weekly meeting </a:t>
            </a:r>
            <a:endParaRPr lang="en-US" dirty="0"/>
          </a:p>
        </p:txBody>
      </p:sp>
      <p:pic>
        <p:nvPicPr>
          <p:cNvPr id="4" name="Picture 3" descr="acceptance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556" y="1324410"/>
            <a:ext cx="5652846" cy="54078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83781" y="3481717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1019" y="4192501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71966" y="2539245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319" y="2091203"/>
            <a:ext cx="2485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Beamline vacuum ~5E-10, unbaked spools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2692995" y="2801131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4D4F53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4D4F53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92128" y="3084916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4D4F53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4D4F53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92995" y="5187952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1261" y="4759187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80313" y="4452623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4D4F53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4D4F5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5920" y="2853447"/>
            <a:ext cx="24851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Cavity #5 is only cavity not meeting gradient spec.</a:t>
            </a:r>
          </a:p>
          <a:p>
            <a:endParaRPr lang="en-US" sz="1400" dirty="0" smtClean="0"/>
          </a:p>
          <a:p>
            <a:r>
              <a:rPr lang="en-US" sz="1400" dirty="0" smtClean="0"/>
              <a:t>Two cavities do not meet FE onset spec; average exceeds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34760" y="2144861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Zapf Dingbats"/>
                <a:ea typeface="Zapf Dingbats"/>
                <a:cs typeface="Zapf Dingbats"/>
              </a:rPr>
              <a:t>✖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660716" y="3843012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94421" y="5731095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799" y="5828573"/>
            <a:ext cx="12790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8000"/>
                </a:solidFill>
              </a:rPr>
              <a:t>New Result</a:t>
            </a:r>
            <a:endParaRPr lang="en-US" sz="1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563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CMTS Recent Measurements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4"/>
          </p:nvPr>
        </p:nvSpPr>
        <p:spPr>
          <a:xfrm>
            <a:off x="508000" y="1180082"/>
            <a:ext cx="8140700" cy="5337420"/>
          </a:xfrm>
          <a:prstGeom prst="rect">
            <a:avLst/>
          </a:prstGeom>
        </p:spPr>
        <p:txBody>
          <a:bodyPr>
            <a:noAutofit/>
          </a:bodyPr>
          <a:lstStyle/>
          <a:p>
            <a:pPr lvl="1"/>
            <a:r>
              <a:rPr lang="en-US" sz="2400" dirty="0"/>
              <a:t>Q0 after </a:t>
            </a:r>
            <a:r>
              <a:rPr lang="en-US" sz="2400" dirty="0" smtClean="0"/>
              <a:t>Fast </a:t>
            </a:r>
            <a:r>
              <a:rPr lang="en-US" sz="2400" dirty="0" err="1" smtClean="0"/>
              <a:t>Cooldowns</a:t>
            </a:r>
            <a:r>
              <a:rPr lang="en-US" sz="2400" dirty="0" smtClean="0"/>
              <a:t> at variable mass flows</a:t>
            </a:r>
          </a:p>
          <a:p>
            <a:pPr lvl="2"/>
            <a:r>
              <a:rPr lang="en-US" dirty="0" smtClean="0"/>
              <a:t>results shown at TTC by </a:t>
            </a:r>
            <a:r>
              <a:rPr lang="en-US" dirty="0" err="1" smtClean="0"/>
              <a:t>Genfa</a:t>
            </a:r>
            <a:endParaRPr lang="en-US" dirty="0" smtClean="0"/>
          </a:p>
          <a:p>
            <a:pPr lvl="1"/>
            <a:r>
              <a:rPr lang="en-US" sz="2400" dirty="0" smtClean="0"/>
              <a:t>Extended Coupler </a:t>
            </a:r>
            <a:r>
              <a:rPr lang="en-US" sz="2400" dirty="0" smtClean="0"/>
              <a:t>heating</a:t>
            </a:r>
          </a:p>
          <a:p>
            <a:pPr lvl="2"/>
            <a:r>
              <a:rPr lang="en-US" sz="1800" i="1" dirty="0" smtClean="0"/>
              <a:t>‘Coupler </a:t>
            </a:r>
            <a:r>
              <a:rPr lang="en-US" sz="1800" i="1" dirty="0"/>
              <a:t>CF100 flange temperature achieved ~210K after ~20 </a:t>
            </a:r>
            <a:r>
              <a:rPr lang="en-US" sz="1800" i="1" dirty="0" err="1"/>
              <a:t>hrs.at</a:t>
            </a:r>
            <a:r>
              <a:rPr lang="en-US" sz="1800" i="1" dirty="0"/>
              <a:t> 3kW RF </a:t>
            </a:r>
            <a:r>
              <a:rPr lang="en-US" sz="1800" i="1" dirty="0" smtClean="0"/>
              <a:t>power’</a:t>
            </a:r>
            <a:endParaRPr lang="en-US" sz="1800" i="1" dirty="0"/>
          </a:p>
          <a:p>
            <a:pPr lvl="1"/>
            <a:r>
              <a:rPr lang="en-US" sz="2400" dirty="0" smtClean="0"/>
              <a:t>Active compensation development</a:t>
            </a:r>
          </a:p>
          <a:p>
            <a:pPr lvl="1"/>
            <a:r>
              <a:rPr lang="en-US" sz="2400" dirty="0" smtClean="0"/>
              <a:t>LCLS-II LLRF development</a:t>
            </a:r>
          </a:p>
          <a:p>
            <a:pPr lvl="2"/>
            <a:r>
              <a:rPr lang="en-US" sz="1600" i="1" dirty="0" smtClean="0"/>
              <a:t>‘</a:t>
            </a:r>
            <a:r>
              <a:rPr lang="en-US" sz="1600" i="1" dirty="0"/>
              <a:t>Operation in CW SEL mode and limited GDR mode has been </a:t>
            </a:r>
            <a:r>
              <a:rPr lang="en-US" sz="1600" i="1" dirty="0" smtClean="0"/>
              <a:t>demonstrated’</a:t>
            </a:r>
          </a:p>
          <a:p>
            <a:pPr lvl="2"/>
            <a:r>
              <a:rPr lang="en-US" sz="2400" dirty="0" smtClean="0"/>
              <a:t>Static Heat Load measurements (</a:t>
            </a:r>
            <a:r>
              <a:rPr lang="en-US" sz="2400" dirty="0" err="1" smtClean="0"/>
              <a:t>Renzhuo</a:t>
            </a:r>
            <a:r>
              <a:rPr lang="en-US" sz="2400" dirty="0" smtClean="0"/>
              <a:t> Wang)</a:t>
            </a:r>
            <a:endParaRPr lang="en-US" sz="2000" dirty="0" smtClean="0"/>
          </a:p>
          <a:p>
            <a:pPr lvl="2"/>
            <a:r>
              <a:rPr lang="en-US" dirty="0" smtClean="0"/>
              <a:t>Dynamic </a:t>
            </a:r>
            <a:r>
              <a:rPr lang="en-US" dirty="0"/>
              <a:t>heat load ~ 64 W </a:t>
            </a:r>
            <a:r>
              <a:rPr lang="en-US" dirty="0" smtClean="0"/>
              <a:t>@ Q0 = 3.0e10 </a:t>
            </a:r>
            <a:r>
              <a:rPr lang="en-US" dirty="0"/>
              <a:t>(spec </a:t>
            </a:r>
            <a:r>
              <a:rPr lang="en-US" dirty="0" smtClean="0"/>
              <a:t>= 80 </a:t>
            </a:r>
            <a:r>
              <a:rPr lang="en-US" dirty="0"/>
              <a:t>W)</a:t>
            </a:r>
            <a:endParaRPr lang="en-US" dirty="0" smtClean="0"/>
          </a:p>
          <a:p>
            <a:pPr lvl="2"/>
            <a:r>
              <a:rPr lang="en-US" dirty="0" smtClean="0"/>
              <a:t>2K </a:t>
            </a:r>
            <a:r>
              <a:rPr lang="en-US" dirty="0"/>
              <a:t>static (including feed </a:t>
            </a:r>
            <a:r>
              <a:rPr lang="en-US" dirty="0" smtClean="0"/>
              <a:t>and </a:t>
            </a:r>
            <a:r>
              <a:rPr lang="en-US" dirty="0"/>
              <a:t>end </a:t>
            </a:r>
            <a:r>
              <a:rPr lang="en-US" dirty="0" smtClean="0"/>
              <a:t>caps) </a:t>
            </a:r>
            <a:r>
              <a:rPr lang="en-US" dirty="0"/>
              <a:t>10-12 </a:t>
            </a:r>
            <a:r>
              <a:rPr lang="en-US" dirty="0" smtClean="0"/>
              <a:t>W (spec = 7 W)</a:t>
            </a:r>
          </a:p>
          <a:p>
            <a:pPr lvl="2"/>
            <a:r>
              <a:rPr lang="en-US" dirty="0" smtClean="0"/>
              <a:t>5K </a:t>
            </a:r>
            <a:r>
              <a:rPr lang="en-US" dirty="0"/>
              <a:t>static (including feed </a:t>
            </a:r>
            <a:r>
              <a:rPr lang="en-US" dirty="0" smtClean="0"/>
              <a:t>and </a:t>
            </a:r>
            <a:r>
              <a:rPr lang="en-US" dirty="0"/>
              <a:t>end </a:t>
            </a:r>
            <a:r>
              <a:rPr lang="en-US" dirty="0" smtClean="0"/>
              <a:t>caps) &lt; </a:t>
            </a:r>
            <a:r>
              <a:rPr lang="en-US" dirty="0"/>
              <a:t>10 </a:t>
            </a:r>
            <a:r>
              <a:rPr lang="en-US" dirty="0" smtClean="0"/>
              <a:t>W (spec = 17 W)</a:t>
            </a:r>
          </a:p>
          <a:p>
            <a:pPr lvl="2"/>
            <a:r>
              <a:rPr lang="en-US" dirty="0" smtClean="0"/>
              <a:t>45K </a:t>
            </a:r>
            <a:r>
              <a:rPr lang="en-US" dirty="0"/>
              <a:t>static (including </a:t>
            </a:r>
            <a:r>
              <a:rPr lang="en-US" dirty="0" smtClean="0"/>
              <a:t>feed </a:t>
            </a:r>
            <a:r>
              <a:rPr lang="en-US" dirty="0"/>
              <a:t>and end </a:t>
            </a:r>
            <a:r>
              <a:rPr lang="en-US" dirty="0" smtClean="0"/>
              <a:t>caps) &lt; </a:t>
            </a:r>
            <a:r>
              <a:rPr lang="en-US" dirty="0"/>
              <a:t>79 </a:t>
            </a:r>
            <a:r>
              <a:rPr lang="en-US" dirty="0" smtClean="0"/>
              <a:t>W (spec = 123 W)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88900" y="6430963"/>
            <a:ext cx="4126528" cy="314326"/>
          </a:xfrm>
        </p:spPr>
        <p:txBody>
          <a:bodyPr/>
          <a:lstStyle/>
          <a:p>
            <a:r>
              <a:rPr lang="en-US" sz="1000" dirty="0"/>
              <a:t>CM PRR Follow-up | 2 March, 2017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66058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Testing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88900" y="6430963"/>
            <a:ext cx="4126528" cy="314326"/>
          </a:xfrm>
        </p:spPr>
        <p:txBody>
          <a:bodyPr/>
          <a:lstStyle/>
          <a:p>
            <a:r>
              <a:rPr lang="en-US" sz="1000" dirty="0"/>
              <a:t>CM PRR Follow-up | 2 March, 2017</a:t>
            </a:r>
          </a:p>
          <a:p>
            <a:endParaRPr lang="en-US" sz="1000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2331404" cy="515040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Total of 5 runs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Peak voltage achieved &gt;130 MV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Brief GDR demonstration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Radiation well within limits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Attempt to phase cavities unsuccessful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Dark current detected from 1 cavity – 0.25 </a:t>
            </a:r>
            <a:r>
              <a:rPr lang="en-US" sz="1800" dirty="0" err="1" smtClean="0"/>
              <a:t>nA</a:t>
            </a:r>
            <a:r>
              <a:rPr lang="en-US" sz="1800" dirty="0" smtClean="0"/>
              <a:t>  </a:t>
            </a:r>
            <a:r>
              <a:rPr lang="en-US" sz="1600" dirty="0" smtClean="0"/>
              <a:t>(below specification)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6620" y="1340963"/>
            <a:ext cx="5894166" cy="420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773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Unit Testing </a:t>
            </a:r>
            <a:r>
              <a:rPr lang="en-US" dirty="0" smtClean="0"/>
              <a:t>– </a:t>
            </a:r>
            <a:r>
              <a:rPr lang="en-US" dirty="0"/>
              <a:t>Dark Current from Cavity #5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89022" y="1985966"/>
            <a:ext cx="15190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8000"/>
                </a:solidFill>
              </a:rPr>
              <a:t>Upstream</a:t>
            </a:r>
          </a:p>
          <a:p>
            <a:pPr algn="ctr"/>
            <a:r>
              <a:rPr lang="en-US" dirty="0">
                <a:solidFill>
                  <a:srgbClr val="008000"/>
                </a:solidFill>
              </a:rPr>
              <a:t>Faraday Cup</a:t>
            </a:r>
          </a:p>
          <a:p>
            <a:pPr algn="ctr"/>
            <a:r>
              <a:rPr lang="en-US" dirty="0">
                <a:solidFill>
                  <a:srgbClr val="008000"/>
                </a:solidFill>
              </a:rPr>
              <a:t>0.25 </a:t>
            </a:r>
            <a:r>
              <a:rPr lang="en-US" dirty="0" err="1">
                <a:solidFill>
                  <a:srgbClr val="008000"/>
                </a:solidFill>
              </a:rPr>
              <a:t>nA</a:t>
            </a:r>
            <a:endParaRPr lang="en-US" dirty="0">
              <a:solidFill>
                <a:srgbClr val="008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615" y="1418547"/>
            <a:ext cx="5754073" cy="477746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46841" y="3327243"/>
            <a:ext cx="15190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Downstream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Faraday Cup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0 </a:t>
            </a:r>
            <a:r>
              <a:rPr lang="en-US" dirty="0" err="1">
                <a:solidFill>
                  <a:srgbClr val="FF0000"/>
                </a:solidFill>
              </a:rPr>
              <a:t>nA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625" y="1233881"/>
            <a:ext cx="635400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Cavity #5 operated in GDR mode with phase rotated while other cavities were also on GDR mode at different phase 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88900" y="6430963"/>
            <a:ext cx="4126528" cy="314326"/>
          </a:xfrm>
        </p:spPr>
        <p:txBody>
          <a:bodyPr/>
          <a:lstStyle/>
          <a:p>
            <a:r>
              <a:rPr lang="en-US" sz="1000" dirty="0"/>
              <a:t>CM PRR Follow-up | 2 March, 2017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37630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</a:t>
            </a:r>
            <a:r>
              <a:rPr lang="en-US" sz="2800" dirty="0" smtClean="0"/>
              <a:t>rototype Cryomodule Performance Summary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02315" y="6032332"/>
            <a:ext cx="3529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ea typeface="ＭＳ Ｐゴシック" pitchFamily="-110" charset="-128"/>
              </a:rPr>
              <a:t>*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ea typeface="ＭＳ Ｐゴシック" pitchFamily="-110" charset="-128"/>
              </a:rPr>
              <a:t>Usable Gradient: demonstrated to stably run CW, FE &lt; 50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-110" charset="-128"/>
              </a:rPr>
              <a:t>mR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ea typeface="ＭＳ Ｐゴシック" pitchFamily="-110" charset="-128"/>
              </a:rPr>
              <a:t>/h, no dark current</a:t>
            </a:r>
            <a:endParaRPr lang="en-US" sz="1200" dirty="0">
              <a:solidFill>
                <a:srgbClr val="000000"/>
              </a:solidFill>
              <a:latin typeface="Arial" pitchFamily="34" charset="0"/>
              <a:ea typeface="ＭＳ Ｐゴシック" pitchFamily="-110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419190"/>
              </p:ext>
            </p:extLst>
          </p:nvPr>
        </p:nvGraphicFramePr>
        <p:xfrm>
          <a:off x="1249275" y="1504121"/>
          <a:ext cx="6660341" cy="4291415"/>
        </p:xfrm>
        <a:graphic>
          <a:graphicData uri="http://schemas.openxmlformats.org/drawingml/2006/table">
            <a:tbl>
              <a:tblPr/>
              <a:tblGrid>
                <a:gridCol w="1117600"/>
                <a:gridCol w="1237673"/>
                <a:gridCol w="1399309"/>
                <a:gridCol w="1255417"/>
                <a:gridCol w="1650342"/>
              </a:tblGrid>
              <a:tr h="309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pCM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after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RF_Conditioning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20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Cavity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Max 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Gradient**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Usable Gradient* [MV/m]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FE onset [MV/m]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Q0 @16MV/m     </a:t>
                      </a:r>
                      <a:b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</a:br>
                      <a:r>
                        <a:rPr lang="en-US" sz="12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2K</a:t>
                      </a:r>
                      <a:endParaRPr lang="en-US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</a:tr>
              <a:tr h="309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TB9AES021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18.2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14.6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2.6E+10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</a:tr>
              <a:tr h="309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TB9AES019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18.8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15.6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+10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</a:tr>
              <a:tr h="309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TB9AES026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+10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</a:tr>
              <a:tr h="309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TB9AES024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20.5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+10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</a:tr>
              <a:tr h="309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TB9AES028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14.9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13.9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10***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</a:tr>
              <a:tr h="309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TB9AES016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17.1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16.9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14.5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+10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</a:tr>
              <a:tr h="309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TB9AES022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19.4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12.7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+10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</a:tr>
              <a:tr h="309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TB9AES027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17.5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+10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</a:tr>
              <a:tr h="309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Average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3.0E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+10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9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Voltage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145.3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CBCC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08038" y="6190008"/>
            <a:ext cx="2727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ea typeface="ＭＳ Ｐゴシック" pitchFamily="-110" charset="-128"/>
              </a:rPr>
              <a:t>**Also limited by administrative limit ~20MV/m</a:t>
            </a:r>
            <a:endParaRPr lang="en-US" sz="1200" dirty="0">
              <a:solidFill>
                <a:srgbClr val="000000"/>
              </a:solidFill>
              <a:latin typeface="Arial" pitchFamily="34" charset="0"/>
              <a:ea typeface="ＭＳ Ｐゴシック" pitchFamily="-110" charset="-128"/>
            </a:endParaRP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566150" y="6318251"/>
            <a:ext cx="318932" cy="539750"/>
          </a:xfrm>
        </p:spPr>
        <p:txBody>
          <a:bodyPr/>
          <a:lstStyle/>
          <a:p>
            <a:fld id="{5BD36294-2849-48A8-8531-5354CF3095D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98369" y="6117812"/>
            <a:ext cx="2007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ea typeface="ＭＳ Ｐゴシック" pitchFamily="-110" charset="-128"/>
              </a:rPr>
              <a:t>***Measured at </a:t>
            </a:r>
            <a:r>
              <a:rPr lang="en-US" sz="1200" dirty="0" smtClean="0">
                <a:solidFill>
                  <a:srgbClr val="000000"/>
                </a:solidFill>
              </a:rPr>
              <a:t>14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ea typeface="ＭＳ Ｐゴシック" pitchFamily="-110" charset="-128"/>
              </a:rPr>
              <a:t>MV/m</a:t>
            </a:r>
            <a:endParaRPr lang="en-US" sz="1200" dirty="0">
              <a:solidFill>
                <a:srgbClr val="000000"/>
              </a:solidFill>
              <a:latin typeface="Arial" pitchFamily="34" charset="0"/>
              <a:ea typeface="ＭＳ Ｐゴシック" pitchFamily="-110" charset="-128"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88900" y="6430963"/>
            <a:ext cx="4126528" cy="314326"/>
          </a:xfrm>
        </p:spPr>
        <p:txBody>
          <a:bodyPr/>
          <a:lstStyle/>
          <a:p>
            <a:r>
              <a:rPr lang="en-US" sz="1000" dirty="0"/>
              <a:t>CM PRR Follow-up | 2 March, 2017</a:t>
            </a:r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151486" y="5585659"/>
            <a:ext cx="250507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Acceptance = 128 MV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38244" y="5811431"/>
            <a:ext cx="3179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ea typeface="ＭＳ Ｐゴシック" pitchFamily="-110" charset="-128"/>
              </a:rPr>
              <a:t>all results with cavities at 2 K</a:t>
            </a:r>
            <a:endParaRPr lang="en-US" sz="1600" b="1" dirty="0">
              <a:solidFill>
                <a:srgbClr val="000000"/>
              </a:solidFill>
              <a:latin typeface="Arial" pitchFamily="34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957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2810972" cy="506552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Traveler used throughout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Refinements ongoing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Revision 2 will be released released for CM02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88900" y="6430963"/>
            <a:ext cx="4126528" cy="314326"/>
          </a:xfrm>
        </p:spPr>
        <p:txBody>
          <a:bodyPr/>
          <a:lstStyle/>
          <a:p>
            <a:r>
              <a:rPr lang="en-US" sz="1000" dirty="0"/>
              <a:t>CM PRR Follow-up | 2 March, 2017</a:t>
            </a:r>
          </a:p>
          <a:p>
            <a:endParaRPr lang="en-US" sz="1000" dirty="0"/>
          </a:p>
        </p:txBody>
      </p:sp>
      <p:pic>
        <p:nvPicPr>
          <p:cNvPr id="6" name="Picture 5" descr="Traveler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532" y="1414775"/>
            <a:ext cx="4878278" cy="3416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982548"/>
      </p:ext>
    </p:extLst>
  </p:cSld>
  <p:clrMapOvr>
    <a:masterClrMapping/>
  </p:clrMapOvr>
</p:sld>
</file>

<file path=ppt/theme/theme1.xml><?xml version="1.0" encoding="utf-8"?>
<a:theme xmlns:a="http://schemas.openxmlformats.org/drawingml/2006/main" name="LastName_Template_FAC201502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0070C0"/>
          </a:solidFill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9B58DA2248E644A682083ACDD5076C" ma:contentTypeVersion="14" ma:contentTypeDescription="Create a new document." ma:contentTypeScope="" ma:versionID="a37b54773cd12d20c1994596086b5825">
  <xsd:schema xmlns:xsd="http://www.w3.org/2001/XMLSchema" xmlns:xs="http://www.w3.org/2001/XMLSchema" xmlns:p="http://schemas.microsoft.com/office/2006/metadata/properties" xmlns:ns2="40a36e22-736e-48c9-a30b-f6784f483deb" targetNamespace="http://schemas.microsoft.com/office/2006/metadata/properties" ma:root="true" ma:fieldsID="802ac6612b32fd883804ec55745421b0" ns2:_="">
    <xsd:import namespace="40a36e22-736e-48c9-a30b-f6784f483deb"/>
    <xsd:element name="properties">
      <xsd:complexType>
        <xsd:sequence>
          <xsd:element name="documentManagement">
            <xsd:complexType>
              <xsd:all>
                <xsd:element ref="ns2:Breakou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a36e22-736e-48c9-a30b-f6784f483deb" elementFormDefault="qualified">
    <xsd:import namespace="http://schemas.microsoft.com/office/2006/documentManagement/types"/>
    <xsd:import namespace="http://schemas.microsoft.com/office/infopath/2007/PartnerControls"/>
    <xsd:element name="Breakout" ma:index="8" ma:displayName="Breakout" ma:format="Dropdown" ma:internalName="Breakout">
      <xsd:simpleType>
        <xsd:restriction base="dms:Choice">
          <xsd:enumeration value="Plenary"/>
          <xsd:enumeration value="Breakout Session #1 - Accelerator Systems"/>
          <xsd:enumeration value="Breakout Session #2 - Cryogenic Systems"/>
          <xsd:enumeration value="Breakout Session #3 - Photon Systems"/>
          <xsd:enumeration value="Breakout Session #4 - Controls"/>
          <xsd:enumeration value="Breakout Session #5 - Infrastructure"/>
          <xsd:enumeration value="Breakout Session #6 - ES&amp;H"/>
          <xsd:enumeration value="Closeou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Breakout xmlns="40a36e22-736e-48c9-a30b-f6784f483deb">Breakout Session #2 - Cryogenic Systems</Breakout>
  </documentManagement>
</p:properties>
</file>

<file path=customXml/itemProps1.xml><?xml version="1.0" encoding="utf-8"?>
<ds:datastoreItem xmlns:ds="http://schemas.openxmlformats.org/officeDocument/2006/customXml" ds:itemID="{4DE3F1C6-E643-4597-BD68-C599B5629A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B1332C-70D7-4D4A-B72D-A80BF7DA2E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a36e22-736e-48c9-a30b-f6784f483d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1B16AA-9221-46AE-B700-523442ABDABD}">
  <ds:schemaRefs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40a36e22-736e-48c9-a30b-f6784f483d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LastName_Template_FAC201502</Template>
  <TotalTime>7739</TotalTime>
  <Words>935</Words>
  <Application>Microsoft Macintosh PowerPoint</Application>
  <PresentationFormat>On-screen Show (4:3)</PresentationFormat>
  <Paragraphs>270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LastName_Template_FAC201502</vt:lpstr>
      <vt:lpstr>LCLS-II Prototype Cryomodule Testing Results</vt:lpstr>
      <vt:lpstr>Outline</vt:lpstr>
      <vt:lpstr>Update since January</vt:lpstr>
      <vt:lpstr>Minimum Acceptance Criteria</vt:lpstr>
      <vt:lpstr>CMTS Recent Measurements</vt:lpstr>
      <vt:lpstr>Unit Testing</vt:lpstr>
      <vt:lpstr>Unit Testing – Dark Current from Cavity #5</vt:lpstr>
      <vt:lpstr>prototype Cryomodule Performance Summary</vt:lpstr>
      <vt:lpstr>Traveler</vt:lpstr>
      <vt:lpstr>Readiness for Production Testing</vt:lpstr>
      <vt:lpstr>Summary</vt:lpstr>
      <vt:lpstr>Backup</vt:lpstr>
      <vt:lpstr>Cavity Performance in Cryomodule</vt:lpstr>
    </vt:vector>
  </TitlesOfParts>
  <Company>SLAC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tor</dc:creator>
  <cp:lastModifiedBy>Elvin Harms</cp:lastModifiedBy>
  <cp:revision>415</cp:revision>
  <cp:lastPrinted>2013-05-01T00:31:17Z</cp:lastPrinted>
  <dcterms:created xsi:type="dcterms:W3CDTF">2015-01-29T22:30:14Z</dcterms:created>
  <dcterms:modified xsi:type="dcterms:W3CDTF">2017-03-02T14:11:40Z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0x010100D49B58DA2248E644A682083ACDD5076C</vt:lpwstr>
  </property>
  <property fmtid="{D5CDD505-2E9C-101B-9397-08002B2CF9AE}" pid="3" name="DocType">
    <vt:lpwstr>Presentation</vt:lpwstr>
  </property>
  <property fmtid="{D5CDD505-2E9C-101B-9397-08002B2CF9AE}" pid="4" name="Plenary Agenda Item">
    <vt:lpwstr>7</vt:lpwstr>
  </property>
  <property fmtid="{D5CDD505-2E9C-101B-9397-08002B2CF9AE}" pid="5" name="Formatting Updated">
    <vt:lpwstr>true</vt:lpwstr>
  </property>
  <property fmtid="{D5CDD505-2E9C-101B-9397-08002B2CF9AE}" pid="6" name="Plenary Agenda">
    <vt:lpwstr>8</vt:lpwstr>
  </property>
  <property fmtid="{D5CDD505-2E9C-101B-9397-08002B2CF9AE}" pid="7" name="Order">
    <vt:r8>3300</vt:r8>
  </property>
  <property fmtid="{D5CDD505-2E9C-101B-9397-08002B2CF9AE}" pid="8" name="xd_ProgID">
    <vt:lpwstr/>
  </property>
  <property fmtid="{D5CDD505-2E9C-101B-9397-08002B2CF9AE}" pid="9" name="_CopySource">
    <vt:lpwstr>https://slacspace.slac.stanford.edu/sites/reviews/lclsii/CD1DR_Dec2013/Presentations/Proc pres Dir review 12 2013.pptx</vt:lpwstr>
  </property>
  <property fmtid="{D5CDD505-2E9C-101B-9397-08002B2CF9AE}" pid="10" name="TemplateUrl">
    <vt:lpwstr/>
  </property>
</Properties>
</file>