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06" r:id="rId3"/>
    <p:sldMasterId id="2147484119" r:id="rId4"/>
    <p:sldMasterId id="2147484126" r:id="rId5"/>
    <p:sldMasterId id="2147484133" r:id="rId6"/>
    <p:sldMasterId id="2147484140" r:id="rId7"/>
  </p:sldMasterIdLst>
  <p:notesMasterIdLst>
    <p:notesMasterId r:id="rId36"/>
  </p:notesMasterIdLst>
  <p:handoutMasterIdLst>
    <p:handoutMasterId r:id="rId37"/>
  </p:handoutMasterIdLst>
  <p:sldIdLst>
    <p:sldId id="307" r:id="rId8"/>
    <p:sldId id="271" r:id="rId9"/>
    <p:sldId id="309" r:id="rId10"/>
    <p:sldId id="268" r:id="rId11"/>
    <p:sldId id="272" r:id="rId12"/>
    <p:sldId id="274" r:id="rId13"/>
    <p:sldId id="273" r:id="rId14"/>
    <p:sldId id="277" r:id="rId15"/>
    <p:sldId id="278" r:id="rId16"/>
    <p:sldId id="279" r:id="rId17"/>
    <p:sldId id="298" r:id="rId18"/>
    <p:sldId id="280" r:id="rId19"/>
    <p:sldId id="318" r:id="rId20"/>
    <p:sldId id="319" r:id="rId21"/>
    <p:sldId id="323" r:id="rId22"/>
    <p:sldId id="332" r:id="rId23"/>
    <p:sldId id="322" r:id="rId24"/>
    <p:sldId id="328" r:id="rId25"/>
    <p:sldId id="329" r:id="rId26"/>
    <p:sldId id="289" r:id="rId27"/>
    <p:sldId id="313" r:id="rId28"/>
    <p:sldId id="288" r:id="rId29"/>
    <p:sldId id="316" r:id="rId30"/>
    <p:sldId id="330" r:id="rId31"/>
    <p:sldId id="292" r:id="rId32"/>
    <p:sldId id="333" r:id="rId33"/>
    <p:sldId id="286" r:id="rId34"/>
    <p:sldId id="335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napToObjects="1">
      <p:cViewPr>
        <p:scale>
          <a:sx n="96" d="100"/>
          <a:sy n="96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8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25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8.gif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jpeg"/><Relationship Id="rId5" Type="http://schemas.openxmlformats.org/officeDocument/2006/relationships/image" Target="../media/image8.gif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jpeg"/><Relationship Id="rId5" Type="http://schemas.openxmlformats.org/officeDocument/2006/relationships/image" Target="../media/image8.gif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47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46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163"/>
          <a:stretch/>
        </p:blipFill>
        <p:spPr>
          <a:xfrm>
            <a:off x="19" y="934932"/>
            <a:ext cx="8597715" cy="2233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J. Holzbauer | Cryomodule Microphonics Studies for LCLS-II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012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J. Holzbauer | Cryomodule Microphonics Studies for LCLS-II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3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J. Holzbauer | Cryomodule Microphonics Studies for LCLS-II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2033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J. Holzbauer | Cryomodule Microphonics Studies for LCLS-II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240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1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49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163"/>
          <a:stretch/>
        </p:blipFill>
        <p:spPr>
          <a:xfrm>
            <a:off x="19" y="934932"/>
            <a:ext cx="8597715" cy="2233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Jay Theilacker, LCLS-II Cryogenic System PDR &amp; ISR, August 13-15, 2014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4875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Jay Theilacker, LCLS-II Cryogenic System PDR &amp; ISR, August 13-15, 2014</a:t>
            </a:r>
          </a:p>
        </p:txBody>
      </p:sp>
    </p:spTree>
    <p:extLst>
      <p:ext uri="{BB962C8B-B14F-4D97-AF65-F5344CB8AC3E}">
        <p14:creationId xmlns:p14="http://schemas.microsoft.com/office/powerpoint/2010/main" val="23665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D28F60E0-A757-414C-8F45-E8C2E849523E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Jay Theilacker, LCLS-II Cryogenic System PDR &amp; ISR, August 13-15, 2014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58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Jay Theilacker, LCLS-II Cryogenic System PDR &amp; ISR, August 13-15, 2014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2698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83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934933"/>
            <a:ext cx="8562088" cy="2181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933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1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458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003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914400"/>
            <a:fld id="{50889BEA-2B91-403F-ADA4-053DEE04721E}" type="datetime1">
              <a:rPr lang="en-US" altLang="en-US">
                <a:solidFill>
                  <a:srgbClr val="A4001D"/>
                </a:solidFill>
                <a:latin typeface="Arial" pitchFamily="34" charset="0"/>
                <a:ea typeface="ＭＳ Ｐゴシック" pitchFamily="-110" charset="-128"/>
              </a:rPr>
              <a:pPr defTabSz="914400"/>
              <a:t>3/1/2017</a:t>
            </a:fld>
            <a:endParaRPr lang="en-US" altLang="en-US">
              <a:solidFill>
                <a:srgbClr val="A4001D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71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1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934933"/>
            <a:ext cx="8562088" cy="2181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613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01C1D7A0-23B0-474D-8037-7E218439AB63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7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48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47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914400"/>
            <a:fld id="{50889BEA-2B91-403F-ADA4-053DEE04721E}" type="datetime1">
              <a:rPr lang="en-US" altLang="en-US">
                <a:solidFill>
                  <a:srgbClr val="A4001D"/>
                </a:solidFill>
                <a:latin typeface="Arial" pitchFamily="34" charset="0"/>
                <a:ea typeface="ＭＳ Ｐゴシック" pitchFamily="-110" charset="-128"/>
              </a:rPr>
              <a:pPr defTabSz="914400"/>
              <a:t>3/1/2017</a:t>
            </a:fld>
            <a:endParaRPr lang="en-US" altLang="en-US">
              <a:solidFill>
                <a:srgbClr val="A4001D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30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0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934933"/>
            <a:ext cx="8562088" cy="21815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809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447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209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914400"/>
            <a:fld id="{50889BEA-2B91-403F-ADA4-053DEE04721E}" type="datetime1">
              <a:rPr lang="en-US" altLang="en-US">
                <a:solidFill>
                  <a:srgbClr val="A4001D"/>
                </a:solidFill>
                <a:latin typeface="Arial" pitchFamily="34" charset="0"/>
                <a:ea typeface="ＭＳ Ｐゴシック" pitchFamily="-110" charset="-128"/>
              </a:rPr>
              <a:pPr defTabSz="914400"/>
              <a:t>3/1/2017</a:t>
            </a:fld>
            <a:endParaRPr lang="en-US" altLang="en-US">
              <a:solidFill>
                <a:srgbClr val="A4001D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0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D2ACCC4B-C24F-4115-AE35-82C0A224FDD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797FEA20-66FB-4343-A919-4E4DAFD21599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7D7DB09-C5B7-458F-A88F-64CBA7D0AEF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49E9E8A7-3951-49F3-9793-CC5C6024A7F0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F132EC8-A452-4F20-A39B-89C5AE470842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FBEB4F3-9220-4FF2-B4B9-CB47EC77302C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7DC876F4-E82C-4528-8E05-5FF87BA1E71E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468DBF4-0D71-4D68-BF88-D7D0BC9CABC4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Holzbauer | Cryomodule Microphonics Studies for LCLS-II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J. Holzbauer | Cryomodule Microphonics Studies for LCLS-II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Jay Theilacker, LCLS-II Cryogenic System PDR &amp; ISR, August 13-15,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1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t>February 24, 2017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7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t>February 24, 2017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10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t>February 24, 2017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7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emf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FNAL </a:t>
            </a:r>
            <a:r>
              <a:rPr lang="en-US" dirty="0" err="1" smtClean="0"/>
              <a:t>pCM</a:t>
            </a:r>
            <a:r>
              <a:rPr lang="en-US" dirty="0" smtClean="0"/>
              <a:t> Microphonics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400011"/>
            <a:ext cx="7989887" cy="2652522"/>
          </a:xfrm>
        </p:spPr>
        <p:txBody>
          <a:bodyPr/>
          <a:lstStyle/>
          <a:p>
            <a:r>
              <a:rPr lang="en-US" b="1" dirty="0" smtClean="0"/>
              <a:t>Production readiness review</a:t>
            </a:r>
          </a:p>
          <a:p>
            <a:r>
              <a:rPr lang="en-US" b="1" dirty="0" smtClean="0"/>
              <a:t>March 2, 2017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7213" y="2898175"/>
            <a:ext cx="8008937" cy="369189"/>
          </a:xfrm>
        </p:spPr>
        <p:txBody>
          <a:bodyPr/>
          <a:lstStyle/>
          <a:p>
            <a:pPr algn="r"/>
            <a:r>
              <a:rPr lang="en-US" sz="1800" i="1" dirty="0" smtClean="0"/>
              <a:t>Yu. Pischalnikov on </a:t>
            </a:r>
            <a:r>
              <a:rPr lang="en-US" sz="1800" i="1" dirty="0"/>
              <a:t>B</a:t>
            </a:r>
            <a:r>
              <a:rPr lang="en-US" sz="1800" i="1" dirty="0" smtClean="0"/>
              <a:t>ehalf of FNAL Microphonics Working Group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20926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85" r="8262"/>
          <a:stretch/>
        </p:blipFill>
        <p:spPr>
          <a:xfrm>
            <a:off x="2373923" y="951605"/>
            <a:ext cx="6479931" cy="5170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Detuning During Low Pressure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2145322" cy="4987867"/>
          </a:xfrm>
        </p:spPr>
        <p:txBody>
          <a:bodyPr/>
          <a:lstStyle/>
          <a:p>
            <a:r>
              <a:rPr lang="en-US" dirty="0"/>
              <a:t>Vibration levels fell consistently at subcritical pressures</a:t>
            </a:r>
          </a:p>
          <a:p>
            <a:r>
              <a:rPr lang="en-US" dirty="0"/>
              <a:t>Different regime doesn’t excite </a:t>
            </a:r>
            <a:r>
              <a:rPr lang="en-US" b="1" u="sng" dirty="0" smtClean="0"/>
              <a:t>strong</a:t>
            </a:r>
            <a:r>
              <a:rPr lang="en-US" dirty="0" smtClean="0"/>
              <a:t> thermo-acoustic </a:t>
            </a:r>
            <a:r>
              <a:rPr lang="en-US" dirty="0"/>
              <a:t>oscillations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69D-27A3-4458-A173-50B99475AF16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23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Critically Transition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9F2D-F763-4D18-B316-C60B3A4811AE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55" y="940021"/>
            <a:ext cx="7652539" cy="538046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423" y="940021"/>
            <a:ext cx="2363977" cy="17127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10339" y="5049078"/>
            <a:ext cx="1639957" cy="993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68453" y="4765518"/>
            <a:ext cx="1581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Pressure below 18psig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680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80" y="855762"/>
            <a:ext cx="3153092" cy="541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923" y="855761"/>
            <a:ext cx="2650916" cy="5407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Valve </a:t>
            </a:r>
            <a:r>
              <a:rPr lang="en-US" dirty="0"/>
              <a:t>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2293728" cy="5063114"/>
          </a:xfrm>
        </p:spPr>
        <p:txBody>
          <a:bodyPr/>
          <a:lstStyle/>
          <a:p>
            <a:r>
              <a:rPr lang="en-US" dirty="0"/>
              <a:t>Low pressure operation consistently eliminated icing on the supply valves (JT, bypass)</a:t>
            </a:r>
          </a:p>
          <a:p>
            <a:r>
              <a:rPr lang="en-US" b="1" dirty="0"/>
              <a:t>Indicates </a:t>
            </a:r>
            <a:r>
              <a:rPr lang="en-US" b="1" i="1" dirty="0"/>
              <a:t>suppression</a:t>
            </a:r>
            <a:r>
              <a:rPr lang="en-US" b="1" dirty="0"/>
              <a:t> of thermo-acoustic oscillations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E839B-CB5E-4DB8-AC99-B3D8FE5A9EB7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444839" y="874625"/>
            <a:ext cx="143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Normal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321" y="779076"/>
            <a:ext cx="160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Pressure Operation</a:t>
            </a:r>
          </a:p>
        </p:txBody>
      </p:sp>
    </p:spTree>
    <p:extLst>
      <p:ext uri="{BB962C8B-B14F-4D97-AF65-F5344CB8AC3E}">
        <p14:creationId xmlns:p14="http://schemas.microsoft.com/office/powerpoint/2010/main" val="332402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562600" cy="2827914"/>
          </a:xfrm>
        </p:spPr>
        <p:txBody>
          <a:bodyPr/>
          <a:lstStyle/>
          <a:p>
            <a:r>
              <a:rPr lang="en-US" dirty="0"/>
              <a:t>The JT/CD/Bypass valve stem was modified to incorporate a wiper.</a:t>
            </a:r>
          </a:p>
          <a:p>
            <a:r>
              <a:rPr lang="en-US" dirty="0"/>
              <a:t>Two are similar to valves used in the </a:t>
            </a:r>
            <a:r>
              <a:rPr lang="en-US" dirty="0" err="1"/>
              <a:t>Tevatron</a:t>
            </a:r>
            <a:r>
              <a:rPr lang="en-US" dirty="0"/>
              <a:t>, one is a design suggested by the valve supplier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20BF-3386-400E-9BF2-6800FE6B5659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199" y="5158028"/>
            <a:ext cx="4204348" cy="612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" b="21329"/>
          <a:stretch/>
        </p:blipFill>
        <p:spPr>
          <a:xfrm>
            <a:off x="6094118" y="28583"/>
            <a:ext cx="2520220" cy="3521676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23" y="3434468"/>
            <a:ext cx="3849624" cy="1591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49" y="3075030"/>
            <a:ext cx="3853373" cy="159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37" y="4905862"/>
            <a:ext cx="4120763" cy="9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wipers (heat-load &amp; microphonics)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29" y="1109919"/>
            <a:ext cx="2012466" cy="23588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60E0-A757-414C-8F45-E8C2E849523E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45" y="859453"/>
            <a:ext cx="1791894" cy="26093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3582807"/>
            <a:ext cx="46018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TAO occurs during supercritical operation in Line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TAO reduces during subcritical operation in Line A</a:t>
            </a:r>
          </a:p>
          <a:p>
            <a:r>
              <a:rPr lang="en-US" sz="1600" dirty="0" smtClean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- Lower </a:t>
            </a: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flow rates (lower heat load)</a:t>
            </a:r>
          </a:p>
          <a:p>
            <a:r>
              <a:rPr lang="en-US" sz="1600" dirty="0" smtClean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- Ice </a:t>
            </a: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ball disappears</a:t>
            </a:r>
          </a:p>
          <a:p>
            <a:r>
              <a:rPr lang="en-US" sz="1600" dirty="0" smtClean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- Thermometers </a:t>
            </a: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added to the warm end </a:t>
            </a:r>
            <a:r>
              <a:rPr lang="en-US" sz="1600" dirty="0" smtClean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of the </a:t>
            </a:r>
            <a:r>
              <a:rPr lang="en-US" sz="1600" dirty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valve warm up to near </a:t>
            </a:r>
            <a:r>
              <a:rPr lang="en-US" sz="1600" dirty="0" smtClean="0">
                <a:solidFill>
                  <a:schemeClr val="accent6"/>
                </a:solidFill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room 	temperature</a:t>
            </a:r>
            <a:endParaRPr lang="en-US" sz="1600" dirty="0">
              <a:solidFill>
                <a:schemeClr val="accent6"/>
              </a:solidFill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714" y="1321927"/>
            <a:ext cx="40442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The modified stems are installed and vibration levels are improved</a:t>
            </a:r>
            <a:r>
              <a:rPr lang="en-US" dirty="0" smtClean="0">
                <a:solidFill>
                  <a:schemeClr val="accent6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In addition, dynamic behavior due to TAOs has improved. </a:t>
            </a:r>
          </a:p>
        </p:txBody>
      </p:sp>
    </p:spTree>
    <p:extLst>
      <p:ext uri="{BB962C8B-B14F-4D97-AF65-F5344CB8AC3E}">
        <p14:creationId xmlns:p14="http://schemas.microsoft.com/office/powerpoint/2010/main" val="957896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49" y="1825625"/>
            <a:ext cx="1805457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46" t="2895" r="8810" b="3481"/>
          <a:stretch/>
        </p:blipFill>
        <p:spPr>
          <a:xfrm>
            <a:off x="4572003" y="676052"/>
            <a:ext cx="4452730" cy="4909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91" t="5015" r="7992" b="8284"/>
          <a:stretch/>
        </p:blipFill>
        <p:spPr>
          <a:xfrm>
            <a:off x="9938" y="777600"/>
            <a:ext cx="4572002" cy="451691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69602" y="5666872"/>
            <a:ext cx="8664438" cy="5200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calculation reproduces the absolute magnitude and the rate of change with pressure of the fundamental frequency surprisingly well.</a:t>
            </a:r>
            <a:endParaRPr lang="en-US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28393" y="983974"/>
            <a:ext cx="273428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828388" y="864704"/>
            <a:ext cx="273428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8113" y="-41954"/>
            <a:ext cx="8666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TAO analysis by Warren Schappert (1).</a:t>
            </a:r>
          </a:p>
          <a:p>
            <a:r>
              <a:rPr lang="en-US" sz="1400" b="1" i="1" dirty="0" smtClean="0"/>
              <a:t>calculation of the frequency shift in the fundamental line during </a:t>
            </a:r>
            <a:r>
              <a:rPr lang="en-US" sz="1400" b="1" i="1" u="sng" dirty="0" smtClean="0"/>
              <a:t>super-to-subcritical transit</a:t>
            </a:r>
            <a:r>
              <a:rPr lang="en-US" sz="1400" b="1" i="1" dirty="0" smtClean="0"/>
              <a:t>ion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17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1015425" y="5477591"/>
            <a:ext cx="7770766" cy="406374"/>
          </a:xfrm>
        </p:spPr>
        <p:txBody>
          <a:bodyPr/>
          <a:lstStyle/>
          <a:p>
            <a:r>
              <a:rPr lang="en-US" dirty="0" smtClean="0"/>
              <a:t>Some of the detuning is flow-correlated, unlikely to be strictly TAO.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3896" r="6159" b="4029"/>
          <a:stretch/>
        </p:blipFill>
        <p:spPr>
          <a:xfrm>
            <a:off x="1116059" y="1212573"/>
            <a:ext cx="6795489" cy="4173631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 smtClean="0"/>
              <a:t>Cryo-system </a:t>
            </a:r>
            <a:r>
              <a:rPr lang="en-US" b="0" i="1" dirty="0"/>
              <a:t>related </a:t>
            </a:r>
            <a:r>
              <a:rPr lang="en-US" b="0" i="1" dirty="0" smtClean="0"/>
              <a:t>contributions into microphonics </a:t>
            </a:r>
            <a:br>
              <a:rPr lang="en-US" b="0" i="1" dirty="0" smtClean="0"/>
            </a:br>
            <a:r>
              <a:rPr lang="en-US" b="0" i="1" dirty="0" smtClean="0"/>
              <a:t>other </a:t>
            </a:r>
            <a:r>
              <a:rPr lang="en-US" b="0" i="1" dirty="0" smtClean="0"/>
              <a:t>than TAO Microphonics cryo-system related….</a:t>
            </a:r>
            <a:endParaRPr lang="en-US" b="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1C1D7A0-23B0-474D-8037-7E218439AB63}" type="datetime1">
              <a:rPr lang="en-US" altLang="en-US" smtClean="0"/>
              <a:pPr/>
              <a:t>3/1/2017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C05DF5-FB48-4D3F-AF82-EC74A689CACF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43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649" y="1825625"/>
            <a:ext cx="1805457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113" y="549686"/>
            <a:ext cx="866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TAO analysis by Warren Schappert (2)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387626" y="2522665"/>
            <a:ext cx="8189844" cy="18107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For a given geometry and temperature profile, damping can be increased by increasing the turbulent losses, 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b</a:t>
            </a:r>
            <a:r>
              <a:rPr lang="en-US" dirty="0">
                <a:latin typeface="Arial Rounded MT Bold" panose="020F0704030504030204" pitchFamily="34" charset="0"/>
              </a:rPr>
              <a:t>. To achieve this, restrictions at the cold end, or elbows or baffles are often inserted into the tube.   … These methods have in common that </a:t>
            </a:r>
            <a:r>
              <a:rPr lang="en-US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 is not usually possible to prevent oscillations completely </a:t>
            </a:r>
            <a: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…</a:t>
            </a:r>
            <a:endParaRPr lang="en-US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7626" y="1552898"/>
            <a:ext cx="8507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bg2"/>
                </a:solidFill>
                <a:latin typeface="Arial Rounded MT Bold" panose="020F0704030504030204" pitchFamily="34" charset="0"/>
              </a:rPr>
              <a:t>From “</a:t>
            </a:r>
            <a:r>
              <a:rPr lang="en-US" sz="1600" i="1" dirty="0" err="1" smtClean="0">
                <a:solidFill>
                  <a:schemeClr val="bg2"/>
                </a:solidFill>
                <a:latin typeface="Arial Rounded MT Bold" panose="020F0704030504030204" pitchFamily="34" charset="0"/>
              </a:rPr>
              <a:t>Thermoacoustic</a:t>
            </a:r>
            <a:r>
              <a:rPr lang="en-US" sz="1600" i="1" dirty="0" smtClean="0">
                <a:solidFill>
                  <a:schemeClr val="bg2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i="1" dirty="0">
                <a:solidFill>
                  <a:schemeClr val="bg2"/>
                </a:solidFill>
                <a:latin typeface="Arial Rounded MT Bold" panose="020F0704030504030204" pitchFamily="34" charset="0"/>
              </a:rPr>
              <a:t>oscillations in cryogenics. Part 3: avoiding and damping of oscillations” Cryogenics  1992 Vol 32 No 8 pp 703-706, the authors, Luck and </a:t>
            </a:r>
            <a:r>
              <a:rPr lang="en-US" sz="1600" i="1" dirty="0" err="1">
                <a:solidFill>
                  <a:schemeClr val="bg2"/>
                </a:solidFill>
                <a:latin typeface="Arial Rounded MT Bold" panose="020F0704030504030204" pitchFamily="34" charset="0"/>
              </a:rPr>
              <a:t>Trepp</a:t>
            </a:r>
            <a:r>
              <a:rPr lang="en-US" sz="1600" i="1" dirty="0">
                <a:solidFill>
                  <a:schemeClr val="bg2"/>
                </a:solidFill>
                <a:latin typeface="Arial Rounded MT Bold" panose="020F0704030504030204" pitchFamily="34" charset="0"/>
              </a:rPr>
              <a:t> of ETH Zurich,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626" y="4953308"/>
            <a:ext cx="81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/>
              <a:t>We </a:t>
            </a:r>
            <a:r>
              <a:rPr lang="en-US" b="1" i="1" u="sng" dirty="0"/>
              <a:t>cannot </a:t>
            </a:r>
            <a:r>
              <a:rPr lang="en-US" b="1" i="1" u="sng" dirty="0" smtClean="0"/>
              <a:t>yet </a:t>
            </a:r>
            <a:r>
              <a:rPr lang="en-US" b="1" i="1" u="sng" dirty="0"/>
              <a:t>exclude the possibility that we are still seeing thermo-acoustic oscillations even with wipers installed.</a:t>
            </a:r>
          </a:p>
        </p:txBody>
      </p:sp>
    </p:spTree>
    <p:extLst>
      <p:ext uri="{BB962C8B-B14F-4D97-AF65-F5344CB8AC3E}">
        <p14:creationId xmlns:p14="http://schemas.microsoft.com/office/powerpoint/2010/main" val="7228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Mitigation </a:t>
            </a:r>
            <a:r>
              <a:rPr lang="en-US" dirty="0" smtClean="0"/>
              <a:t>Techniques </a:t>
            </a:r>
            <a:r>
              <a:rPr lang="en-US" sz="3200" i="1" dirty="0" smtClean="0"/>
              <a:t>(by Ben Hansen) 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46367"/>
            <a:ext cx="5183027" cy="3226950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Valves:</a:t>
            </a:r>
            <a:endParaRPr lang="en-US" sz="1800" dirty="0"/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Wipers: Fermi vs. WEKA</a:t>
            </a:r>
          </a:p>
          <a:p>
            <a:pPr lvl="1"/>
            <a:r>
              <a:rPr lang="en-US" sz="1600" dirty="0"/>
              <a:t>Add a volume at the top of the valve stem (no available port that communicates to valve bonnet)</a:t>
            </a:r>
          </a:p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Instrumentation Tubing and Relief Lines:</a:t>
            </a:r>
          </a:p>
          <a:p>
            <a:pPr lvl="1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Volume with Variable Orifice: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(needle valve) and port for high speed pressure transducer. Measure TAO and change orifice and/or volume size until TAO is dampened out.</a:t>
            </a:r>
          </a:p>
          <a:p>
            <a:pPr lvl="1"/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Filler material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for instrumentation tubing to plug the tubing thus preventing oscillations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>
                <a:solidFill>
                  <a:srgbClr val="A4001D"/>
                </a:solidFill>
              </a:rPr>
              <a:pPr/>
              <a:t>3/1/2017</a:t>
            </a:fld>
            <a:endParaRPr lang="en-US" altLang="en-US">
              <a:solidFill>
                <a:srgbClr val="A400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27" y="4549736"/>
            <a:ext cx="3961774" cy="1003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986" y="3964259"/>
            <a:ext cx="3170784" cy="2174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1571" t="19859" r="424" b="29475"/>
          <a:stretch/>
        </p:blipFill>
        <p:spPr>
          <a:xfrm>
            <a:off x="5906579" y="1068379"/>
            <a:ext cx="2577428" cy="12556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227" y="5591213"/>
            <a:ext cx="338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69BE28">
                    <a:lumMod val="50000"/>
                  </a:srgbClr>
                </a:solidFill>
                <a:latin typeface="Arial" pitchFamily="34" charset="0"/>
                <a:ea typeface="ＭＳ Ｐゴシック" pitchFamily="-110" charset="-128"/>
              </a:rPr>
              <a:t>Sensitivity: 50 mV/psi,</a:t>
            </a:r>
          </a:p>
          <a:p>
            <a:pPr defTabSz="914400"/>
            <a:r>
              <a:rPr lang="en-US" sz="1800" dirty="0">
                <a:solidFill>
                  <a:srgbClr val="69BE28">
                    <a:lumMod val="50000"/>
                  </a:srgbClr>
                </a:solidFill>
                <a:latin typeface="Arial" pitchFamily="34" charset="0"/>
                <a:ea typeface="ＭＳ Ｐゴシック" pitchFamily="-110" charset="-128"/>
              </a:rPr>
              <a:t>Resolution = 0.1 mV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433" y="2601605"/>
            <a:ext cx="3392967" cy="125498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11628" y="2445026"/>
            <a:ext cx="3632981" cy="40700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9026" y="1709531"/>
            <a:ext cx="5252602" cy="5551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38" y="996086"/>
            <a:ext cx="5023197" cy="28289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15" y="1353249"/>
            <a:ext cx="4121253" cy="2822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64" y="3917847"/>
            <a:ext cx="3889585" cy="2670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969" y="4266630"/>
            <a:ext cx="3387544" cy="23214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TAO Mitigation </a:t>
            </a:r>
            <a:r>
              <a:rPr lang="en-US" dirty="0" smtClean="0"/>
              <a:t>Techniques </a:t>
            </a:r>
            <a:r>
              <a:rPr lang="en-US" sz="3200" i="1" dirty="0" smtClean="0"/>
              <a:t>(by Ben Hansen)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84486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Microphonics Working Group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DD90-6CCD-4A7F-B95D-A9B2A45297C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n-NO" sz="1800" dirty="0"/>
              <a:t>Omar al Atassi - Tug Arkan – Rick </a:t>
            </a:r>
            <a:r>
              <a:rPr lang="nn-NO" sz="1800" dirty="0" smtClean="0"/>
              <a:t>Bossert-Brian </a:t>
            </a:r>
            <a:r>
              <a:rPr lang="nn-NO" sz="1800" dirty="0"/>
              <a:t>Chase - Joshua Einstein-Curtis</a:t>
            </a:r>
          </a:p>
          <a:p>
            <a:pPr marL="0" indent="0" algn="ctr">
              <a:buNone/>
            </a:pPr>
            <a:r>
              <a:rPr lang="nn-NO" sz="1800" dirty="0" smtClean="0"/>
              <a:t>- </a:t>
            </a:r>
            <a:r>
              <a:rPr lang="nn-NO" sz="1800" dirty="0" smtClean="0"/>
              <a:t>Benjamin </a:t>
            </a:r>
            <a:r>
              <a:rPr lang="nn-NO" sz="1800" dirty="0"/>
              <a:t>Hansen – Brian Hartsell </a:t>
            </a:r>
            <a:r>
              <a:rPr lang="nn-NO" sz="1800" dirty="0" smtClean="0"/>
              <a:t>- </a:t>
            </a:r>
            <a:r>
              <a:rPr lang="en-US" sz="1800" dirty="0" smtClean="0"/>
              <a:t>Elvin </a:t>
            </a:r>
            <a:r>
              <a:rPr lang="en-US" sz="1800" dirty="0"/>
              <a:t>Harms - Jeremiah Holzbauer - Ben </a:t>
            </a:r>
            <a:r>
              <a:rPr lang="en-US" sz="1800" dirty="0" smtClean="0"/>
              <a:t>Hurd -Greg </a:t>
            </a:r>
            <a:r>
              <a:rPr lang="en-US" sz="1800" dirty="0"/>
              <a:t>Johnson - Joshua Kaluzny - </a:t>
            </a:r>
            <a:r>
              <a:rPr lang="en-US" sz="1800" dirty="0" err="1"/>
              <a:t>Arkadiy</a:t>
            </a:r>
            <a:r>
              <a:rPr lang="en-US" sz="1800" dirty="0"/>
              <a:t> </a:t>
            </a:r>
            <a:r>
              <a:rPr lang="en-US" sz="1800" dirty="0" err="1" smtClean="0"/>
              <a:t>Klebaner</a:t>
            </a:r>
            <a:r>
              <a:rPr lang="en-US" sz="1800" dirty="0" smtClean="0"/>
              <a:t>-Jerry </a:t>
            </a:r>
            <a:r>
              <a:rPr lang="en-US" sz="1800" dirty="0"/>
              <a:t>Makara - Michael McGee </a:t>
            </a:r>
            <a:r>
              <a:rPr lang="en-US" sz="1800" dirty="0" smtClean="0"/>
              <a:t>-Yuriy </a:t>
            </a:r>
            <a:r>
              <a:rPr lang="en-US" sz="1800" dirty="0" err="1" smtClean="0"/>
              <a:t>Orlov</a:t>
            </a:r>
            <a:r>
              <a:rPr lang="en-US" sz="1800" dirty="0" smtClean="0"/>
              <a:t> - Yuriy </a:t>
            </a:r>
            <a:r>
              <a:rPr lang="en-US" sz="1800" dirty="0"/>
              <a:t>Pischalnikov - Warren Schappert – Nikolay </a:t>
            </a:r>
            <a:r>
              <a:rPr lang="en-US" sz="1800" dirty="0" err="1" smtClean="0"/>
              <a:t>Solyak</a:t>
            </a:r>
            <a:r>
              <a:rPr lang="en-US" sz="1800" dirty="0" smtClean="0"/>
              <a:t> </a:t>
            </a:r>
            <a:r>
              <a:rPr lang="en-US" sz="1800" dirty="0" smtClean="0"/>
              <a:t>- </a:t>
            </a:r>
            <a:r>
              <a:rPr lang="en-US" sz="1800" dirty="0" smtClean="0"/>
              <a:t>Rich </a:t>
            </a:r>
            <a:r>
              <a:rPr lang="en-US" sz="1800" dirty="0" err="1"/>
              <a:t>Stanek</a:t>
            </a:r>
            <a:r>
              <a:rPr lang="en-US" sz="1800" dirty="0"/>
              <a:t> </a:t>
            </a:r>
            <a:r>
              <a:rPr lang="en-US" sz="1800" dirty="0" smtClean="0"/>
              <a:t>-Jay </a:t>
            </a:r>
            <a:r>
              <a:rPr lang="en-US" sz="1800" dirty="0"/>
              <a:t>Theilacker - Renzhuo Wang - Genfa Wu</a:t>
            </a:r>
          </a:p>
          <a:p>
            <a:endParaRPr lang="en-US" sz="1800" dirty="0" smtClean="0"/>
          </a:p>
          <a:p>
            <a:r>
              <a:rPr lang="en-US" sz="1800" b="1" dirty="0"/>
              <a:t>T</a:t>
            </a:r>
            <a:r>
              <a:rPr lang="en-US" sz="1800" b="1" dirty="0" smtClean="0"/>
              <a:t>his talk included plots/simulations/modeling/drawings presented at multiple internal MWG meeting by:</a:t>
            </a:r>
          </a:p>
          <a:p>
            <a:pPr marL="0" indent="0">
              <a:buNone/>
            </a:pPr>
            <a:r>
              <a:rPr lang="en-US" sz="1800" b="1" dirty="0" smtClean="0"/>
              <a:t>	- Ben Hansen</a:t>
            </a:r>
          </a:p>
          <a:p>
            <a:pPr marL="0" indent="0">
              <a:buNone/>
            </a:pPr>
            <a:r>
              <a:rPr lang="en-US" sz="1800" b="1" dirty="0" smtClean="0"/>
              <a:t>	- Jeremiah Holzbauer</a:t>
            </a:r>
          </a:p>
          <a:p>
            <a:pPr marL="0" indent="0">
              <a:buNone/>
            </a:pPr>
            <a:r>
              <a:rPr lang="en-US" sz="1800" b="1" dirty="0" smtClean="0"/>
              <a:t>	- Yuriy </a:t>
            </a:r>
            <a:r>
              <a:rPr lang="en-US" sz="1800" b="1" dirty="0" err="1" smtClean="0"/>
              <a:t>Orlov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	- Warren Schappert</a:t>
            </a:r>
          </a:p>
          <a:p>
            <a:pPr marL="0" indent="0">
              <a:buNone/>
            </a:pPr>
            <a:r>
              <a:rPr lang="en-US" sz="1800" b="1" dirty="0" smtClean="0"/>
              <a:t>	- Rich </a:t>
            </a:r>
            <a:r>
              <a:rPr lang="en-US" sz="1800" b="1" dirty="0" err="1" smtClean="0"/>
              <a:t>Stanek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	- Jay </a:t>
            </a:r>
            <a:r>
              <a:rPr lang="en-US" sz="1800" b="1" dirty="0" err="1" smtClean="0"/>
              <a:t>Theilacker</a:t>
            </a:r>
            <a:endParaRPr lang="en-US" sz="1800" b="1" dirty="0" smtClean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17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3337" r="6972" b="3593"/>
          <a:stretch/>
        </p:blipFill>
        <p:spPr>
          <a:xfrm>
            <a:off x="3493293" y="1222534"/>
            <a:ext cx="5502023" cy="4463241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228599" y="1043693"/>
            <a:ext cx="3369528" cy="49942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GDR testing requires a quiet microphonics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non-standard operational mode was developed for microphonics diagnostics and GDR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Running the </a:t>
            </a:r>
            <a:r>
              <a:rPr lang="en-US" b="1" u="sng" dirty="0"/>
              <a:t>2K/5K supply lines subcritical </a:t>
            </a:r>
            <a:r>
              <a:rPr lang="en-US" dirty="0"/>
              <a:t>significantly reduces microphonics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mode also introduces further instabilities that likely don’t represent tunnel performance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Configuration Improvements</a:t>
            </a:r>
          </a:p>
        </p:txBody>
      </p:sp>
      <p:sp>
        <p:nvSpPr>
          <p:cNvPr id="25602" name="Date Placeholder 6"/>
          <p:cNvSpPr>
            <a:spLocks noGrp="1"/>
          </p:cNvSpPr>
          <p:nvPr>
            <p:ph type="dt" sz="half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0E0E2269-3105-4B86-AFA0-22C74D8C24A5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3/1/2017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7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J. Holzbauer | Cryomodule Microphonics Studies for LCLS-II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8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0335" y="5752401"/>
            <a:ext cx="6153665" cy="461665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GDR Mode Successful and Stable on all Cavities!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7130" y="1043693"/>
            <a:ext cx="1958009" cy="4869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35863" y="2536273"/>
            <a:ext cx="13517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Best steady-state testing configuration, cavity and 5K supply both run subcritical (~10 psig). </a:t>
            </a:r>
          </a:p>
        </p:txBody>
      </p:sp>
    </p:spTree>
    <p:extLst>
      <p:ext uri="{BB962C8B-B14F-4D97-AF65-F5344CB8AC3E}">
        <p14:creationId xmlns:p14="http://schemas.microsoft.com/office/powerpoint/2010/main" val="198804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Subcritical spectrum is quite different from supercritical. </a:t>
            </a:r>
          </a:p>
          <a:p>
            <a:endParaRPr lang="en-US" dirty="0"/>
          </a:p>
          <a:p>
            <a:r>
              <a:rPr lang="en-US" dirty="0"/>
              <a:t>28 Hz line is evident in cavity 1 and not strong in other cavities. </a:t>
            </a:r>
          </a:p>
          <a:p>
            <a:endParaRPr lang="en-US" dirty="0"/>
          </a:p>
          <a:p>
            <a:r>
              <a:rPr lang="en-US" dirty="0"/>
              <a:t>An oscillation (45 second period) is evident and also includes an amplitude modulation of about 5 Hz peak detuning. </a:t>
            </a:r>
          </a:p>
          <a:p>
            <a:endParaRPr lang="en-US" dirty="0"/>
          </a:p>
          <a:p>
            <a:r>
              <a:rPr lang="en-US" dirty="0"/>
              <a:t>This correlates with modulations in 5K/2K flow.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53937"/>
            <a:ext cx="8686800" cy="641739"/>
          </a:xfrm>
        </p:spPr>
        <p:txBody>
          <a:bodyPr/>
          <a:lstStyle/>
          <a:p>
            <a:r>
              <a:rPr lang="en-US" dirty="0" smtClean="0"/>
              <a:t>Subcritical </a:t>
            </a:r>
            <a:r>
              <a:rPr lang="en-US" u="sng" dirty="0" smtClean="0"/>
              <a:t>(non-LCLS II regime)  </a:t>
            </a:r>
            <a:r>
              <a:rPr lang="en-US" b="0" i="1" dirty="0" smtClean="0"/>
              <a:t>(by Jeremiah Holzbauer) </a:t>
            </a:r>
            <a:endParaRPr lang="en-US" b="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76EE522-FA79-4F6F-BF29-4F16E44D9DB0}" type="datetime1">
              <a:rPr lang="en-US" altLang="en-US" smtClean="0"/>
              <a:pPr/>
              <a:t>3/1/2017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6876" t="2694" r="6030" b="3315"/>
          <a:stretch/>
        </p:blipFill>
        <p:spPr>
          <a:xfrm>
            <a:off x="3256494" y="1604033"/>
            <a:ext cx="5627122" cy="443393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2703" t="8676" r="10270" b="70707"/>
          <a:stretch/>
        </p:blipFill>
        <p:spPr>
          <a:xfrm>
            <a:off x="7535863" y="1012348"/>
            <a:ext cx="1556951" cy="14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91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smtClean="0"/>
              <a:t>Apples to apples comparison of pCM detuning in a realistic cryogenics environment (supercritical supply, all loops regulating).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Major change is addition of valve stem wipers on JT, Cooldown, and Bypass Valve. Improvement also verified by improved flow rate, valve stem temperature.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Overall Microphonics Improvement – </a:t>
            </a:r>
            <a:r>
              <a:rPr lang="en-US" dirty="0"/>
              <a:t>LCLS-II </a:t>
            </a:r>
            <a:r>
              <a:rPr lang="en-US" dirty="0" smtClean="0"/>
              <a:t>Mode </a:t>
            </a:r>
            <a:br>
              <a:rPr lang="en-US" dirty="0" smtClean="0"/>
            </a:br>
            <a:r>
              <a:rPr lang="en-US" sz="1800" b="0" i="1" dirty="0" smtClean="0"/>
              <a:t>(by Jeremiah Holzbauer)</a:t>
            </a:r>
            <a:endParaRPr lang="en-US" sz="1800" b="0" i="1" dirty="0"/>
          </a:p>
        </p:txBody>
      </p:sp>
      <p:sp>
        <p:nvSpPr>
          <p:cNvPr id="24579" name="Date Placeholder 3"/>
          <p:cNvSpPr>
            <a:spLocks noGrp="1"/>
          </p:cNvSpPr>
          <p:nvPr>
            <p:ph type="dt" sz="half" idx="19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D6325EB-8545-4FBE-8DFD-5A039CD83EA7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3/1/2017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3859" r="6324" b="4005"/>
          <a:stretch/>
        </p:blipFill>
        <p:spPr>
          <a:xfrm>
            <a:off x="4615870" y="1012370"/>
            <a:ext cx="4353190" cy="3510638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3234" r="6577" b="3607"/>
          <a:stretch/>
        </p:blipFill>
        <p:spPr>
          <a:xfrm>
            <a:off x="241092" y="1012370"/>
            <a:ext cx="4240233" cy="3510638"/>
          </a:xfrm>
        </p:spPr>
      </p:pic>
      <p:sp>
        <p:nvSpPr>
          <p:cNvPr id="5" name="Rectangle 4"/>
          <p:cNvSpPr/>
          <p:nvPr/>
        </p:nvSpPr>
        <p:spPr>
          <a:xfrm>
            <a:off x="241092" y="592645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/>
              <a:t>~36 psig supply on cavity and 5K shield supply.</a:t>
            </a:r>
          </a:p>
        </p:txBody>
      </p:sp>
    </p:spTree>
    <p:extLst>
      <p:ext uri="{BB962C8B-B14F-4D97-AF65-F5344CB8AC3E}">
        <p14:creationId xmlns:p14="http://schemas.microsoft.com/office/powerpoint/2010/main" val="413013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Dynamic behavior is gone.</a:t>
            </a:r>
          </a:p>
          <a:p>
            <a:endParaRPr lang="en-US" dirty="0"/>
          </a:p>
          <a:p>
            <a:r>
              <a:rPr lang="en-US" dirty="0"/>
              <a:t>Cavity 1 has stronger lines at 24/27 Hz that are present in the other cavities.</a:t>
            </a:r>
          </a:p>
          <a:p>
            <a:endParaRPr lang="en-US" dirty="0"/>
          </a:p>
          <a:p>
            <a:r>
              <a:rPr lang="en-US" dirty="0"/>
              <a:t>The 48 Hz line is present in all cavities, but stronger in cavities 2-8. </a:t>
            </a:r>
          </a:p>
          <a:p>
            <a:endParaRPr lang="en-US" dirty="0"/>
          </a:p>
          <a:p>
            <a:r>
              <a:rPr lang="en-US" dirty="0" smtClean="0"/>
              <a:t>Further studies required to </a:t>
            </a:r>
            <a:r>
              <a:rPr lang="en-US" dirty="0" smtClean="0"/>
              <a:t>find </a:t>
            </a:r>
            <a:r>
              <a:rPr lang="en-US" dirty="0" smtClean="0"/>
              <a:t>these </a:t>
            </a:r>
            <a:r>
              <a:rPr lang="en-US" dirty="0"/>
              <a:t>lines.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6421" t="2844" r="6257" b="3135"/>
          <a:stretch/>
        </p:blipFill>
        <p:spPr>
          <a:xfrm>
            <a:off x="3256494" y="1494160"/>
            <a:ext cx="5492578" cy="456041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Supercritical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72C648B-72E8-489E-9948-AAEA33B7EBEE}" type="datetime1">
              <a:rPr lang="en-US" altLang="en-US" smtClean="0"/>
              <a:pPr/>
              <a:t>3/1/2017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2110" t="8240" r="10284" b="70631"/>
          <a:stretch/>
        </p:blipFill>
        <p:spPr>
          <a:xfrm>
            <a:off x="7509760" y="750116"/>
            <a:ext cx="1594021" cy="14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91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E9E8A7-3951-49F3-9793-CC5C6024A7F0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2437" y="159026"/>
            <a:ext cx="852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Microphonics mitigation efforts/proposals for CM2&amp;CM3</a:t>
            </a: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49" y="2093089"/>
            <a:ext cx="5615445" cy="42115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78600" y="740865"/>
            <a:ext cx="8700851" cy="4330204"/>
          </a:xfrm>
        </p:spPr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Reduction of the TAO: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 smtClean="0"/>
              <a:t>Reduce TAO in distribution system using wiper rings and surge volumes (ongoing)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 smtClean="0"/>
              <a:t>Modifications of the JT/CD Cryo-valves stems – multiple wipers (WEKA; </a:t>
            </a:r>
            <a:r>
              <a:rPr lang="en-US" sz="1600" dirty="0" err="1" smtClean="0"/>
              <a:t>Tevatron</a:t>
            </a:r>
            <a:r>
              <a:rPr lang="en-US" sz="1600" dirty="0" smtClean="0"/>
              <a:t> solutions)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dirty="0" smtClean="0"/>
              <a:t>Reverse flow (inlet/outlet) JT/CD valves (required Gas Guard addition)</a:t>
            </a:r>
          </a:p>
          <a:p>
            <a:r>
              <a:rPr lang="en-US" sz="1600" dirty="0" smtClean="0"/>
              <a:t>		- He gas around stem will be at low pressure</a:t>
            </a:r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698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599" y="1043693"/>
            <a:ext cx="3438939" cy="4994276"/>
          </a:xfrm>
        </p:spPr>
        <p:txBody>
          <a:bodyPr/>
          <a:lstStyle/>
          <a:p>
            <a:r>
              <a:rPr lang="en-US" dirty="0"/>
              <a:t>High JT flow rates </a:t>
            </a:r>
            <a:r>
              <a:rPr lang="en-US" dirty="0" smtClean="0"/>
              <a:t>gives </a:t>
            </a:r>
            <a:r>
              <a:rPr lang="en-US" dirty="0"/>
              <a:t>large flow velocities (up to 70% of the speed of sound!).</a:t>
            </a:r>
          </a:p>
          <a:p>
            <a:r>
              <a:rPr lang="en-US" dirty="0"/>
              <a:t>JT injection hits directly on liquid surface (changed already in CM2).</a:t>
            </a:r>
          </a:p>
          <a:p>
            <a:r>
              <a:rPr lang="en-US" dirty="0"/>
              <a:t>The flash gas must escape to chimney, and this will push liquid downstream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Arial Rounded MT Bold" panose="020F0704030504030204" pitchFamily="34" charset="0"/>
              </a:rPr>
              <a:t>Microphonics mitigation efforts/proposals for CM2&amp;CM3</a:t>
            </a:r>
            <a:br>
              <a:rPr lang="en-US" sz="2000" dirty="0">
                <a:latin typeface="Arial Rounded MT Bold" panose="020F0704030504030204" pitchFamily="34" charset="0"/>
              </a:rPr>
            </a:br>
            <a:r>
              <a:rPr lang="en-US" sz="2000" b="0" i="1" dirty="0" smtClean="0"/>
              <a:t>High </a:t>
            </a:r>
            <a:r>
              <a:rPr lang="en-US" sz="2000" b="0" i="1" dirty="0"/>
              <a:t>JT Flow </a:t>
            </a:r>
            <a:r>
              <a:rPr lang="en-US" sz="2000" b="0" i="1" dirty="0" smtClean="0"/>
              <a:t>Rates/ microphonics and </a:t>
            </a:r>
            <a:r>
              <a:rPr lang="en-US" sz="2000" b="0" i="1" dirty="0" err="1" smtClean="0"/>
              <a:t>LHe</a:t>
            </a:r>
            <a:r>
              <a:rPr lang="en-US" sz="2000" b="0" i="1" dirty="0" smtClean="0"/>
              <a:t> level management issues </a:t>
            </a:r>
            <a:endParaRPr lang="en-US" sz="2000" b="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FEB0E56-0E51-4934-A5E2-E459777B0C0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245528" y="846681"/>
            <a:ext cx="4065588" cy="2473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528" y="3421656"/>
            <a:ext cx="426147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Cavity#1 microphonics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2ACCC4B-C24F-4115-AE35-82C0A224FDD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906405"/>
            <a:ext cx="33097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Cavity#1 has no beam-line bellow separating cavity (tuner side) from heavy Cryomodule Gate Valve.</a:t>
            </a:r>
          </a:p>
          <a:p>
            <a:r>
              <a:rPr lang="en-US" sz="20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This is the reason that cavity#1 has ~2 times large level of microphonics</a:t>
            </a:r>
          </a:p>
          <a:p>
            <a:endParaRPr lang="en-US" sz="20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  <a:p>
            <a:r>
              <a:rPr lang="en-US" sz="2000" dirty="0" smtClean="0">
                <a:solidFill>
                  <a:srgbClr val="404040"/>
                </a:solidFill>
                <a:latin typeface="Arial Rounded MT Bold" panose="020F0704030504030204" pitchFamily="34" charset="0"/>
              </a:rPr>
              <a:t>FNAL team is conducting study (with warm cavity) to try find different options to suppress microphonics </a:t>
            </a:r>
            <a:endParaRPr lang="en-US" sz="2000" dirty="0">
              <a:solidFill>
                <a:srgbClr val="40404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11" y="1319959"/>
            <a:ext cx="5173889" cy="38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3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3274"/>
            <a:ext cx="8569960" cy="4742091"/>
          </a:xfrm>
        </p:spPr>
        <p:txBody>
          <a:bodyPr/>
          <a:lstStyle/>
          <a:p>
            <a:r>
              <a:rPr lang="en-US" sz="1800" dirty="0" smtClean="0"/>
              <a:t>Confirmed that cryogenics is main source of  excessive microphonics inside </a:t>
            </a:r>
            <a:r>
              <a:rPr lang="en-US" sz="1800" dirty="0" err="1" smtClean="0"/>
              <a:t>pCM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Thermal </a:t>
            </a:r>
            <a:r>
              <a:rPr lang="en-US" sz="1800" dirty="0"/>
              <a:t>Acoustic Oscillations were identified in the </a:t>
            </a:r>
            <a:r>
              <a:rPr lang="en-US" sz="1800" dirty="0" err="1" smtClean="0"/>
              <a:t>pCM</a:t>
            </a:r>
            <a:r>
              <a:rPr lang="en-US" sz="1800" dirty="0" smtClean="0"/>
              <a:t> (CD/JT) cryo-valves (and into CMTF cryo-valves). The </a:t>
            </a:r>
            <a:r>
              <a:rPr lang="en-US" sz="1800" dirty="0"/>
              <a:t>fixes has reduced both microphonics levels and dynamic variability of the spectrums.</a:t>
            </a:r>
          </a:p>
          <a:p>
            <a:pPr lvl="1"/>
            <a:r>
              <a:rPr lang="en-US" sz="1800" i="1" dirty="0"/>
              <a:t>Different wiper solutions were </a:t>
            </a:r>
            <a:r>
              <a:rPr lang="en-US" sz="1800" i="1" dirty="0" smtClean="0"/>
              <a:t>applied</a:t>
            </a:r>
            <a:endParaRPr lang="en-US" sz="1800" i="1" dirty="0" smtClean="0"/>
          </a:p>
          <a:p>
            <a:r>
              <a:rPr lang="en-US" sz="1800" dirty="0" err="1" smtClean="0"/>
              <a:t>pCM</a:t>
            </a:r>
            <a:r>
              <a:rPr lang="en-US" sz="1800" dirty="0" smtClean="0"/>
              <a:t> does not meet detuning specification (10Hz peak) yet.</a:t>
            </a:r>
          </a:p>
          <a:p>
            <a:pPr lvl="1"/>
            <a:r>
              <a:rPr lang="en-US" sz="1800" i="1" dirty="0" smtClean="0"/>
              <a:t>Cavity#1 is different and worst than rest</a:t>
            </a:r>
          </a:p>
          <a:p>
            <a:r>
              <a:rPr lang="en-US" sz="1800" dirty="0" smtClean="0"/>
              <a:t>FNAL </a:t>
            </a:r>
            <a:r>
              <a:rPr lang="en-US" sz="1800" dirty="0"/>
              <a:t>team proposed several modifications/improvements in the cryogenic system to  be added to CM2&amp;CM3.  That may lead to further reductions in vibration levels (will be tested with CM2&amp;3). </a:t>
            </a:r>
          </a:p>
          <a:p>
            <a:r>
              <a:rPr lang="en-US" sz="1800" dirty="0" smtClean="0"/>
              <a:t>Low </a:t>
            </a:r>
            <a:r>
              <a:rPr lang="en-US" sz="1800" dirty="0"/>
              <a:t>supply pressure tests </a:t>
            </a:r>
            <a:r>
              <a:rPr lang="en-US" sz="1800" dirty="0" smtClean="0"/>
              <a:t>(subcritical/ non-LCLS II regime) consistently </a:t>
            </a:r>
            <a:r>
              <a:rPr lang="en-US" sz="1800" dirty="0"/>
              <a:t>reduced vibration levels to the point that GDR testing can proceed. </a:t>
            </a:r>
          </a:p>
          <a:p>
            <a:r>
              <a:rPr lang="en-US" sz="1800" dirty="0" smtClean="0"/>
              <a:t>FNAL </a:t>
            </a:r>
            <a:r>
              <a:rPr lang="en-US" sz="1800" dirty="0" err="1" smtClean="0"/>
              <a:t>ResControl</a:t>
            </a:r>
            <a:r>
              <a:rPr lang="en-US" sz="1800" dirty="0" smtClean="0"/>
              <a:t> team proposed develop and deploy at </a:t>
            </a:r>
            <a:r>
              <a:rPr lang="en-US" sz="1800" dirty="0" smtClean="0"/>
              <a:t>FNAL/JLAB CMTF </a:t>
            </a:r>
            <a:r>
              <a:rPr lang="en-US" sz="1800" dirty="0"/>
              <a:t>a</a:t>
            </a:r>
            <a:r>
              <a:rPr lang="en-US" sz="1800" dirty="0" smtClean="0"/>
              <a:t>ctive piezo resonance control system that might achieve 10Hz peak detuning in all cavities 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EDAF-70E2-4ADC-9DCD-6D9E54D7C288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73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A6345B-9A7D-4F4E-B951-C36AB320D764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Experiences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February 24, 2017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088"/>
            <a:ext cx="9144000" cy="58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issues: status on December,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Most specifications met during testing (Q0, tuner, coupler, magnet, LLRF), but initial results showed cavity detuning far in excess of expectations.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LCLS-II Specification: 10 Hz peak detuning (excursion from 1.3 GHz)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Reality as first cooled down: up to 300 Hz peak detuning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Detuning environment was very dynamic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60E0-A757-414C-8F45-E8C2E849523E}" type="datetime1">
              <a:rPr lang="en-US" altLang="en-US" smtClean="0"/>
              <a:pPr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026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Most </a:t>
            </a:r>
            <a:r>
              <a:rPr lang="en-US" dirty="0" err="1"/>
              <a:t>pCM</a:t>
            </a:r>
            <a:r>
              <a:rPr lang="en-US" dirty="0"/>
              <a:t> testing can be done with a self-excited loop controlling cavities. </a:t>
            </a:r>
          </a:p>
          <a:p>
            <a:r>
              <a:rPr lang="en-US" dirty="0"/>
              <a:t>This mode tracks the cavity frequency well, and is essentially insensitive to microphonics. </a:t>
            </a:r>
          </a:p>
          <a:p>
            <a:r>
              <a:rPr lang="en-US" dirty="0"/>
              <a:t>However, it is critical to understand the detuning and build confidence that these cryomodules can be run at SLAC. </a:t>
            </a:r>
          </a:p>
          <a:p>
            <a:r>
              <a:rPr lang="en-US" dirty="0"/>
              <a:t>Also GDR testing/dark current measurements are an important part of cryomodule testing.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pCM</a:t>
            </a:r>
            <a:r>
              <a:rPr lang="en-US" dirty="0"/>
              <a:t> Testing Goals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FA04CB-9118-444F-8D2D-6B45F8BDA9E6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7105" r="6941"/>
          <a:stretch/>
        </p:blipFill>
        <p:spPr>
          <a:xfrm>
            <a:off x="3418458" y="1043692"/>
            <a:ext cx="5444469" cy="4862837"/>
          </a:xfrm>
        </p:spPr>
      </p:pic>
      <p:cxnSp>
        <p:nvCxnSpPr>
          <p:cNvPr id="8" name="Straight Connector 7"/>
          <p:cNvCxnSpPr/>
          <p:nvPr/>
        </p:nvCxnSpPr>
        <p:spPr>
          <a:xfrm>
            <a:off x="6459538" y="1408670"/>
            <a:ext cx="0" cy="39418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55884" y="1408670"/>
            <a:ext cx="0" cy="39418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65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24" r="6855"/>
          <a:stretch/>
        </p:blipFill>
        <p:spPr>
          <a:xfrm>
            <a:off x="2773680" y="848837"/>
            <a:ext cx="6282397" cy="535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Frequency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2545080" cy="5158841"/>
          </a:xfrm>
        </p:spPr>
        <p:txBody>
          <a:bodyPr/>
          <a:lstStyle/>
          <a:p>
            <a:r>
              <a:rPr lang="en-US" dirty="0"/>
              <a:t>Vibration lines shift rapidly frequency and amplitude</a:t>
            </a:r>
          </a:p>
          <a:p>
            <a:pPr lvl="1"/>
            <a:r>
              <a:rPr lang="en-US" dirty="0"/>
              <a:t>Not mechanical resonances</a:t>
            </a:r>
          </a:p>
          <a:p>
            <a:pPr lvl="1"/>
            <a:r>
              <a:rPr lang="en-US" dirty="0"/>
              <a:t>Narrow-band cryogenic source(s) exciting wide-band, low frequency mechanical 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E4443-A81E-44BE-94AC-2278EA07363D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09730" y="6092687"/>
            <a:ext cx="4899992" cy="9939"/>
          </a:xfrm>
          <a:prstGeom prst="straightConnector1">
            <a:avLst/>
          </a:prstGeom>
          <a:ln w="28575">
            <a:solidFill>
              <a:srgbClr val="40404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84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Group was formed, including TD </a:t>
            </a:r>
            <a:r>
              <a:rPr lang="en-US" dirty="0" err="1"/>
              <a:t>ResCon</a:t>
            </a:r>
            <a:r>
              <a:rPr lang="en-US" dirty="0"/>
              <a:t>, AD LLRF, AD </a:t>
            </a:r>
            <a:r>
              <a:rPr lang="en-US" dirty="0" err="1"/>
              <a:t>Cryo</a:t>
            </a:r>
            <a:r>
              <a:rPr lang="en-US" dirty="0"/>
              <a:t>, and more.</a:t>
            </a:r>
          </a:p>
          <a:p>
            <a:r>
              <a:rPr lang="en-US" dirty="0"/>
              <a:t>An extensive program of diagnostic tests was undertaken in attempt to isolate </a:t>
            </a:r>
            <a:r>
              <a:rPr lang="en-US" b="1" dirty="0"/>
              <a:t>the source of the problem</a:t>
            </a:r>
          </a:p>
          <a:p>
            <a:pPr lvl="1"/>
            <a:r>
              <a:rPr lang="en-US" dirty="0"/>
              <a:t>Tests included</a:t>
            </a:r>
          </a:p>
          <a:p>
            <a:pPr lvl="2"/>
            <a:r>
              <a:rPr lang="en-US" dirty="0"/>
              <a:t>Geophone/Impulse Hammer measurements</a:t>
            </a:r>
          </a:p>
          <a:p>
            <a:pPr lvl="2"/>
            <a:r>
              <a:rPr lang="en-US" dirty="0"/>
              <a:t>Modulating Cryogenic State (e.g. changing valve position)</a:t>
            </a:r>
          </a:p>
          <a:p>
            <a:pPr lvl="2"/>
            <a:r>
              <a:rPr lang="en-US" dirty="0"/>
              <a:t>Reconfiguring Cryogenic State (e.g. reconfiguring flow paths)</a:t>
            </a:r>
          </a:p>
          <a:p>
            <a:pPr lvl="2"/>
            <a:r>
              <a:rPr lang="en-US" dirty="0" smtClean="0"/>
              <a:t>More that 200 </a:t>
            </a:r>
            <a:r>
              <a:rPr lang="en-US" dirty="0"/>
              <a:t>hours of detuning data (all 8 cavities) collected between 2016-12-16 and </a:t>
            </a:r>
            <a:r>
              <a:rPr lang="en-US" dirty="0" smtClean="0"/>
              <a:t>2017-02-20 </a:t>
            </a:r>
            <a:endParaRPr lang="en-US" dirty="0" smtClean="0"/>
          </a:p>
          <a:p>
            <a:r>
              <a:rPr lang="en-US" dirty="0" smtClean="0"/>
              <a:t>The LLRF system at CMTF developed the ability to capture all 8 cavities synchronously and continuously, a great diagnostic tool (and it was verified with the </a:t>
            </a:r>
            <a:r>
              <a:rPr lang="en-US" dirty="0" err="1" smtClean="0"/>
              <a:t>ResControl</a:t>
            </a:r>
            <a:r>
              <a:rPr lang="en-US" dirty="0" smtClean="0"/>
              <a:t> RF system).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475B-7A88-4545-AA2F-D368EEE4790A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r="9983" b="2222"/>
          <a:stretch/>
        </p:blipFill>
        <p:spPr>
          <a:xfrm>
            <a:off x="4477277" y="1066341"/>
            <a:ext cx="1649837" cy="1930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013" y="1112346"/>
            <a:ext cx="1614506" cy="215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sources: Evidence/Theories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121089"/>
            <a:ext cx="3648808" cy="5063114"/>
          </a:xfrm>
        </p:spPr>
        <p:txBody>
          <a:bodyPr/>
          <a:lstStyle/>
          <a:p>
            <a:pPr lvl="1"/>
            <a:r>
              <a:rPr lang="en-US" b="1" dirty="0"/>
              <a:t>Cryogenic</a:t>
            </a:r>
          </a:p>
          <a:p>
            <a:pPr lvl="2"/>
            <a:r>
              <a:rPr lang="en-US" dirty="0"/>
              <a:t>Liquid quality</a:t>
            </a:r>
          </a:p>
          <a:p>
            <a:pPr lvl="2"/>
            <a:r>
              <a:rPr lang="en-US" dirty="0"/>
              <a:t>High gas velocities</a:t>
            </a:r>
          </a:p>
          <a:p>
            <a:pPr lvl="2"/>
            <a:r>
              <a:rPr lang="en-US" dirty="0"/>
              <a:t>Thermo-Acoustic Oscillations/Valve Icing</a:t>
            </a:r>
          </a:p>
          <a:p>
            <a:pPr lvl="2"/>
            <a:r>
              <a:rPr lang="en-US" dirty="0" err="1"/>
              <a:t>Weiring</a:t>
            </a:r>
            <a:endParaRPr lang="en-US" dirty="0"/>
          </a:p>
          <a:p>
            <a:pPr lvl="1"/>
            <a:r>
              <a:rPr lang="en-US" dirty="0"/>
              <a:t>Mechanical</a:t>
            </a:r>
          </a:p>
          <a:p>
            <a:pPr lvl="2"/>
            <a:r>
              <a:rPr lang="en-US" dirty="0"/>
              <a:t>Bellows vibration</a:t>
            </a:r>
          </a:p>
          <a:p>
            <a:pPr lvl="2"/>
            <a:r>
              <a:rPr lang="en-US" dirty="0"/>
              <a:t>Gate valve attached to Cavity 1</a:t>
            </a:r>
          </a:p>
          <a:p>
            <a:pPr lvl="2"/>
            <a:r>
              <a:rPr lang="en-US" dirty="0"/>
              <a:t>Ground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DB55-C750-4FBA-8207-3BE6C34ADF71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24" y="3572306"/>
            <a:ext cx="3755121" cy="25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7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Major breakthrough: </a:t>
            </a:r>
            <a:br>
              <a:rPr lang="en-US" b="0" dirty="0" smtClean="0"/>
            </a:br>
            <a:r>
              <a:rPr lang="en-US" b="0" dirty="0" smtClean="0"/>
              <a:t>Period </a:t>
            </a:r>
            <a:r>
              <a:rPr lang="en-US" b="0" dirty="0"/>
              <a:t>of Low Noise Operation During the Bypass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7154"/>
            <a:ext cx="5267959" cy="5413006"/>
          </a:xfrm>
        </p:spPr>
        <p:txBody>
          <a:bodyPr/>
          <a:lstStyle/>
          <a:p>
            <a:r>
              <a:rPr lang="en-US" sz="1800" dirty="0"/>
              <a:t>Injection via the bypass valve into the 300mm gas return pipe could provide a better quality stream of liquid to the cavities</a:t>
            </a:r>
          </a:p>
          <a:p>
            <a:pPr lvl="1"/>
            <a:r>
              <a:rPr lang="en-US" sz="1800" dirty="0"/>
              <a:t>300mm pipe can act as a phase separator</a:t>
            </a:r>
          </a:p>
          <a:p>
            <a:r>
              <a:rPr lang="en-US" sz="1800" dirty="0"/>
              <a:t>For most the test, vibration levels were not much different than during normal operation</a:t>
            </a:r>
          </a:p>
          <a:p>
            <a:pPr lvl="1"/>
            <a:r>
              <a:rPr lang="en-US" sz="1800" b="1" dirty="0"/>
              <a:t>A significant reduction in vibration levels for a period of several minutes, however, was observed during the bypass test while the liquid levels were low</a:t>
            </a:r>
          </a:p>
          <a:p>
            <a:r>
              <a:rPr lang="en-US" sz="1800" dirty="0"/>
              <a:t>Prior to repeating to a planned extended bypass test with low liquid levels, </a:t>
            </a:r>
            <a:r>
              <a:rPr lang="en-US" sz="1800" b="1" dirty="0"/>
              <a:t>Ben Hansen of the AD/Cryogenics group realized that during the same period the JT valve input pressure had also been below the critical threshold</a:t>
            </a:r>
          </a:p>
          <a:p>
            <a:pPr lvl="1"/>
            <a:r>
              <a:rPr lang="en-US" sz="1600" i="1" u="sng" dirty="0"/>
              <a:t>Operating the plant at sub-critical pressures is much more difficult to control (slugging) changes helium properties at the valve</a:t>
            </a:r>
            <a:endParaRPr lang="en-US" sz="1800" i="1" u="sng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D311-D750-4268-8B14-116295B14818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60" y="1379616"/>
            <a:ext cx="3468370" cy="45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864" y="1043046"/>
            <a:ext cx="3300716" cy="2255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Pressure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1043046"/>
            <a:ext cx="4593204" cy="4987867"/>
          </a:xfrm>
        </p:spPr>
        <p:txBody>
          <a:bodyPr/>
          <a:lstStyle/>
          <a:p>
            <a:r>
              <a:rPr lang="en-US" sz="1800" dirty="0"/>
              <a:t>The test was repeated with low-pressure at the input to the bypass valve</a:t>
            </a:r>
          </a:p>
          <a:p>
            <a:pPr lvl="1"/>
            <a:r>
              <a:rPr lang="en-US" sz="1800" dirty="0"/>
              <a:t>Vibration levels remained at low levels over a period of several hours</a:t>
            </a:r>
          </a:p>
          <a:p>
            <a:r>
              <a:rPr lang="en-US" sz="1800" dirty="0"/>
              <a:t>System was switched back to operate with low-pressure injection via the JT valve</a:t>
            </a:r>
          </a:p>
          <a:p>
            <a:pPr lvl="1"/>
            <a:r>
              <a:rPr lang="en-US" sz="1800" dirty="0"/>
              <a:t>Vibration levels remained low</a:t>
            </a:r>
          </a:p>
          <a:p>
            <a:pPr lvl="1"/>
            <a:r>
              <a:rPr lang="en-US" sz="1800" dirty="0"/>
              <a:t>Ice on the head of the JT valve melted</a:t>
            </a:r>
          </a:p>
          <a:p>
            <a:pPr lvl="1"/>
            <a:r>
              <a:rPr lang="en-US" sz="1800" dirty="0"/>
              <a:t>Helium consumption levels were lower than during comparable tests at super-critical injection pressures</a:t>
            </a:r>
          </a:p>
          <a:p>
            <a:r>
              <a:rPr lang="en-US" sz="1800" b="1" dirty="0"/>
              <a:t>All three factors point to thermal-acoustic oscillations excited by the high pressure helium at the JT valve inlet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6541-D8A0-4661-B3C4-99F3483C64AF}" type="datetime1">
              <a:rPr lang="en-US" altLang="en-US" smtClean="0"/>
              <a:t>3/1/2017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318" y="2110267"/>
            <a:ext cx="1660828" cy="2853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13" y="4219696"/>
            <a:ext cx="2516888" cy="18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521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ressure Safety Theilacker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2723</TotalTime>
  <Words>1635</Words>
  <Application>Microsoft Office PowerPoint</Application>
  <PresentationFormat>On-screen Show (4:3)</PresentationFormat>
  <Paragraphs>214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 Unicode MS</vt:lpstr>
      <vt:lpstr>MS PGothic</vt:lpstr>
      <vt:lpstr>MS PGothic</vt:lpstr>
      <vt:lpstr>Arial</vt:lpstr>
      <vt:lpstr>Arial Rounded MT Bold</vt:lpstr>
      <vt:lpstr>Calibri</vt:lpstr>
      <vt:lpstr>Geneva</vt:lpstr>
      <vt:lpstr>Helvetica</vt:lpstr>
      <vt:lpstr>Wingdings</vt:lpstr>
      <vt:lpstr>FNAL_TemplateMac_060514</vt:lpstr>
      <vt:lpstr>Fermilab: Footer Only</vt:lpstr>
      <vt:lpstr>Pressure Safety Theilacker</vt:lpstr>
      <vt:lpstr>1_Pressure Safety Theilacker</vt:lpstr>
      <vt:lpstr>2_Pressure Safety Theilacker</vt:lpstr>
      <vt:lpstr>3_Pressure Safety Theilacker</vt:lpstr>
      <vt:lpstr>4_Pressure Safety Theilacker</vt:lpstr>
      <vt:lpstr>FNAL pCM Microphonics</vt:lpstr>
      <vt:lpstr>Microphonics Working Group</vt:lpstr>
      <vt:lpstr>pCM issues: status on December, 2016</vt:lpstr>
      <vt:lpstr>pCM Testing Goals</vt:lpstr>
      <vt:lpstr>Dynamic Frequency Behavior</vt:lpstr>
      <vt:lpstr>Diagnostic Testing</vt:lpstr>
      <vt:lpstr>Microphonics sources: Evidence/Theories</vt:lpstr>
      <vt:lpstr>Major breakthrough:  Period of Low Noise Operation During the Bypass Test</vt:lpstr>
      <vt:lpstr>Low Pressure Tests</vt:lpstr>
      <vt:lpstr>Detuning During Low Pressure Operation</vt:lpstr>
      <vt:lpstr>Critically Transition</vt:lpstr>
      <vt:lpstr>Valve Icing</vt:lpstr>
      <vt:lpstr>Valve Modifications</vt:lpstr>
      <vt:lpstr>Effect of wipers (heat-load &amp; microphonics)</vt:lpstr>
      <vt:lpstr>PowerPoint Presentation</vt:lpstr>
      <vt:lpstr>Cryo-system related contributions into microphonics  other than TAO Microphonics cryo-system related….</vt:lpstr>
      <vt:lpstr>PowerPoint Presentation</vt:lpstr>
      <vt:lpstr>TAO Mitigation Techniques (by Ben Hansen) </vt:lpstr>
      <vt:lpstr>TAO Mitigation Techniques (by Ben Hansen) </vt:lpstr>
      <vt:lpstr>Diagnostic Configuration Improvements</vt:lpstr>
      <vt:lpstr>Subcritical (non-LCLS II regime)  (by Jeremiah Holzbauer) </vt:lpstr>
      <vt:lpstr>Overall Microphonics Improvement – LCLS-II Mode  (by Jeremiah Holzbauer)</vt:lpstr>
      <vt:lpstr>Supercritical</vt:lpstr>
      <vt:lpstr>PowerPoint Presentation</vt:lpstr>
      <vt:lpstr>Microphonics mitigation efforts/proposals for CM2&amp;CM3 High JT Flow Rates/ microphonics and LHe level management issues </vt:lpstr>
      <vt:lpstr>Cavity#1 microphonics </vt:lpstr>
      <vt:lpstr>Conclusions</vt:lpstr>
      <vt:lpstr>Operational Experiences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pCM Microphonics Studies</dc:title>
  <dc:creator>Jeremiah P. Holzbauer x 16365N</dc:creator>
  <cp:lastModifiedBy>Yuriy M. Pischalnikov x8212 13074N</cp:lastModifiedBy>
  <cp:revision>79</cp:revision>
  <cp:lastPrinted>2014-01-20T19:40:21Z</cp:lastPrinted>
  <dcterms:created xsi:type="dcterms:W3CDTF">2017-02-10T16:35:44Z</dcterms:created>
  <dcterms:modified xsi:type="dcterms:W3CDTF">2017-03-02T01:34:19Z</dcterms:modified>
</cp:coreProperties>
</file>