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17"/>
  </p:notesMasterIdLst>
  <p:handoutMasterIdLst>
    <p:handoutMasterId r:id="rId18"/>
  </p:handoutMasterIdLst>
  <p:sldIdLst>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napToObjects="1">
      <p:cViewPr varScale="1">
        <p:scale>
          <a:sx n="110" d="100"/>
          <a:sy n="110" d="100"/>
        </p:scale>
        <p:origin x="966" y="108"/>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pPr/>
              <a:t>3/2/2017</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4050BF1F-29FD-4232-8E96-B3FD1DCB3ADE}" type="datetimeFigureOut">
              <a:rPr lang="en-US" altLang="en-US"/>
              <a:pPr/>
              <a:t>3/2/2017</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609600"/>
          </a:xfrm>
          <a:prstGeom prst="rect">
            <a:avLst/>
          </a:prstGeo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fld id="{6F2A0381-4F62-2740-A4B1-0CAF41EACCA6}" type="slidenum">
              <a:rPr lang="en-US"/>
              <a:pPr/>
              <a:t>‹#›</a:t>
            </a:fld>
            <a:endParaRPr lang="en-US"/>
          </a:p>
        </p:txBody>
      </p:sp>
      <p:sp>
        <p:nvSpPr>
          <p:cNvPr id="7" name="Rectangle 5"/>
          <p:cNvSpPr>
            <a:spLocks noGrp="1" noChangeArrowheads="1"/>
          </p:cNvSpPr>
          <p:nvPr>
            <p:ph type="ftr" sz="quarter" idx="3"/>
          </p:nvPr>
        </p:nvSpPr>
        <p:spPr bwMode="auto">
          <a:xfrm>
            <a:off x="533400" y="6553200"/>
            <a:ext cx="8077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332" tIns="45666" rIns="91332" bIns="45666" numCol="1" anchor="t" anchorCtr="0" compatLnSpc="1">
            <a:prstTxWarp prst="textNoShape">
              <a:avLst/>
            </a:prstTxWarp>
          </a:bodyPr>
          <a:lstStyle>
            <a:lvl1pPr>
              <a:defRPr sz="1100"/>
            </a:lvl1pPr>
          </a:lstStyle>
          <a:p>
            <a:r>
              <a:rPr lang="en-US"/>
              <a:t>J. Morgan - Beamline Commissioning</a:t>
            </a:r>
            <a:endParaRPr lang="en-US" dirty="0"/>
          </a:p>
        </p:txBody>
      </p:sp>
    </p:spTree>
    <p:extLst>
      <p:ext uri="{BB962C8B-B14F-4D97-AF65-F5344CB8AC3E}">
        <p14:creationId xmlns:p14="http://schemas.microsoft.com/office/powerpoint/2010/main" val="4112323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50889BEA-2B91-403F-ADA4-053DEE04721E}" type="datetime1">
              <a:rPr lang="en-US" altLang="en-US"/>
              <a:pPr/>
              <a:t>3/2/2017</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6A3537A3-8C6B-43C4-A25C-FC2CE8D9D9BB}" type="datetime1">
              <a:rPr lang="en-US" altLang="en-US"/>
              <a:pPr/>
              <a:t>3/2/2017</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Presenter | Presentation Title</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2B1CF01D-1604-4C8E-BF6F-5634B5B9B0FA}" type="datetime1">
              <a:rPr lang="en-US" altLang="en-US"/>
              <a:pPr/>
              <a:t>3/2/2017</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5E62D87C-608A-49B4-979E-2C9EC8FFFA3E}" type="datetime1">
              <a:rPr lang="en-US" altLang="en-US"/>
              <a:pPr/>
              <a:t>3/2/2017</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EAD63FCB-C847-421A-A82C-644CA8D55BDB}" type="datetime1">
              <a:rPr lang="en-US" altLang="en-US"/>
              <a:pPr/>
              <a:t>3/2/2017</a:t>
            </a:fld>
            <a:endParaRPr lang="en-US" altLang="en-US"/>
          </a:p>
        </p:txBody>
      </p:sp>
      <p:sp>
        <p:nvSpPr>
          <p:cNvPr id="4" name="Footer Placeholder 4"/>
          <p:cNvSpPr>
            <a:spLocks noGrp="1"/>
          </p:cNvSpPr>
          <p:nvPr>
            <p:ph type="ftr" sz="quarter" idx="1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Presenter | Presentation Title</a:t>
            </a:r>
            <a:endParaRPr lang="en-US" b="1"/>
          </a:p>
        </p:txBody>
      </p:sp>
      <p:sp>
        <p:nvSpPr>
          <p:cNvPr id="5" name="Slide Number Placeholder 5"/>
          <p:cNvSpPr>
            <a:spLocks noGrp="1"/>
          </p:cNvSpPr>
          <p:nvPr>
            <p:ph type="sldNum" sz="quarter" idx="16"/>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A0E092C4-48F6-48C5-B2B3-815670E99CE7}" type="datetime1">
              <a:rPr lang="en-US" altLang="en-US"/>
              <a:pPr/>
              <a:t>3/2/2017</a:t>
            </a:fld>
            <a:endParaRPr lang="en-US" altLang="en-US"/>
          </a:p>
        </p:txBody>
      </p:sp>
      <p:sp>
        <p:nvSpPr>
          <p:cNvPr id="5" name="Footer Placeholder 4"/>
          <p:cNvSpPr>
            <a:spLocks noGrp="1"/>
          </p:cNvSpPr>
          <p:nvPr>
            <p:ph type="ftr" sz="quarter" idx="1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DD380D08-F2CA-47D3-B2B9-BCFDF76A6561}" type="datetime1">
              <a:rPr lang="en-US" altLang="en-US"/>
              <a:pPr/>
              <a:t>3/2/2017</a:t>
            </a:fld>
            <a:endParaRPr lang="en-US" altLang="en-US"/>
          </a:p>
        </p:txBody>
      </p:sp>
      <p:sp>
        <p:nvSpPr>
          <p:cNvPr id="5" name="Footer Placeholder 4"/>
          <p:cNvSpPr>
            <a:spLocks noGrp="1"/>
          </p:cNvSpPr>
          <p:nvPr>
            <p:ph type="ftr" sz="quarter" idx="1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2866E9CA-C242-476E-AC96-726DAD61F4C9}" type="datetime1">
              <a:rPr lang="en-US" altLang="en-US"/>
              <a:pPr/>
              <a:t>3/2/2017</a:t>
            </a:fld>
            <a:endParaRPr lang="en-US" altLang="en-US"/>
          </a:p>
        </p:txBody>
      </p:sp>
      <p:sp>
        <p:nvSpPr>
          <p:cNvPr id="11" name="Footer Placeholder 4"/>
          <p:cNvSpPr>
            <a:spLocks noGrp="1"/>
          </p:cNvSpPr>
          <p:nvPr>
            <p:ph type="ftr" sz="quarter" idx="2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dirty="0" smtClean="0"/>
            </a:lvl1pPr>
          </a:lstStyle>
          <a:p>
            <a:pPr>
              <a:defRPr/>
            </a:pPr>
            <a:r>
              <a:rPr lang="en-US"/>
              <a:t>Presenter | Presentation Title</a:t>
            </a:r>
            <a:endParaRPr lang="en-US" b="1"/>
          </a:p>
        </p:txBody>
      </p:sp>
      <p:sp>
        <p:nvSpPr>
          <p:cNvPr id="12" name="Slide Number Placeholder 5"/>
          <p:cNvSpPr>
            <a:spLocks noGrp="1"/>
          </p:cNvSpPr>
          <p:nvPr>
            <p:ph type="sldNum" sz="quarter" idx="22"/>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D594D8DC-1801-43BE-B437-DF92E32BA858}" type="datetime1">
              <a:rPr lang="en-US" altLang="en-US"/>
              <a:pPr/>
              <a:t>3/2/2017</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Presenter | Presentation Title</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F478486A-2EA2-4759-824C-EE1AD3861CE4}" type="datetime1">
              <a:rPr lang="en-US" altLang="en-US"/>
              <a:pPr/>
              <a:t>3/2/2017</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Muon Department meeting</a:t>
            </a:r>
            <a:br>
              <a:rPr lang="en-US" altLang="en-US" dirty="0">
                <a:latin typeface="Helvetica" panose="020B0604020202020204" pitchFamily="34" charset="0"/>
                <a:ea typeface="Geneva" pitchFamily="121" charset="-128"/>
              </a:rPr>
            </a:br>
            <a:r>
              <a:rPr lang="en-US" altLang="en-US" dirty="0">
                <a:latin typeface="Helvetica" panose="020B0604020202020204" pitchFamily="34" charset="0"/>
                <a:ea typeface="Geneva" pitchFamily="121" charset="-128"/>
              </a:rPr>
              <a:t>Beam Start Up</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3/2/17</a:t>
            </a:r>
          </a:p>
          <a:p>
            <a:pPr eaLnBrk="1" hangingPunct="1"/>
            <a:endParaRPr lang="en-US" altLang="en-US" dirty="0">
              <a:latin typeface="Helvetica" panose="020B0604020202020204" pitchFamily="34" charset="0"/>
              <a:ea typeface="Geneva" pitchFamily="121"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609600"/>
          </a:xfrm>
        </p:spPr>
        <p:txBody>
          <a:bodyPr/>
          <a:lstStyle/>
          <a:p>
            <a:r>
              <a:rPr lang="en-US" sz="2800" dirty="0">
                <a:solidFill>
                  <a:srgbClr val="336699"/>
                </a:solidFill>
              </a:rPr>
              <a:t>Commissioning Strategy</a:t>
            </a:r>
            <a:endParaRPr lang="en-US" dirty="0">
              <a:solidFill>
                <a:srgbClr val="336699"/>
              </a:solidFill>
            </a:endParaRPr>
          </a:p>
        </p:txBody>
      </p:sp>
      <p:sp>
        <p:nvSpPr>
          <p:cNvPr id="3" name="Content Placeholder 2"/>
          <p:cNvSpPr>
            <a:spLocks noGrp="1"/>
          </p:cNvSpPr>
          <p:nvPr>
            <p:ph idx="1"/>
          </p:nvPr>
        </p:nvSpPr>
        <p:spPr/>
        <p:txBody>
          <a:bodyPr/>
          <a:lstStyle/>
          <a:p>
            <a:endParaRPr lang="en-US" dirty="0"/>
          </a:p>
          <a:p>
            <a:endParaRPr lang="en-US" dirty="0"/>
          </a:p>
        </p:txBody>
      </p:sp>
      <p:sp>
        <p:nvSpPr>
          <p:cNvPr id="7" name="Content Placeholder 2"/>
          <p:cNvSpPr txBox="1">
            <a:spLocks/>
          </p:cNvSpPr>
          <p:nvPr/>
        </p:nvSpPr>
        <p:spPr>
          <a:xfrm>
            <a:off x="228600" y="952500"/>
            <a:ext cx="8686800" cy="56007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Helvetica" pitchFamily="34" charset="0"/>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tx1"/>
                </a:solidFill>
                <a:latin typeface="Helvetica"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Helvetica"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Helvetic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Helvetic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rgbClr val="1F497D"/>
                </a:solidFill>
                <a:latin typeface="Arial" pitchFamily="34" charset="0"/>
                <a:cs typeface="Arial" pitchFamily="34" charset="0"/>
              </a:rPr>
              <a:t>The only way to get beam to the g-2 experiment before the summer shutdown is to defer some commissioning steps</a:t>
            </a:r>
          </a:p>
          <a:p>
            <a:r>
              <a:rPr lang="en-US" dirty="0">
                <a:solidFill>
                  <a:srgbClr val="1F497D"/>
                </a:solidFill>
                <a:latin typeface="Arial" pitchFamily="34" charset="0"/>
                <a:cs typeface="Arial" pitchFamily="34" charset="0"/>
              </a:rPr>
              <a:t>Work on getting some beam to the experiment at the expense of properly commissioning optics to target, beamline quad steering, careful scans of smallest apertures, Delivery Beam injection, extraction, circulating beam and proton removal</a:t>
            </a:r>
          </a:p>
          <a:p>
            <a:r>
              <a:rPr lang="en-US" dirty="0">
                <a:solidFill>
                  <a:srgbClr val="1F497D"/>
                </a:solidFill>
                <a:latin typeface="Arial" pitchFamily="34" charset="0"/>
                <a:cs typeface="Arial" pitchFamily="34" charset="0"/>
              </a:rPr>
              <a:t>This implies there will be significant amount of commissioning work required in the fall prior to delivering the design intensity and cycle time to the experiment</a:t>
            </a:r>
          </a:p>
          <a:p>
            <a:r>
              <a:rPr lang="en-US" dirty="0">
                <a:solidFill>
                  <a:srgbClr val="1F497D"/>
                </a:solidFill>
                <a:latin typeface="Arial" pitchFamily="34" charset="0"/>
                <a:cs typeface="Arial" pitchFamily="34" charset="0"/>
              </a:rPr>
              <a:t>Can’t afford significant delays transitioning from project to operation</a:t>
            </a:r>
          </a:p>
        </p:txBody>
      </p:sp>
      <p:sp>
        <p:nvSpPr>
          <p:cNvPr id="4" name="Slide Number Placeholder 3"/>
          <p:cNvSpPr>
            <a:spLocks noGrp="1"/>
          </p:cNvSpPr>
          <p:nvPr>
            <p:ph type="sldNum" sz="quarter" idx="12"/>
          </p:nvPr>
        </p:nvSpPr>
        <p:spPr/>
        <p:txBody>
          <a:bodyPr/>
          <a:lstStyle/>
          <a:p>
            <a:fld id="{6F2A0381-4F62-2740-A4B1-0CAF41EACCA6}" type="slidenum">
              <a:rPr lang="en-US" smtClean="0"/>
              <a:pPr/>
              <a:t>10</a:t>
            </a:fld>
            <a:endParaRPr lang="en-US"/>
          </a:p>
        </p:txBody>
      </p:sp>
      <p:sp>
        <p:nvSpPr>
          <p:cNvPr id="6" name="Footer Placeholder 5"/>
          <p:cNvSpPr>
            <a:spLocks noGrp="1"/>
          </p:cNvSpPr>
          <p:nvPr>
            <p:ph type="ftr" sz="quarter" idx="3"/>
          </p:nvPr>
        </p:nvSpPr>
        <p:spPr/>
        <p:txBody>
          <a:bodyPr/>
          <a:lstStyle/>
          <a:p>
            <a:r>
              <a:rPr lang="en-US" dirty="0"/>
              <a:t>J. Morgan - Beamline Commissioning</a:t>
            </a:r>
          </a:p>
        </p:txBody>
      </p:sp>
    </p:spTree>
    <p:extLst>
      <p:ext uri="{BB962C8B-B14F-4D97-AF65-F5344CB8AC3E}">
        <p14:creationId xmlns:p14="http://schemas.microsoft.com/office/powerpoint/2010/main" val="2176424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 up </a:t>
            </a:r>
          </a:p>
        </p:txBody>
      </p:sp>
      <p:sp>
        <p:nvSpPr>
          <p:cNvPr id="3" name="Content Placeholder 2"/>
          <p:cNvSpPr>
            <a:spLocks noGrp="1"/>
          </p:cNvSpPr>
          <p:nvPr>
            <p:ph idx="1"/>
          </p:nvPr>
        </p:nvSpPr>
        <p:spPr/>
        <p:txBody>
          <a:bodyPr/>
          <a:lstStyle/>
          <a:p>
            <a:r>
              <a:rPr lang="en-US" dirty="0"/>
              <a:t>Jim Morgan will lead the day by day strategy</a:t>
            </a:r>
          </a:p>
          <a:p>
            <a:r>
              <a:rPr lang="en-US" dirty="0"/>
              <a:t>Mary Convery will be the machine coordinator</a:t>
            </a:r>
          </a:p>
          <a:p>
            <a:r>
              <a:rPr lang="en-US" dirty="0"/>
              <a:t>Shift work plan</a:t>
            </a:r>
          </a:p>
          <a:p>
            <a:pPr lvl="1"/>
            <a:r>
              <a:rPr lang="en-US" dirty="0"/>
              <a:t>Muon </a:t>
            </a:r>
            <a:r>
              <a:rPr lang="en-US" dirty="0" err="1"/>
              <a:t>Dept</a:t>
            </a:r>
            <a:r>
              <a:rPr lang="en-US" dirty="0"/>
              <a:t> shifts from 4:00 AM – 10:00 PM </a:t>
            </a:r>
          </a:p>
          <a:p>
            <a:pPr lvl="1"/>
            <a:r>
              <a:rPr lang="en-US" dirty="0"/>
              <a:t>Shifts will be 7 days a week</a:t>
            </a:r>
          </a:p>
          <a:p>
            <a:pPr lvl="1"/>
            <a:r>
              <a:rPr lang="en-US" dirty="0"/>
              <a:t>There will be times when we are down making repairs</a:t>
            </a:r>
          </a:p>
          <a:p>
            <a:pPr lvl="1"/>
            <a:r>
              <a:rPr lang="en-US" dirty="0"/>
              <a:t>Hopefully there will be times when we let things run for experiment</a:t>
            </a:r>
          </a:p>
          <a:p>
            <a:pPr lvl="1"/>
            <a:r>
              <a:rPr lang="en-US" dirty="0"/>
              <a:t>Still working out the roles of individuals during this time.</a:t>
            </a:r>
          </a:p>
        </p:txBody>
      </p:sp>
      <p:sp>
        <p:nvSpPr>
          <p:cNvPr id="4" name="Date Placeholder 3"/>
          <p:cNvSpPr>
            <a:spLocks noGrp="1"/>
          </p:cNvSpPr>
          <p:nvPr>
            <p:ph type="dt" sz="half" idx="10"/>
          </p:nvPr>
        </p:nvSpPr>
        <p:spPr/>
        <p:txBody>
          <a:bodyPr/>
          <a:lstStyle/>
          <a:p>
            <a:fld id="{DD380D08-F2CA-47D3-B2B9-BCFDF76A6561}" type="datetime1">
              <a:rPr lang="en-US" altLang="en-US" smtClean="0"/>
              <a:pPr/>
              <a:t>3/2/2017</a:t>
            </a:fld>
            <a:endParaRPr lang="en-US" altLang="en-US"/>
          </a:p>
        </p:txBody>
      </p:sp>
      <p:sp>
        <p:nvSpPr>
          <p:cNvPr id="5" name="Footer Placeholder 4"/>
          <p:cNvSpPr>
            <a:spLocks noGrp="1"/>
          </p:cNvSpPr>
          <p:nvPr>
            <p:ph type="ftr" sz="quarter" idx="11"/>
          </p:nvPr>
        </p:nvSpPr>
        <p:spPr/>
        <p:txBody>
          <a:body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p>
            <a:fld id="{B5585131-D98E-4CC9-8879-1D32CC470D9D}" type="slidenum">
              <a:rPr lang="en-US" altLang="en-US" smtClean="0"/>
              <a:pPr/>
              <a:t>11</a:t>
            </a:fld>
            <a:endParaRPr lang="en-US" altLang="en-US"/>
          </a:p>
        </p:txBody>
      </p:sp>
    </p:spTree>
    <p:extLst>
      <p:ext uri="{BB962C8B-B14F-4D97-AF65-F5344CB8AC3E}">
        <p14:creationId xmlns:p14="http://schemas.microsoft.com/office/powerpoint/2010/main" val="2891618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a:t>
            </a:r>
          </a:p>
        </p:txBody>
      </p:sp>
      <p:sp>
        <p:nvSpPr>
          <p:cNvPr id="3" name="Content Placeholder 2"/>
          <p:cNvSpPr>
            <a:spLocks noGrp="1"/>
          </p:cNvSpPr>
          <p:nvPr>
            <p:ph idx="1"/>
          </p:nvPr>
        </p:nvSpPr>
        <p:spPr/>
        <p:txBody>
          <a:bodyPr/>
          <a:lstStyle/>
          <a:p>
            <a:r>
              <a:rPr lang="en-US" dirty="0"/>
              <a:t>Target Station</a:t>
            </a:r>
          </a:p>
          <a:p>
            <a:pPr lvl="1"/>
            <a:r>
              <a:rPr lang="en-US" dirty="0"/>
              <a:t>Dump</a:t>
            </a:r>
          </a:p>
          <a:p>
            <a:pPr lvl="1"/>
            <a:r>
              <a:rPr lang="en-US" dirty="0"/>
              <a:t>Pulsed Power Supplies</a:t>
            </a:r>
          </a:p>
          <a:p>
            <a:r>
              <a:rPr lang="en-US" dirty="0"/>
              <a:t>Beam line installation</a:t>
            </a:r>
          </a:p>
          <a:p>
            <a:r>
              <a:rPr lang="en-US" dirty="0"/>
              <a:t>Instrumentation</a:t>
            </a:r>
          </a:p>
          <a:p>
            <a:pPr lvl="1"/>
            <a:r>
              <a:rPr lang="en-US" dirty="0"/>
              <a:t>BPMs</a:t>
            </a:r>
          </a:p>
          <a:p>
            <a:pPr lvl="1"/>
            <a:r>
              <a:rPr lang="en-US" dirty="0"/>
              <a:t>BLMs</a:t>
            </a:r>
          </a:p>
          <a:p>
            <a:pPr lvl="1"/>
            <a:r>
              <a:rPr lang="en-US" dirty="0"/>
              <a:t>Intensity monitors</a:t>
            </a:r>
          </a:p>
          <a:p>
            <a:pPr lvl="1"/>
            <a:r>
              <a:rPr lang="en-US" dirty="0"/>
              <a:t>Profile monitors</a:t>
            </a:r>
          </a:p>
          <a:p>
            <a:pPr lvl="1"/>
            <a:r>
              <a:rPr lang="en-US" dirty="0"/>
              <a:t>Software</a:t>
            </a:r>
          </a:p>
          <a:p>
            <a:pPr marL="0" indent="0">
              <a:buNone/>
            </a:pPr>
            <a:endParaRPr lang="en-US" dirty="0"/>
          </a:p>
        </p:txBody>
      </p:sp>
      <p:sp>
        <p:nvSpPr>
          <p:cNvPr id="4" name="Date Placeholder 3"/>
          <p:cNvSpPr>
            <a:spLocks noGrp="1"/>
          </p:cNvSpPr>
          <p:nvPr>
            <p:ph type="dt" sz="half" idx="10"/>
          </p:nvPr>
        </p:nvSpPr>
        <p:spPr/>
        <p:txBody>
          <a:bodyPr/>
          <a:lstStyle/>
          <a:p>
            <a:fld id="{DD380D08-F2CA-47D3-B2B9-BCFDF76A6561}" type="datetime1">
              <a:rPr lang="en-US" altLang="en-US" smtClean="0"/>
              <a:pPr/>
              <a:t>3/2/2017</a:t>
            </a:fld>
            <a:endParaRPr lang="en-US" altLang="en-US"/>
          </a:p>
        </p:txBody>
      </p:sp>
      <p:sp>
        <p:nvSpPr>
          <p:cNvPr id="5" name="Footer Placeholder 4"/>
          <p:cNvSpPr>
            <a:spLocks noGrp="1"/>
          </p:cNvSpPr>
          <p:nvPr>
            <p:ph type="ftr" sz="quarter" idx="11"/>
          </p:nvPr>
        </p:nvSpPr>
        <p:spPr/>
        <p:txBody>
          <a:body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p>
            <a:fld id="{B5585131-D98E-4CC9-8879-1D32CC470D9D}" type="slidenum">
              <a:rPr lang="en-US" altLang="en-US" smtClean="0"/>
              <a:pPr/>
              <a:t>12</a:t>
            </a:fld>
            <a:endParaRPr lang="en-US" altLang="en-US"/>
          </a:p>
        </p:txBody>
      </p:sp>
    </p:spTree>
    <p:extLst>
      <p:ext uri="{BB962C8B-B14F-4D97-AF65-F5344CB8AC3E}">
        <p14:creationId xmlns:p14="http://schemas.microsoft.com/office/powerpoint/2010/main" val="1662132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a:t>
            </a:r>
          </a:p>
        </p:txBody>
      </p:sp>
      <p:sp>
        <p:nvSpPr>
          <p:cNvPr id="3" name="Content Placeholder 2"/>
          <p:cNvSpPr>
            <a:spLocks noGrp="1"/>
          </p:cNvSpPr>
          <p:nvPr>
            <p:ph idx="1"/>
          </p:nvPr>
        </p:nvSpPr>
        <p:spPr/>
        <p:txBody>
          <a:bodyPr/>
          <a:lstStyle/>
          <a:p>
            <a:r>
              <a:rPr lang="en-US" dirty="0"/>
              <a:t>Control room software</a:t>
            </a:r>
          </a:p>
          <a:p>
            <a:pPr lvl="1"/>
            <a:r>
              <a:rPr lang="en-US" dirty="0"/>
              <a:t>Vacuum controls</a:t>
            </a:r>
          </a:p>
          <a:p>
            <a:pPr lvl="1"/>
            <a:r>
              <a:rPr lang="en-US" dirty="0"/>
              <a:t>P143</a:t>
            </a:r>
          </a:p>
          <a:p>
            <a:pPr lvl="1"/>
            <a:r>
              <a:rPr lang="en-US" dirty="0"/>
              <a:t>Abort link</a:t>
            </a:r>
          </a:p>
          <a:p>
            <a:pPr lvl="1"/>
            <a:r>
              <a:rPr lang="en-US" dirty="0"/>
              <a:t>Sequencer</a:t>
            </a:r>
          </a:p>
          <a:p>
            <a:r>
              <a:rPr lang="en-US" dirty="0"/>
              <a:t>Pulsed systems (ring)</a:t>
            </a:r>
          </a:p>
          <a:p>
            <a:pPr lvl="1"/>
            <a:r>
              <a:rPr lang="en-US" dirty="0"/>
              <a:t>Injection kicker</a:t>
            </a:r>
          </a:p>
          <a:p>
            <a:pPr lvl="1"/>
            <a:r>
              <a:rPr lang="en-US" dirty="0"/>
              <a:t>Extraction kicker</a:t>
            </a:r>
          </a:p>
          <a:p>
            <a:pPr lvl="1"/>
            <a:r>
              <a:rPr lang="en-US" dirty="0"/>
              <a:t>Abort kicker </a:t>
            </a:r>
          </a:p>
          <a:p>
            <a:pPr lvl="1"/>
            <a:r>
              <a:rPr lang="en-US" dirty="0"/>
              <a:t>Injection Septum</a:t>
            </a:r>
          </a:p>
          <a:p>
            <a:pPr lvl="1"/>
            <a:r>
              <a:rPr lang="en-US" dirty="0"/>
              <a:t>Abort Septum</a:t>
            </a:r>
          </a:p>
          <a:p>
            <a:endParaRPr lang="en-US" dirty="0"/>
          </a:p>
          <a:p>
            <a:endParaRPr lang="en-US" dirty="0"/>
          </a:p>
        </p:txBody>
      </p:sp>
      <p:sp>
        <p:nvSpPr>
          <p:cNvPr id="4" name="Date Placeholder 3"/>
          <p:cNvSpPr>
            <a:spLocks noGrp="1"/>
          </p:cNvSpPr>
          <p:nvPr>
            <p:ph type="dt" sz="half" idx="10"/>
          </p:nvPr>
        </p:nvSpPr>
        <p:spPr/>
        <p:txBody>
          <a:bodyPr/>
          <a:lstStyle/>
          <a:p>
            <a:fld id="{DD380D08-F2CA-47D3-B2B9-BCFDF76A6561}" type="datetime1">
              <a:rPr lang="en-US" altLang="en-US" smtClean="0"/>
              <a:pPr/>
              <a:t>3/2/2017</a:t>
            </a:fld>
            <a:endParaRPr lang="en-US" altLang="en-US"/>
          </a:p>
        </p:txBody>
      </p:sp>
      <p:sp>
        <p:nvSpPr>
          <p:cNvPr id="5" name="Footer Placeholder 4"/>
          <p:cNvSpPr>
            <a:spLocks noGrp="1"/>
          </p:cNvSpPr>
          <p:nvPr>
            <p:ph type="ftr" sz="quarter" idx="11"/>
          </p:nvPr>
        </p:nvSpPr>
        <p:spPr/>
        <p:txBody>
          <a:body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p>
            <a:fld id="{B5585131-D98E-4CC9-8879-1D32CC470D9D}" type="slidenum">
              <a:rPr lang="en-US" altLang="en-US" smtClean="0"/>
              <a:pPr/>
              <a:t>13</a:t>
            </a:fld>
            <a:endParaRPr lang="en-US" altLang="en-US"/>
          </a:p>
        </p:txBody>
      </p:sp>
    </p:spTree>
    <p:extLst>
      <p:ext uri="{BB962C8B-B14F-4D97-AF65-F5344CB8AC3E}">
        <p14:creationId xmlns:p14="http://schemas.microsoft.com/office/powerpoint/2010/main" val="2195893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a:t>
            </a:r>
          </a:p>
        </p:txBody>
      </p:sp>
      <p:sp>
        <p:nvSpPr>
          <p:cNvPr id="3" name="Content Placeholder 2"/>
          <p:cNvSpPr>
            <a:spLocks noGrp="1"/>
          </p:cNvSpPr>
          <p:nvPr>
            <p:ph idx="1"/>
          </p:nvPr>
        </p:nvSpPr>
        <p:spPr>
          <a:xfrm>
            <a:off x="228600" y="851457"/>
            <a:ext cx="8672513" cy="5305503"/>
          </a:xfrm>
        </p:spPr>
        <p:txBody>
          <a:bodyPr/>
          <a:lstStyle/>
          <a:p>
            <a:r>
              <a:rPr lang="en-US" dirty="0"/>
              <a:t>Electrical Installation</a:t>
            </a:r>
          </a:p>
          <a:p>
            <a:r>
              <a:rPr lang="en-US" dirty="0"/>
              <a:t>LOTO upgrade (includes PS connection to panels)</a:t>
            </a:r>
          </a:p>
          <a:p>
            <a:pPr lvl="1"/>
            <a:r>
              <a:rPr lang="en-US" dirty="0"/>
              <a:t>AP30 North end needs completion</a:t>
            </a:r>
          </a:p>
          <a:p>
            <a:r>
              <a:rPr lang="en-US" dirty="0"/>
              <a:t>PS load cable </a:t>
            </a:r>
          </a:p>
          <a:p>
            <a:pPr lvl="1"/>
            <a:r>
              <a:rPr lang="en-US" dirty="0"/>
              <a:t>Needed before review</a:t>
            </a:r>
          </a:p>
          <a:p>
            <a:pPr lvl="2"/>
            <a:r>
              <a:rPr lang="en-US" dirty="0"/>
              <a:t>AP30 correction elements</a:t>
            </a:r>
          </a:p>
          <a:p>
            <a:pPr lvl="2"/>
            <a:r>
              <a:rPr lang="en-US" dirty="0"/>
              <a:t>AP30 Vacuum</a:t>
            </a:r>
          </a:p>
          <a:p>
            <a:pPr lvl="2"/>
            <a:r>
              <a:rPr lang="en-US" dirty="0"/>
              <a:t>AP30 Instrumentation</a:t>
            </a:r>
          </a:p>
          <a:p>
            <a:pPr lvl="2"/>
            <a:r>
              <a:rPr lang="en-US" dirty="0"/>
              <a:t>Chipmunk circuits</a:t>
            </a:r>
          </a:p>
          <a:p>
            <a:pPr lvl="1"/>
            <a:r>
              <a:rPr lang="en-US" dirty="0"/>
              <a:t>After review</a:t>
            </a:r>
          </a:p>
          <a:p>
            <a:pPr lvl="2"/>
            <a:r>
              <a:rPr lang="en-US" dirty="0"/>
              <a:t>AP30 Shunts</a:t>
            </a:r>
          </a:p>
          <a:p>
            <a:pPr lvl="2"/>
            <a:r>
              <a:rPr lang="en-US" dirty="0"/>
              <a:t>AP30 Motion controls</a:t>
            </a:r>
          </a:p>
          <a:p>
            <a:pPr lvl="2"/>
            <a:r>
              <a:rPr lang="en-US" dirty="0"/>
              <a:t>Abort kicker load cables</a:t>
            </a:r>
          </a:p>
          <a:p>
            <a:pPr lvl="1"/>
            <a:r>
              <a:rPr lang="en-US" dirty="0"/>
              <a:t>After shutdown (Pulsed septa cables)</a:t>
            </a:r>
          </a:p>
        </p:txBody>
      </p:sp>
      <p:sp>
        <p:nvSpPr>
          <p:cNvPr id="4" name="Date Placeholder 3"/>
          <p:cNvSpPr>
            <a:spLocks noGrp="1"/>
          </p:cNvSpPr>
          <p:nvPr>
            <p:ph type="dt" sz="half" idx="10"/>
          </p:nvPr>
        </p:nvSpPr>
        <p:spPr/>
        <p:txBody>
          <a:bodyPr/>
          <a:lstStyle/>
          <a:p>
            <a:fld id="{DD380D08-F2CA-47D3-B2B9-BCFDF76A6561}" type="datetime1">
              <a:rPr lang="en-US" altLang="en-US" smtClean="0"/>
              <a:pPr/>
              <a:t>3/2/2017</a:t>
            </a:fld>
            <a:endParaRPr lang="en-US" altLang="en-US"/>
          </a:p>
        </p:txBody>
      </p:sp>
      <p:sp>
        <p:nvSpPr>
          <p:cNvPr id="5" name="Footer Placeholder 4"/>
          <p:cNvSpPr>
            <a:spLocks noGrp="1"/>
          </p:cNvSpPr>
          <p:nvPr>
            <p:ph type="ftr" sz="quarter" idx="11"/>
          </p:nvPr>
        </p:nvSpPr>
        <p:spPr/>
        <p:txBody>
          <a:body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p>
            <a:fld id="{B5585131-D98E-4CC9-8879-1D32CC470D9D}" type="slidenum">
              <a:rPr lang="en-US" altLang="en-US" smtClean="0"/>
              <a:pPr/>
              <a:t>14</a:t>
            </a:fld>
            <a:endParaRPr lang="en-US" altLang="en-US"/>
          </a:p>
        </p:txBody>
      </p:sp>
    </p:spTree>
    <p:extLst>
      <p:ext uri="{BB962C8B-B14F-4D97-AF65-F5344CB8AC3E}">
        <p14:creationId xmlns:p14="http://schemas.microsoft.com/office/powerpoint/2010/main" val="540812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Department meeting</a:t>
            </a:r>
          </a:p>
        </p:txBody>
      </p:sp>
      <p:sp>
        <p:nvSpPr>
          <p:cNvPr id="24578" name="Content Placeholder 29"/>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Start up schedule and plan</a:t>
            </a:r>
          </a:p>
          <a:p>
            <a:pPr eaLnBrk="1" hangingPunct="1"/>
            <a:r>
              <a:rPr lang="en-US" altLang="en-US" dirty="0">
                <a:latin typeface="Helvetica" panose="020B0604020202020204" pitchFamily="34" charset="0"/>
                <a:ea typeface="Geneva" pitchFamily="121" charset="-128"/>
              </a:rPr>
              <a:t>ARR (Accelerator Readiness Review) Web site</a:t>
            </a:r>
          </a:p>
          <a:p>
            <a:pPr lvl="1"/>
            <a:r>
              <a:rPr lang="en-US" altLang="en-US" dirty="0">
                <a:latin typeface="Helvetica" panose="020B0604020202020204" pitchFamily="34" charset="0"/>
                <a:ea typeface="Geneva" pitchFamily="121" charset="-128"/>
              </a:rPr>
              <a:t>PS verification</a:t>
            </a:r>
          </a:p>
          <a:p>
            <a:pPr lvl="1"/>
            <a:r>
              <a:rPr lang="en-US" altLang="en-US" dirty="0">
                <a:latin typeface="Helvetica" panose="020B0604020202020204" pitchFamily="34" charset="0"/>
                <a:ea typeface="Geneva" pitchFamily="121" charset="-128"/>
              </a:rPr>
              <a:t>Instrumentation verification</a:t>
            </a:r>
          </a:p>
          <a:p>
            <a:pPr eaLnBrk="1" hangingPunct="1"/>
            <a:r>
              <a:rPr lang="en-US" altLang="en-US" dirty="0">
                <a:latin typeface="Helvetica" panose="020B0604020202020204" pitchFamily="34" charset="0"/>
                <a:ea typeface="Geneva" pitchFamily="121" charset="-128"/>
              </a:rPr>
              <a:t>Start up plans</a:t>
            </a:r>
          </a:p>
          <a:p>
            <a:pPr eaLnBrk="1" hangingPunct="1"/>
            <a:r>
              <a:rPr lang="en-US" altLang="en-US" dirty="0">
                <a:latin typeface="Helvetica" panose="020B0604020202020204" pitchFamily="34" charset="0"/>
                <a:ea typeface="Geneva" pitchFamily="121" charset="-128"/>
              </a:rPr>
              <a:t>Reports from different areas</a:t>
            </a: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4DD9356F-AFC1-46DA-ACC5-77A7E9A7C83A}" type="datetime1">
              <a:rPr lang="en-US" altLang="en-US" sz="1200">
                <a:solidFill>
                  <a:srgbClr val="004C97"/>
                </a:solidFill>
                <a:latin typeface="Helvetica" panose="020B0604020202020204" pitchFamily="34" charset="0"/>
              </a:rPr>
              <a:pPr eaLnBrk="1" hangingPunct="1"/>
              <a:t>3/2/2017</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Presenter | Presentation Title</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2</a:t>
            </a:fld>
            <a:endParaRPr lang="en-US" altLang="en-US" sz="1200">
              <a:solidFill>
                <a:srgbClr val="004C97"/>
              </a:solidFill>
              <a:latin typeface="Helvetica"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sp>
        <p:nvSpPr>
          <p:cNvPr id="3" name="Content Placeholder 2"/>
          <p:cNvSpPr>
            <a:spLocks noGrp="1"/>
          </p:cNvSpPr>
          <p:nvPr>
            <p:ph idx="1"/>
          </p:nvPr>
        </p:nvSpPr>
        <p:spPr/>
        <p:txBody>
          <a:bodyPr/>
          <a:lstStyle/>
          <a:p>
            <a:r>
              <a:rPr lang="en-US" dirty="0"/>
              <a:t>ARR (Accelerator Readiness Review)  March 14-16</a:t>
            </a:r>
          </a:p>
          <a:p>
            <a:pPr lvl="1"/>
            <a:r>
              <a:rPr lang="en-US" dirty="0"/>
              <a:t>7 working days from now</a:t>
            </a:r>
          </a:p>
          <a:p>
            <a:r>
              <a:rPr lang="en-US" dirty="0"/>
              <a:t>Beam Start up – April 3  </a:t>
            </a:r>
          </a:p>
          <a:p>
            <a:pPr lvl="1"/>
            <a:r>
              <a:rPr lang="en-US" dirty="0"/>
              <a:t>21 Working days from now</a:t>
            </a:r>
          </a:p>
          <a:p>
            <a:pPr lvl="1"/>
            <a:r>
              <a:rPr lang="en-US" dirty="0"/>
              <a:t>Commission single pulse operation</a:t>
            </a:r>
          </a:p>
          <a:p>
            <a:pPr lvl="1"/>
            <a:r>
              <a:rPr lang="en-US" dirty="0"/>
              <a:t>Allow g-2 to have some beam time (mixed muon-proton beam)</a:t>
            </a:r>
          </a:p>
          <a:p>
            <a:r>
              <a:rPr lang="en-US" dirty="0"/>
              <a:t>Summer Shutdown begins June 23</a:t>
            </a:r>
          </a:p>
          <a:p>
            <a:pPr lvl="1"/>
            <a:r>
              <a:rPr lang="en-US" dirty="0"/>
              <a:t>Work list is growing</a:t>
            </a:r>
          </a:p>
          <a:p>
            <a:r>
              <a:rPr lang="en-US" dirty="0"/>
              <a:t>Summer Shutdown ends</a:t>
            </a:r>
          </a:p>
          <a:p>
            <a:pPr lvl="1"/>
            <a:r>
              <a:rPr lang="en-US" dirty="0"/>
              <a:t>Commission multiple pulse operation</a:t>
            </a:r>
          </a:p>
          <a:p>
            <a:pPr lvl="1"/>
            <a:r>
              <a:rPr lang="en-US" dirty="0"/>
              <a:t>Commission proton removal</a:t>
            </a:r>
          </a:p>
        </p:txBody>
      </p:sp>
      <p:sp>
        <p:nvSpPr>
          <p:cNvPr id="25602" name="Date Placeholder 6"/>
          <p:cNvSpPr>
            <a:spLocks noGrp="1"/>
          </p:cNvSpPr>
          <p:nvPr>
            <p:ph type="dt" sz="half"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FC989388-6A8B-4527-A0DF-C8A7637E0C2C}" type="datetime1">
              <a:rPr lang="en-US" altLang="en-US" sz="1200">
                <a:solidFill>
                  <a:srgbClr val="004C97"/>
                </a:solidFill>
                <a:latin typeface="Helvetica" panose="020B0604020202020204" pitchFamily="34" charset="0"/>
              </a:rPr>
              <a:pPr eaLnBrk="1" hangingPunct="1"/>
              <a:t>3/2/2017</a:t>
            </a:fld>
            <a:endParaRPr lang="en-US" altLang="en-US" sz="1200">
              <a:solidFill>
                <a:srgbClr val="004C97"/>
              </a:solidFill>
              <a:latin typeface="Helvetica" panose="020B0604020202020204" pitchFamily="34" charset="0"/>
            </a:endParaRPr>
          </a:p>
        </p:txBody>
      </p:sp>
      <p:sp>
        <p:nvSpPr>
          <p:cNvPr id="25603" name="Footer Placeholder 7"/>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Presenter | Presentation Title</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5604" name="Slide Number Placeholder 8"/>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AEE3222A-B585-474B-B973-7A492478E925}" type="slidenum">
              <a:rPr lang="en-US" altLang="en-US" sz="1200">
                <a:solidFill>
                  <a:srgbClr val="004C97"/>
                </a:solidFill>
                <a:latin typeface="Helvetica" panose="020B0604020202020204" pitchFamily="34" charset="0"/>
              </a:rPr>
              <a:pPr eaLnBrk="1" hangingPunct="1"/>
              <a:t>3</a:t>
            </a:fld>
            <a:endParaRPr lang="en-US" altLang="en-US" sz="1200">
              <a:solidFill>
                <a:srgbClr val="004C97"/>
              </a:solidFill>
              <a:latin typeface="Helvetica"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 Web Site</a:t>
            </a:r>
          </a:p>
        </p:txBody>
      </p:sp>
      <p:pic>
        <p:nvPicPr>
          <p:cNvPr id="7" name="Content Placeholder 6"/>
          <p:cNvPicPr>
            <a:picLocks noGrp="1" noChangeAspect="1"/>
          </p:cNvPicPr>
          <p:nvPr>
            <p:ph idx="1"/>
          </p:nvPr>
        </p:nvPicPr>
        <p:blipFill>
          <a:blip r:embed="rId2"/>
          <a:stretch>
            <a:fillRect/>
          </a:stretch>
        </p:blipFill>
        <p:spPr>
          <a:xfrm>
            <a:off x="228600" y="1363566"/>
            <a:ext cx="8672513" cy="4346768"/>
          </a:xfrm>
        </p:spPr>
      </p:pic>
      <p:sp>
        <p:nvSpPr>
          <p:cNvPr id="4" name="Date Placeholder 3"/>
          <p:cNvSpPr>
            <a:spLocks noGrp="1"/>
          </p:cNvSpPr>
          <p:nvPr>
            <p:ph type="dt" sz="half" idx="10"/>
          </p:nvPr>
        </p:nvSpPr>
        <p:spPr/>
        <p:txBody>
          <a:bodyPr/>
          <a:lstStyle/>
          <a:p>
            <a:fld id="{DD380D08-F2CA-47D3-B2B9-BCFDF76A6561}" type="datetime1">
              <a:rPr lang="en-US" altLang="en-US" smtClean="0"/>
              <a:pPr/>
              <a:t>3/2/2017</a:t>
            </a:fld>
            <a:endParaRPr lang="en-US" altLang="en-US"/>
          </a:p>
        </p:txBody>
      </p:sp>
      <p:sp>
        <p:nvSpPr>
          <p:cNvPr id="5" name="Footer Placeholder 4"/>
          <p:cNvSpPr>
            <a:spLocks noGrp="1"/>
          </p:cNvSpPr>
          <p:nvPr>
            <p:ph type="ftr" sz="quarter" idx="11"/>
          </p:nvPr>
        </p:nvSpPr>
        <p:spPr/>
        <p:txBody>
          <a:body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p>
            <a:fld id="{B5585131-D98E-4CC9-8879-1D32CC470D9D}" type="slidenum">
              <a:rPr lang="en-US" altLang="en-US" smtClean="0"/>
              <a:pPr/>
              <a:t>4</a:t>
            </a:fld>
            <a:endParaRPr lang="en-US" altLang="en-US"/>
          </a:p>
        </p:txBody>
      </p:sp>
      <p:sp>
        <p:nvSpPr>
          <p:cNvPr id="8" name="TextBox 7"/>
          <p:cNvSpPr txBox="1"/>
          <p:nvPr/>
        </p:nvSpPr>
        <p:spPr>
          <a:xfrm>
            <a:off x="322217" y="5895703"/>
            <a:ext cx="8220892" cy="338554"/>
          </a:xfrm>
          <a:prstGeom prst="rect">
            <a:avLst/>
          </a:prstGeom>
          <a:noFill/>
        </p:spPr>
        <p:txBody>
          <a:bodyPr wrap="square" rtlCol="0">
            <a:spAutoFit/>
          </a:bodyPr>
          <a:lstStyle/>
          <a:p>
            <a:r>
              <a:rPr lang="en-US" sz="1600" dirty="0"/>
              <a:t>https://web.fnal.gov/experiment/MuonG2/Reviews/Pages/Accelerator-Readiness-Review.aspx</a:t>
            </a:r>
          </a:p>
        </p:txBody>
      </p:sp>
    </p:spTree>
    <p:extLst>
      <p:ext uri="{BB962C8B-B14F-4D97-AF65-F5344CB8AC3E}">
        <p14:creationId xmlns:p14="http://schemas.microsoft.com/office/powerpoint/2010/main" val="1156866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Beamline verification spreadsheet</a:t>
            </a:r>
          </a:p>
        </p:txBody>
      </p:sp>
      <p:pic>
        <p:nvPicPr>
          <p:cNvPr id="9" name="Content Placeholder 8"/>
          <p:cNvPicPr>
            <a:picLocks noGrp="1" noChangeAspect="1"/>
          </p:cNvPicPr>
          <p:nvPr>
            <p:ph idx="1"/>
          </p:nvPr>
        </p:nvPicPr>
        <p:blipFill>
          <a:blip r:embed="rId2"/>
          <a:stretch>
            <a:fillRect/>
          </a:stretch>
        </p:blipFill>
        <p:spPr>
          <a:xfrm>
            <a:off x="228600" y="763920"/>
            <a:ext cx="8672513" cy="4424295"/>
          </a:xfrm>
          <a:prstGeom prst="rect">
            <a:avLst/>
          </a:prstGeom>
        </p:spPr>
      </p:pic>
      <p:sp>
        <p:nvSpPr>
          <p:cNvPr id="4" name="Date Placeholder 3"/>
          <p:cNvSpPr>
            <a:spLocks noGrp="1"/>
          </p:cNvSpPr>
          <p:nvPr>
            <p:ph type="dt" sz="half" idx="10"/>
          </p:nvPr>
        </p:nvSpPr>
        <p:spPr/>
        <p:txBody>
          <a:bodyPr/>
          <a:lstStyle/>
          <a:p>
            <a:fld id="{DD380D08-F2CA-47D3-B2B9-BCFDF76A6561}" type="datetime1">
              <a:rPr lang="en-US" altLang="en-US" smtClean="0"/>
              <a:pPr/>
              <a:t>3/2/2017</a:t>
            </a:fld>
            <a:endParaRPr lang="en-US" altLang="en-US"/>
          </a:p>
        </p:txBody>
      </p:sp>
      <p:sp>
        <p:nvSpPr>
          <p:cNvPr id="5" name="Footer Placeholder 4"/>
          <p:cNvSpPr>
            <a:spLocks noGrp="1"/>
          </p:cNvSpPr>
          <p:nvPr>
            <p:ph type="ftr" sz="quarter" idx="11"/>
          </p:nvPr>
        </p:nvSpPr>
        <p:spPr/>
        <p:txBody>
          <a:body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p>
            <a:fld id="{B5585131-D98E-4CC9-8879-1D32CC470D9D}" type="slidenum">
              <a:rPr lang="en-US" altLang="en-US" smtClean="0"/>
              <a:pPr/>
              <a:t>5</a:t>
            </a:fld>
            <a:endParaRPr lang="en-US" altLang="en-US"/>
          </a:p>
        </p:txBody>
      </p:sp>
      <p:sp>
        <p:nvSpPr>
          <p:cNvPr id="10" name="TextBox 9"/>
          <p:cNvSpPr txBox="1"/>
          <p:nvPr/>
        </p:nvSpPr>
        <p:spPr>
          <a:xfrm>
            <a:off x="165463" y="5364480"/>
            <a:ext cx="8749937" cy="830997"/>
          </a:xfrm>
          <a:prstGeom prst="rect">
            <a:avLst/>
          </a:prstGeom>
          <a:noFill/>
        </p:spPr>
        <p:txBody>
          <a:bodyPr wrap="square" rtlCol="0">
            <a:spAutoFit/>
          </a:bodyPr>
          <a:lstStyle/>
          <a:p>
            <a:r>
              <a:rPr lang="en-US" dirty="0"/>
              <a:t>Instrumentation checkout documentation?</a:t>
            </a:r>
          </a:p>
          <a:p>
            <a:r>
              <a:rPr lang="en-US" dirty="0"/>
              <a:t>Other documentation?</a:t>
            </a:r>
          </a:p>
        </p:txBody>
      </p:sp>
    </p:spTree>
    <p:extLst>
      <p:ext uri="{BB962C8B-B14F-4D97-AF65-F5344CB8AC3E}">
        <p14:creationId xmlns:p14="http://schemas.microsoft.com/office/powerpoint/2010/main" val="3183927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3359" y="6543675"/>
            <a:ext cx="2133600" cy="323850"/>
          </a:xfrm>
        </p:spPr>
        <p:txBody>
          <a:bodyPr/>
          <a:lstStyle/>
          <a:p>
            <a:fld id="{6F2A0381-4F62-2740-A4B1-0CAF41EACCA6}" type="slidenum">
              <a:rPr lang="en-US" smtClean="0"/>
              <a:pPr/>
              <a:t>6</a:t>
            </a:fld>
            <a:endParaRPr lang="en-US"/>
          </a:p>
        </p:txBody>
      </p:sp>
      <p:sp>
        <p:nvSpPr>
          <p:cNvPr id="6" name="Content Placeholder 4"/>
          <p:cNvSpPr>
            <a:spLocks noGrp="1"/>
          </p:cNvSpPr>
          <p:nvPr>
            <p:ph idx="1"/>
          </p:nvPr>
        </p:nvSpPr>
        <p:spPr>
          <a:xfrm>
            <a:off x="132730" y="1034379"/>
            <a:ext cx="8229600" cy="5448300"/>
          </a:xfrm>
        </p:spPr>
        <p:txBody>
          <a:bodyPr>
            <a:noAutofit/>
          </a:bodyPr>
          <a:lstStyle/>
          <a:p>
            <a:r>
              <a:rPr lang="en-US" sz="1600" dirty="0">
                <a:solidFill>
                  <a:srgbClr val="1F497D"/>
                </a:solidFill>
                <a:latin typeface="Arial" panose="020B0604020202020204" pitchFamily="34" charset="0"/>
                <a:cs typeface="Arial" panose="020B0604020202020204" pitchFamily="34" charset="0"/>
              </a:rPr>
              <a:t>8 GeV protons to the target</a:t>
            </a:r>
          </a:p>
          <a:p>
            <a:r>
              <a:rPr lang="en-US" sz="1600" dirty="0">
                <a:solidFill>
                  <a:srgbClr val="1F497D"/>
                </a:solidFill>
                <a:latin typeface="Arial" panose="020B0604020202020204" pitchFamily="34" charset="0"/>
                <a:cs typeface="Arial" panose="020B0604020202020204" pitchFamily="34" charset="0"/>
              </a:rPr>
              <a:t>8 GeV protons around target through M3 to Delivery Ring</a:t>
            </a:r>
          </a:p>
          <a:p>
            <a:r>
              <a:rPr lang="en-US" sz="1600" dirty="0">
                <a:solidFill>
                  <a:srgbClr val="1F497D"/>
                </a:solidFill>
                <a:latin typeface="Arial" panose="020B0604020202020204" pitchFamily="34" charset="0"/>
                <a:cs typeface="Arial" panose="020B0604020202020204" pitchFamily="34" charset="0"/>
              </a:rPr>
              <a:t>8 GeV protons into Delivery Ring</a:t>
            </a:r>
          </a:p>
          <a:p>
            <a:r>
              <a:rPr lang="en-US" sz="1600" dirty="0">
                <a:solidFill>
                  <a:srgbClr val="1F497D"/>
                </a:solidFill>
                <a:latin typeface="Arial" panose="020B0604020202020204" pitchFamily="34" charset="0"/>
                <a:cs typeface="Arial" panose="020B0604020202020204" pitchFamily="34" charset="0"/>
              </a:rPr>
              <a:t>8 GeV protons into Upstream M4</a:t>
            </a:r>
          </a:p>
          <a:p>
            <a:r>
              <a:rPr lang="en-US" sz="1600" dirty="0">
                <a:solidFill>
                  <a:srgbClr val="1F497D"/>
                </a:solidFill>
                <a:latin typeface="Arial" panose="020B0604020202020204" pitchFamily="34" charset="0"/>
                <a:cs typeface="Arial" panose="020B0604020202020204" pitchFamily="34" charset="0"/>
              </a:rPr>
              <a:t>3.1 GeV beam down M2 and M3</a:t>
            </a:r>
          </a:p>
          <a:p>
            <a:r>
              <a:rPr lang="en-US" sz="1600" dirty="0">
                <a:solidFill>
                  <a:srgbClr val="1F497D"/>
                </a:solidFill>
                <a:latin typeface="Arial" panose="020B0604020202020204" pitchFamily="34" charset="0"/>
                <a:cs typeface="Arial" panose="020B0604020202020204" pitchFamily="34" charset="0"/>
              </a:rPr>
              <a:t>3.1 GeV beam straight through Delivery Ring (D30) into M4 and M5</a:t>
            </a:r>
          </a:p>
          <a:p>
            <a:r>
              <a:rPr lang="en-US" sz="1600" dirty="0">
                <a:solidFill>
                  <a:srgbClr val="1F497D"/>
                </a:solidFill>
                <a:latin typeface="Arial" panose="020B0604020202020204" pitchFamily="34" charset="0"/>
                <a:cs typeface="Arial" panose="020B0604020202020204" pitchFamily="34" charset="0"/>
              </a:rPr>
              <a:t>3.1 GeV beam into g-2 Storage Ring</a:t>
            </a:r>
          </a:p>
          <a:p>
            <a:r>
              <a:rPr lang="en-US" sz="1600" dirty="0">
                <a:solidFill>
                  <a:srgbClr val="1F497D"/>
                </a:solidFill>
                <a:latin typeface="Arial" panose="020B0604020202020204" pitchFamily="34" charset="0"/>
                <a:cs typeface="Arial" panose="020B0604020202020204" pitchFamily="34" charset="0"/>
              </a:rPr>
              <a:t>3.1 GeV proton removal in Delivery Ring</a:t>
            </a:r>
          </a:p>
          <a:p>
            <a:r>
              <a:rPr lang="en-US" sz="1600" dirty="0">
                <a:solidFill>
                  <a:srgbClr val="1F497D"/>
                </a:solidFill>
                <a:latin typeface="Arial" panose="020B0604020202020204" pitchFamily="34" charset="0"/>
                <a:cs typeface="Arial" panose="020B0604020202020204" pitchFamily="34" charset="0"/>
              </a:rPr>
              <a:t>3.1 GeV muons to g-2 Storage Ring</a:t>
            </a:r>
          </a:p>
          <a:p>
            <a:r>
              <a:rPr lang="en-US" sz="1600" dirty="0">
                <a:solidFill>
                  <a:srgbClr val="1F497D"/>
                </a:solidFill>
                <a:latin typeface="Arial" panose="020B0604020202020204" pitchFamily="34" charset="0"/>
                <a:cs typeface="Arial" panose="020B0604020202020204" pitchFamily="34" charset="0"/>
              </a:rPr>
              <a:t>Tune up towards full intensity</a:t>
            </a:r>
          </a:p>
          <a:p>
            <a:r>
              <a:rPr lang="en-US" sz="1600" dirty="0">
                <a:solidFill>
                  <a:srgbClr val="1F497D"/>
                </a:solidFill>
                <a:latin typeface="Arial" panose="020B0604020202020204" pitchFamily="34" charset="0"/>
                <a:cs typeface="Arial" panose="020B0604020202020204" pitchFamily="34" charset="0"/>
              </a:rPr>
              <a:t>Full intensity, 1E12 per pulse at 12 Hz                                             </a:t>
            </a:r>
            <a:r>
              <a:rPr lang="en-US" sz="1800" dirty="0">
                <a:latin typeface="Arial" panose="020B0604020202020204" pitchFamily="34" charset="0"/>
                <a:cs typeface="Arial" panose="020B0604020202020204" pitchFamily="34" charset="0"/>
              </a:rPr>
              <a:t>15.4 kW</a:t>
            </a:r>
          </a:p>
          <a:p>
            <a:pPr marL="0" indent="0">
              <a:buNone/>
            </a:pPr>
            <a:r>
              <a:rPr lang="en-US" sz="1600" dirty="0">
                <a:solidFill>
                  <a:srgbClr val="1F497D"/>
                </a:solidFill>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Beam powers are for 8 GeV primary protons to the Target Station</a:t>
            </a:r>
          </a:p>
          <a:p>
            <a:r>
              <a:rPr lang="en-US" sz="1600" dirty="0">
                <a:solidFill>
                  <a:srgbClr val="1F497D"/>
                </a:solidFill>
                <a:latin typeface="Arial" panose="020B0604020202020204" pitchFamily="34" charset="0"/>
                <a:cs typeface="Arial" panose="020B0604020202020204" pitchFamily="34" charset="0"/>
              </a:rPr>
              <a:t>Initially use low duty cycle (1 pulse every 10 seconds), 1E12 protons per pulse</a:t>
            </a:r>
          </a:p>
          <a:p>
            <a:pPr lvl="1"/>
            <a:r>
              <a:rPr lang="en-US" sz="1400" dirty="0">
                <a:solidFill>
                  <a:srgbClr val="1F497D"/>
                </a:solidFill>
                <a:latin typeface="Arial" panose="020B0604020202020204" pitchFamily="34" charset="0"/>
                <a:cs typeface="Arial" panose="020B0604020202020204" pitchFamily="34" charset="0"/>
              </a:rPr>
              <a:t>Can either use 2.5 MHz bunch or 53 MHz bunches</a:t>
            </a:r>
          </a:p>
          <a:p>
            <a:pPr lvl="1"/>
            <a:r>
              <a:rPr lang="en-US" sz="1400" dirty="0">
                <a:solidFill>
                  <a:srgbClr val="1F497D"/>
                </a:solidFill>
                <a:latin typeface="Arial" panose="020B0604020202020204" pitchFamily="34" charset="0"/>
                <a:cs typeface="Arial" panose="020B0604020202020204" pitchFamily="34" charset="0"/>
              </a:rPr>
              <a:t>Could use full batch to increase intensity if needed (up to 4E12)</a:t>
            </a:r>
          </a:p>
          <a:p>
            <a:r>
              <a:rPr lang="en-US" sz="1600" dirty="0">
                <a:solidFill>
                  <a:srgbClr val="1F497D"/>
                </a:solidFill>
                <a:latin typeface="Arial" panose="020B0604020202020204" pitchFamily="34" charset="0"/>
                <a:cs typeface="Arial" panose="020B0604020202020204" pitchFamily="34" charset="0"/>
              </a:rPr>
              <a:t>May initially use “relaxed” spot size of up to 0.5 mm for stability</a:t>
            </a:r>
          </a:p>
          <a:p>
            <a:r>
              <a:rPr lang="en-US" sz="1600" dirty="0">
                <a:solidFill>
                  <a:srgbClr val="1F497D"/>
                </a:solidFill>
                <a:latin typeface="Arial" panose="020B0604020202020204" pitchFamily="34" charset="0"/>
                <a:cs typeface="Arial" panose="020B0604020202020204" pitchFamily="34" charset="0"/>
              </a:rPr>
              <a:t>After muons have been established to g-2 ring, reduce spot size, optimize yield, fast cycle time</a:t>
            </a:r>
          </a:p>
        </p:txBody>
      </p:sp>
      <p:sp>
        <p:nvSpPr>
          <p:cNvPr id="7" name="Right Brace 6"/>
          <p:cNvSpPr/>
          <p:nvPr/>
        </p:nvSpPr>
        <p:spPr>
          <a:xfrm>
            <a:off x="5880998" y="1138082"/>
            <a:ext cx="228600" cy="107632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8" name="TextBox 7"/>
          <p:cNvSpPr txBox="1"/>
          <p:nvPr/>
        </p:nvSpPr>
        <p:spPr>
          <a:xfrm>
            <a:off x="6109598" y="1480740"/>
            <a:ext cx="2508315" cy="369332"/>
          </a:xfrm>
          <a:prstGeom prst="rect">
            <a:avLst/>
          </a:prstGeom>
          <a:noFill/>
        </p:spPr>
        <p:txBody>
          <a:bodyPr wrap="none" rtlCol="0">
            <a:spAutoFit/>
          </a:bodyPr>
          <a:lstStyle/>
          <a:p>
            <a:r>
              <a:rPr lang="en-US" sz="1800" dirty="0"/>
              <a:t>~2mo, 10W beam power</a:t>
            </a:r>
          </a:p>
        </p:txBody>
      </p:sp>
      <p:sp>
        <p:nvSpPr>
          <p:cNvPr id="9" name="Right Brace 8"/>
          <p:cNvSpPr/>
          <p:nvPr/>
        </p:nvSpPr>
        <p:spPr>
          <a:xfrm>
            <a:off x="6861426" y="2326620"/>
            <a:ext cx="228600" cy="765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000"/>
          </a:p>
        </p:txBody>
      </p:sp>
      <p:sp>
        <p:nvSpPr>
          <p:cNvPr id="10" name="TextBox 9"/>
          <p:cNvSpPr txBox="1"/>
          <p:nvPr/>
        </p:nvSpPr>
        <p:spPr>
          <a:xfrm>
            <a:off x="7090026" y="2524534"/>
            <a:ext cx="1516954" cy="400110"/>
          </a:xfrm>
          <a:prstGeom prst="rect">
            <a:avLst/>
          </a:prstGeom>
          <a:noFill/>
        </p:spPr>
        <p:txBody>
          <a:bodyPr wrap="none" rtlCol="0">
            <a:spAutoFit/>
          </a:bodyPr>
          <a:lstStyle/>
          <a:p>
            <a:r>
              <a:rPr lang="en-US" sz="2000" dirty="0"/>
              <a:t>~2mo, 170W</a:t>
            </a:r>
          </a:p>
        </p:txBody>
      </p:sp>
      <p:sp>
        <p:nvSpPr>
          <p:cNvPr id="11" name="Right Brace 10"/>
          <p:cNvSpPr/>
          <p:nvPr/>
        </p:nvSpPr>
        <p:spPr>
          <a:xfrm>
            <a:off x="5975630" y="3179882"/>
            <a:ext cx="228600" cy="4986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000"/>
          </a:p>
        </p:txBody>
      </p:sp>
      <p:sp>
        <p:nvSpPr>
          <p:cNvPr id="12" name="TextBox 11"/>
          <p:cNvSpPr txBox="1"/>
          <p:nvPr/>
        </p:nvSpPr>
        <p:spPr>
          <a:xfrm>
            <a:off x="6340324" y="3236025"/>
            <a:ext cx="1516954" cy="400110"/>
          </a:xfrm>
          <a:prstGeom prst="rect">
            <a:avLst/>
          </a:prstGeom>
          <a:noFill/>
        </p:spPr>
        <p:txBody>
          <a:bodyPr wrap="none" rtlCol="0">
            <a:spAutoFit/>
          </a:bodyPr>
          <a:lstStyle/>
          <a:p>
            <a:r>
              <a:rPr lang="en-US" sz="2000" dirty="0"/>
              <a:t>~1mo, 170W</a:t>
            </a:r>
          </a:p>
        </p:txBody>
      </p:sp>
      <p:sp>
        <p:nvSpPr>
          <p:cNvPr id="13" name="Right Brace 12"/>
          <p:cNvSpPr/>
          <p:nvPr/>
        </p:nvSpPr>
        <p:spPr>
          <a:xfrm>
            <a:off x="5995298" y="3678483"/>
            <a:ext cx="228600" cy="29098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000"/>
          </a:p>
        </p:txBody>
      </p:sp>
      <p:sp>
        <p:nvSpPr>
          <p:cNvPr id="14" name="TextBox 13"/>
          <p:cNvSpPr txBox="1"/>
          <p:nvPr/>
        </p:nvSpPr>
        <p:spPr>
          <a:xfrm>
            <a:off x="6317881" y="3639311"/>
            <a:ext cx="1568250" cy="400110"/>
          </a:xfrm>
          <a:prstGeom prst="rect">
            <a:avLst/>
          </a:prstGeom>
          <a:noFill/>
        </p:spPr>
        <p:txBody>
          <a:bodyPr wrap="none" rtlCol="0">
            <a:spAutoFit/>
          </a:bodyPr>
          <a:lstStyle/>
          <a:p>
            <a:r>
              <a:rPr lang="en-US" sz="2000" dirty="0"/>
              <a:t>~1mo, 1.5kW</a:t>
            </a:r>
          </a:p>
        </p:txBody>
      </p:sp>
      <p:sp>
        <p:nvSpPr>
          <p:cNvPr id="15" name="Title 1"/>
          <p:cNvSpPr>
            <a:spLocks noGrp="1"/>
          </p:cNvSpPr>
          <p:nvPr>
            <p:ph type="title"/>
          </p:nvPr>
        </p:nvSpPr>
        <p:spPr>
          <a:xfrm>
            <a:off x="838200" y="76200"/>
            <a:ext cx="7467600" cy="609600"/>
          </a:xfrm>
        </p:spPr>
        <p:txBody>
          <a:bodyPr/>
          <a:lstStyle/>
          <a:p>
            <a:r>
              <a:rPr lang="en-US" sz="2800" dirty="0">
                <a:solidFill>
                  <a:srgbClr val="336699"/>
                </a:solidFill>
              </a:rPr>
              <a:t>Original Commissioning Timeline</a:t>
            </a:r>
            <a:endParaRPr lang="en-US" dirty="0">
              <a:solidFill>
                <a:srgbClr val="336699"/>
              </a:solidFill>
            </a:endParaRPr>
          </a:p>
        </p:txBody>
      </p:sp>
      <p:sp>
        <p:nvSpPr>
          <p:cNvPr id="17" name="Footer Placeholder 16"/>
          <p:cNvSpPr>
            <a:spLocks noGrp="1"/>
          </p:cNvSpPr>
          <p:nvPr>
            <p:ph type="ftr" sz="quarter" idx="3"/>
          </p:nvPr>
        </p:nvSpPr>
        <p:spPr>
          <a:xfrm>
            <a:off x="536359" y="6562725"/>
            <a:ext cx="8077200" cy="476250"/>
          </a:xfrm>
        </p:spPr>
        <p:txBody>
          <a:bodyPr/>
          <a:lstStyle/>
          <a:p>
            <a:r>
              <a:rPr lang="en-US"/>
              <a:t>J. Morgan - Beamline Commissioning</a:t>
            </a:r>
            <a:endParaRPr lang="en-US" dirty="0"/>
          </a:p>
        </p:txBody>
      </p:sp>
    </p:spTree>
    <p:extLst>
      <p:ext uri="{BB962C8B-B14F-4D97-AF65-F5344CB8AC3E}">
        <p14:creationId xmlns:p14="http://schemas.microsoft.com/office/powerpoint/2010/main" val="289128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609600"/>
          </a:xfrm>
        </p:spPr>
        <p:txBody>
          <a:bodyPr/>
          <a:lstStyle/>
          <a:p>
            <a:r>
              <a:rPr lang="en-US" sz="2800" dirty="0">
                <a:solidFill>
                  <a:srgbClr val="336699"/>
                </a:solidFill>
              </a:rPr>
              <a:t>Original Commissioning Prerequisites</a:t>
            </a:r>
            <a:endParaRPr lang="en-US" dirty="0">
              <a:solidFill>
                <a:srgbClr val="336699"/>
              </a:solidFill>
            </a:endParaRPr>
          </a:p>
        </p:txBody>
      </p:sp>
      <p:sp>
        <p:nvSpPr>
          <p:cNvPr id="3" name="Content Placeholder 2"/>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12"/>
          </p:nvPr>
        </p:nvSpPr>
        <p:spPr/>
        <p:txBody>
          <a:bodyPr/>
          <a:lstStyle/>
          <a:p>
            <a:fld id="{6F2A0381-4F62-2740-A4B1-0CAF41EACCA6}" type="slidenum">
              <a:rPr lang="en-US" smtClean="0"/>
              <a:pPr/>
              <a:t>7</a:t>
            </a:fld>
            <a:endParaRPr lang="en-US"/>
          </a:p>
        </p:txBody>
      </p:sp>
      <p:sp>
        <p:nvSpPr>
          <p:cNvPr id="6" name="TextBox 5"/>
          <p:cNvSpPr txBox="1"/>
          <p:nvPr/>
        </p:nvSpPr>
        <p:spPr>
          <a:xfrm>
            <a:off x="149050" y="1093787"/>
            <a:ext cx="8845899" cy="5324535"/>
          </a:xfrm>
          <a:prstGeom prst="rect">
            <a:avLst/>
          </a:prstGeom>
          <a:noFill/>
        </p:spPr>
        <p:txBody>
          <a:bodyPr wrap="square" rtlCol="0">
            <a:spAutoFit/>
          </a:bodyPr>
          <a:lstStyle/>
          <a:p>
            <a:pPr marL="176213" indent="-176213">
              <a:buFont typeface="Arial" pitchFamily="34" charset="0"/>
              <a:buChar char="•"/>
            </a:pPr>
            <a:r>
              <a:rPr lang="en-US" sz="2000" dirty="0">
                <a:solidFill>
                  <a:srgbClr val="1F497D"/>
                </a:solidFill>
              </a:rPr>
              <a:t>Assumptions</a:t>
            </a:r>
          </a:p>
          <a:p>
            <a:pPr marL="633413" lvl="1" indent="-176213">
              <a:buFont typeface="Arial" pitchFamily="34" charset="0"/>
              <a:buChar char="•"/>
            </a:pPr>
            <a:r>
              <a:rPr lang="en-US" sz="1600" dirty="0">
                <a:solidFill>
                  <a:srgbClr val="1F497D"/>
                </a:solidFill>
              </a:rPr>
              <a:t>Recycler h=4 bunch formation has been commissioned (RF AIP)</a:t>
            </a:r>
          </a:p>
          <a:p>
            <a:pPr marL="633413" lvl="1" indent="-176213">
              <a:buFont typeface="Arial" pitchFamily="34" charset="0"/>
              <a:buChar char="•"/>
            </a:pPr>
            <a:r>
              <a:rPr lang="en-US" sz="1600" dirty="0">
                <a:solidFill>
                  <a:srgbClr val="1F497D"/>
                </a:solidFill>
              </a:rPr>
              <a:t>RR to P1 extraction has been commissioned (BT AIP)</a:t>
            </a:r>
          </a:p>
          <a:p>
            <a:pPr marL="1090613" lvl="2" indent="-176213">
              <a:buFont typeface="Arial" pitchFamily="34" charset="0"/>
              <a:buChar char="•"/>
            </a:pPr>
            <a:r>
              <a:rPr lang="en-US" sz="1600" dirty="0">
                <a:solidFill>
                  <a:srgbClr val="1F497D"/>
                </a:solidFill>
              </a:rPr>
              <a:t>Desired positions defined in Recycler and through </a:t>
            </a:r>
            <a:r>
              <a:rPr lang="en-US" sz="1600" dirty="0" err="1">
                <a:solidFill>
                  <a:srgbClr val="1F497D"/>
                </a:solidFill>
              </a:rPr>
              <a:t>Lambertson</a:t>
            </a:r>
            <a:endParaRPr lang="en-US" sz="1600" dirty="0">
              <a:solidFill>
                <a:srgbClr val="1F497D"/>
              </a:solidFill>
            </a:endParaRPr>
          </a:p>
          <a:p>
            <a:pPr marL="633413" lvl="1" indent="-176213">
              <a:buFont typeface="Arial" pitchFamily="34" charset="0"/>
              <a:buChar char="•"/>
            </a:pPr>
            <a:r>
              <a:rPr lang="en-US" sz="1600" dirty="0">
                <a:solidFill>
                  <a:srgbClr val="1F497D"/>
                </a:solidFill>
              </a:rPr>
              <a:t>RR to P1 “stub” Line has been commissioned (BT AIP)</a:t>
            </a:r>
          </a:p>
          <a:p>
            <a:pPr marL="1090613" lvl="2" indent="-176213">
              <a:buFont typeface="Arial" pitchFamily="34" charset="0"/>
              <a:buChar char="•"/>
            </a:pPr>
            <a:r>
              <a:rPr lang="en-US" sz="1600" dirty="0">
                <a:solidFill>
                  <a:srgbClr val="1F497D"/>
                </a:solidFill>
              </a:rPr>
              <a:t>Desired positions defined for new beamline</a:t>
            </a:r>
          </a:p>
          <a:p>
            <a:pPr marL="633413" lvl="1" indent="-176213">
              <a:buFont typeface="Arial" pitchFamily="34" charset="0"/>
              <a:buChar char="•"/>
            </a:pPr>
            <a:r>
              <a:rPr lang="en-US" sz="1600" dirty="0">
                <a:solidFill>
                  <a:srgbClr val="1F497D"/>
                </a:solidFill>
              </a:rPr>
              <a:t>P1 and M1 Lines have been recommissioned after aperture improvements (BT AIP)</a:t>
            </a:r>
          </a:p>
          <a:p>
            <a:pPr marL="1090613" lvl="2" indent="-176213">
              <a:buFont typeface="Arial" pitchFamily="34" charset="0"/>
              <a:buChar char="•"/>
            </a:pPr>
            <a:r>
              <a:rPr lang="en-US" sz="1600" dirty="0">
                <a:solidFill>
                  <a:srgbClr val="1F497D"/>
                </a:solidFill>
              </a:rPr>
              <a:t>Desired positions defined through F0, F17, HV100 and HV102</a:t>
            </a:r>
          </a:p>
          <a:p>
            <a:pPr marL="633413" lvl="1" indent="-176213">
              <a:buFont typeface="Arial" pitchFamily="34" charset="0"/>
              <a:buChar char="•"/>
            </a:pPr>
            <a:r>
              <a:rPr lang="en-US" sz="1600" dirty="0">
                <a:solidFill>
                  <a:srgbClr val="1F497D"/>
                </a:solidFill>
              </a:rPr>
              <a:t>Technical Division has completed and delivered all new magnets (g-2 and DR AIP)</a:t>
            </a:r>
          </a:p>
          <a:p>
            <a:pPr marL="633413" lvl="1" indent="-176213">
              <a:buFont typeface="Arial" pitchFamily="34" charset="0"/>
              <a:buChar char="•"/>
            </a:pPr>
            <a:r>
              <a:rPr lang="en-US" sz="1600" dirty="0">
                <a:solidFill>
                  <a:srgbClr val="1F497D"/>
                </a:solidFill>
              </a:rPr>
              <a:t>Final Focus quadrupoles have been powered and checked for proper polarity</a:t>
            </a:r>
          </a:p>
          <a:p>
            <a:pPr marL="633413" lvl="1" indent="-176213">
              <a:buFont typeface="Arial" pitchFamily="34" charset="0"/>
              <a:buChar char="•"/>
            </a:pPr>
            <a:r>
              <a:rPr lang="en-US" sz="1600" dirty="0">
                <a:solidFill>
                  <a:srgbClr val="1F497D"/>
                </a:solidFill>
              </a:rPr>
              <a:t>Pbar ACNET pages P143 (Beamline Lattice) and P144 (Debuncher Lattice) has updated files, so they can be used for orbit corrections</a:t>
            </a:r>
          </a:p>
          <a:p>
            <a:pPr marL="1090613" lvl="2" indent="-176213">
              <a:buFont typeface="Arial" pitchFamily="34" charset="0"/>
              <a:buChar char="•"/>
            </a:pPr>
            <a:r>
              <a:rPr lang="en-US" sz="1600" dirty="0">
                <a:solidFill>
                  <a:srgbClr val="1F497D"/>
                </a:solidFill>
              </a:rPr>
              <a:t>8 GeV RR to Pbar Target</a:t>
            </a:r>
          </a:p>
          <a:p>
            <a:pPr marL="1090613" lvl="2" indent="-176213">
              <a:buFont typeface="Arial" pitchFamily="34" charset="0"/>
              <a:buChar char="•"/>
            </a:pPr>
            <a:r>
              <a:rPr lang="en-US" sz="1600" dirty="0">
                <a:solidFill>
                  <a:srgbClr val="1F497D"/>
                </a:solidFill>
              </a:rPr>
              <a:t>8 GeV RR to Delivery Ring via M3</a:t>
            </a:r>
          </a:p>
          <a:p>
            <a:pPr marL="633413" lvl="1" indent="-176213">
              <a:buFont typeface="Arial" pitchFamily="34" charset="0"/>
              <a:buChar char="•"/>
            </a:pPr>
            <a:r>
              <a:rPr lang="en-US" sz="1600" dirty="0">
                <a:solidFill>
                  <a:srgbClr val="1F497D"/>
                </a:solidFill>
              </a:rPr>
              <a:t>P1, P2 &amp; M1 BPM’s, BLM’s, </a:t>
            </a:r>
            <a:r>
              <a:rPr lang="en-US" sz="1600" dirty="0" err="1">
                <a:solidFill>
                  <a:srgbClr val="1F497D"/>
                </a:solidFill>
              </a:rPr>
              <a:t>Toroids</a:t>
            </a:r>
            <a:r>
              <a:rPr lang="en-US" sz="1600" dirty="0">
                <a:solidFill>
                  <a:srgbClr val="1F497D"/>
                </a:solidFill>
              </a:rPr>
              <a:t>, Multiwires and SEM’s are calibrated and operational</a:t>
            </a:r>
          </a:p>
          <a:p>
            <a:pPr marL="633413" lvl="1" indent="-176213">
              <a:buFont typeface="Arial" pitchFamily="34" charset="0"/>
              <a:buChar char="•"/>
            </a:pPr>
            <a:r>
              <a:rPr lang="en-US" sz="1600" dirty="0">
                <a:solidFill>
                  <a:srgbClr val="1F497D"/>
                </a:solidFill>
              </a:rPr>
              <a:t>Muon Campus instrumentation is operational</a:t>
            </a:r>
          </a:p>
          <a:p>
            <a:pPr marL="633413" lvl="1" indent="-176213">
              <a:buFont typeface="Arial" pitchFamily="34" charset="0"/>
              <a:buChar char="•"/>
            </a:pPr>
            <a:r>
              <a:rPr lang="en-US" sz="1600" dirty="0">
                <a:solidFill>
                  <a:srgbClr val="1F497D"/>
                </a:solidFill>
              </a:rPr>
              <a:t>M2, M3, Delivery Ring, M4 and M5 have been powered and polarity checked and are ready for operation</a:t>
            </a:r>
          </a:p>
          <a:p>
            <a:pPr marL="633413" lvl="1" indent="-176213">
              <a:buFont typeface="Arial" pitchFamily="34" charset="0"/>
              <a:buChar char="•"/>
            </a:pPr>
            <a:r>
              <a:rPr lang="en-US" sz="1600" dirty="0">
                <a:solidFill>
                  <a:srgbClr val="1F497D"/>
                </a:solidFill>
              </a:rPr>
              <a:t>Motion controlled devices (kickers, septa, some quadrupoles) in Delivery Ring checked for proper positioning</a:t>
            </a:r>
          </a:p>
          <a:p>
            <a:pPr marL="633413" lvl="1" indent="-176213">
              <a:buFont typeface="Arial" pitchFamily="34" charset="0"/>
              <a:buChar char="•"/>
            </a:pPr>
            <a:r>
              <a:rPr lang="en-US" sz="1600" dirty="0">
                <a:solidFill>
                  <a:srgbClr val="1F497D"/>
                </a:solidFill>
              </a:rPr>
              <a:t>Kickers and pulsed septa are ready for operation (RR AIP, DR AIP, g-2)</a:t>
            </a:r>
          </a:p>
        </p:txBody>
      </p:sp>
      <p:sp>
        <p:nvSpPr>
          <p:cNvPr id="8" name="Footer Placeholder 7"/>
          <p:cNvSpPr>
            <a:spLocks noGrp="1"/>
          </p:cNvSpPr>
          <p:nvPr>
            <p:ph type="ftr" sz="quarter" idx="3"/>
          </p:nvPr>
        </p:nvSpPr>
        <p:spPr/>
        <p:txBody>
          <a:bodyPr/>
          <a:lstStyle/>
          <a:p>
            <a:r>
              <a:rPr lang="en-US"/>
              <a:t>J. Morgan - Beamline Commissioning</a:t>
            </a:r>
            <a:endParaRPr lang="en-US" dirty="0"/>
          </a:p>
        </p:txBody>
      </p:sp>
    </p:spTree>
    <p:extLst>
      <p:ext uri="{BB962C8B-B14F-4D97-AF65-F5344CB8AC3E}">
        <p14:creationId xmlns:p14="http://schemas.microsoft.com/office/powerpoint/2010/main" val="3565081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609600"/>
          </a:xfrm>
        </p:spPr>
        <p:txBody>
          <a:bodyPr/>
          <a:lstStyle/>
          <a:p>
            <a:r>
              <a:rPr lang="en-US" sz="2800" dirty="0">
                <a:solidFill>
                  <a:srgbClr val="336699"/>
                </a:solidFill>
              </a:rPr>
              <a:t>Status of Prerequisites</a:t>
            </a:r>
            <a:endParaRPr lang="en-US" dirty="0">
              <a:solidFill>
                <a:srgbClr val="336699"/>
              </a:solidFill>
            </a:endParaRPr>
          </a:p>
        </p:txBody>
      </p:sp>
      <p:sp>
        <p:nvSpPr>
          <p:cNvPr id="3" name="Content Placeholder 2"/>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12"/>
          </p:nvPr>
        </p:nvSpPr>
        <p:spPr/>
        <p:txBody>
          <a:bodyPr/>
          <a:lstStyle/>
          <a:p>
            <a:fld id="{6F2A0381-4F62-2740-A4B1-0CAF41EACCA6}" type="slidenum">
              <a:rPr lang="en-US" smtClean="0"/>
              <a:pPr/>
              <a:t>8</a:t>
            </a:fld>
            <a:endParaRPr lang="en-US"/>
          </a:p>
        </p:txBody>
      </p:sp>
      <p:sp>
        <p:nvSpPr>
          <p:cNvPr id="6" name="TextBox 5"/>
          <p:cNvSpPr txBox="1"/>
          <p:nvPr/>
        </p:nvSpPr>
        <p:spPr>
          <a:xfrm>
            <a:off x="149050" y="1093787"/>
            <a:ext cx="8845899" cy="5324535"/>
          </a:xfrm>
          <a:prstGeom prst="rect">
            <a:avLst/>
          </a:prstGeom>
          <a:noFill/>
        </p:spPr>
        <p:txBody>
          <a:bodyPr wrap="square" rtlCol="0">
            <a:spAutoFit/>
          </a:bodyPr>
          <a:lstStyle/>
          <a:p>
            <a:pPr marL="176213" indent="-176213">
              <a:buFont typeface="Arial" pitchFamily="34" charset="0"/>
              <a:buChar char="•"/>
            </a:pPr>
            <a:r>
              <a:rPr lang="en-US" sz="2000" dirty="0">
                <a:solidFill>
                  <a:srgbClr val="1F497D"/>
                </a:solidFill>
              </a:rPr>
              <a:t>Assumptions</a:t>
            </a:r>
          </a:p>
          <a:p>
            <a:pPr marL="633413" lvl="1" indent="-176213">
              <a:buFont typeface="Arial" pitchFamily="34" charset="0"/>
              <a:buChar char="•"/>
            </a:pPr>
            <a:r>
              <a:rPr lang="en-US" sz="1600" dirty="0">
                <a:solidFill>
                  <a:srgbClr val="1F497D"/>
                </a:solidFill>
              </a:rPr>
              <a:t>Recycler h=4 bunch formation has been commissioned (RF AIP)</a:t>
            </a:r>
          </a:p>
          <a:p>
            <a:pPr marL="633413" lvl="1" indent="-176213">
              <a:buFont typeface="Arial" pitchFamily="34" charset="0"/>
              <a:buChar char="•"/>
            </a:pPr>
            <a:r>
              <a:rPr lang="en-US" sz="1600" dirty="0">
                <a:solidFill>
                  <a:srgbClr val="00B050"/>
                </a:solidFill>
              </a:rPr>
              <a:t>RR to P1 extraction has been commissioned (BT AIP)</a:t>
            </a:r>
          </a:p>
          <a:p>
            <a:pPr marL="1090613" lvl="2" indent="-176213">
              <a:buFont typeface="Arial" pitchFamily="34" charset="0"/>
              <a:buChar char="•"/>
            </a:pPr>
            <a:r>
              <a:rPr lang="en-US" sz="1600" dirty="0">
                <a:solidFill>
                  <a:srgbClr val="00B050"/>
                </a:solidFill>
              </a:rPr>
              <a:t>Desired positions defined in Recycler and through </a:t>
            </a:r>
            <a:r>
              <a:rPr lang="en-US" sz="1600" dirty="0" err="1">
                <a:solidFill>
                  <a:srgbClr val="00B050"/>
                </a:solidFill>
              </a:rPr>
              <a:t>Lambertson</a:t>
            </a:r>
            <a:endParaRPr lang="en-US" sz="1600" dirty="0">
              <a:solidFill>
                <a:srgbClr val="00B050"/>
              </a:solidFill>
            </a:endParaRPr>
          </a:p>
          <a:p>
            <a:pPr marL="633413" lvl="1" indent="-176213">
              <a:buFont typeface="Arial" pitchFamily="34" charset="0"/>
              <a:buChar char="•"/>
            </a:pPr>
            <a:r>
              <a:rPr lang="en-US" sz="1600" dirty="0">
                <a:solidFill>
                  <a:srgbClr val="00B050"/>
                </a:solidFill>
              </a:rPr>
              <a:t>RR to P1 “stub” Line has been commissioned (BT AIP)</a:t>
            </a:r>
          </a:p>
          <a:p>
            <a:pPr marL="1090613" lvl="2" indent="-176213">
              <a:buFont typeface="Arial" pitchFamily="34" charset="0"/>
              <a:buChar char="•"/>
            </a:pPr>
            <a:r>
              <a:rPr lang="en-US" sz="1600" dirty="0">
                <a:solidFill>
                  <a:srgbClr val="00B050"/>
                </a:solidFill>
              </a:rPr>
              <a:t>Desired positions defined for new beamline</a:t>
            </a:r>
          </a:p>
          <a:p>
            <a:pPr marL="633413" lvl="1" indent="-176213">
              <a:buFont typeface="Arial" pitchFamily="34" charset="0"/>
              <a:buChar char="•"/>
            </a:pPr>
            <a:r>
              <a:rPr lang="en-US" sz="1600" dirty="0">
                <a:solidFill>
                  <a:srgbClr val="1F497D"/>
                </a:solidFill>
              </a:rPr>
              <a:t>P1 and M1 Lines have been recommissioned after aperture improvements (BT AIP)</a:t>
            </a:r>
          </a:p>
          <a:p>
            <a:pPr marL="1090613" lvl="2" indent="-176213">
              <a:buFont typeface="Arial" pitchFamily="34" charset="0"/>
              <a:buChar char="•"/>
            </a:pPr>
            <a:r>
              <a:rPr lang="en-US" sz="1600" dirty="0">
                <a:solidFill>
                  <a:srgbClr val="1F497D"/>
                </a:solidFill>
              </a:rPr>
              <a:t>Desired positions defined through F0, F17, HV100 and HV102</a:t>
            </a:r>
          </a:p>
          <a:p>
            <a:pPr marL="633413" lvl="1" indent="-176213">
              <a:buFont typeface="Arial" pitchFamily="34" charset="0"/>
              <a:buChar char="•"/>
            </a:pPr>
            <a:r>
              <a:rPr lang="en-US" sz="1600" dirty="0">
                <a:solidFill>
                  <a:srgbClr val="FF0000"/>
                </a:solidFill>
              </a:rPr>
              <a:t>Technical Division has completed and delivered all new magnets (g-2 and DR AIP)</a:t>
            </a:r>
          </a:p>
          <a:p>
            <a:pPr marL="633413" lvl="1" indent="-176213">
              <a:buFont typeface="Arial" pitchFamily="34" charset="0"/>
              <a:buChar char="•"/>
            </a:pPr>
            <a:r>
              <a:rPr lang="en-US" sz="1600" dirty="0">
                <a:solidFill>
                  <a:srgbClr val="00B050"/>
                </a:solidFill>
              </a:rPr>
              <a:t>Final Focus quadrupoles have been powered and checked for proper polarity</a:t>
            </a:r>
          </a:p>
          <a:p>
            <a:pPr marL="633413" lvl="1" indent="-176213">
              <a:buFont typeface="Arial" pitchFamily="34" charset="0"/>
              <a:buChar char="•"/>
            </a:pPr>
            <a:r>
              <a:rPr lang="en-US" sz="1600" dirty="0">
                <a:solidFill>
                  <a:srgbClr val="1F497D"/>
                </a:solidFill>
              </a:rPr>
              <a:t>Pbar ACNET pages P143 (Beamline Lattice) and P144 (Debuncher Lattice) has updated files, so they can be used for orbit corrections</a:t>
            </a:r>
          </a:p>
          <a:p>
            <a:pPr marL="1090613" lvl="2" indent="-176213">
              <a:buFont typeface="Arial" pitchFamily="34" charset="0"/>
              <a:buChar char="•"/>
            </a:pPr>
            <a:r>
              <a:rPr lang="en-US" sz="1600" dirty="0">
                <a:solidFill>
                  <a:srgbClr val="1F497D"/>
                </a:solidFill>
              </a:rPr>
              <a:t>8 GeV RR to Pbar Target</a:t>
            </a:r>
          </a:p>
          <a:p>
            <a:pPr marL="1090613" lvl="2" indent="-176213">
              <a:buFont typeface="Arial" pitchFamily="34" charset="0"/>
              <a:buChar char="•"/>
            </a:pPr>
            <a:r>
              <a:rPr lang="en-US" sz="1600" dirty="0">
                <a:solidFill>
                  <a:srgbClr val="1F497D"/>
                </a:solidFill>
              </a:rPr>
              <a:t>8 GeV RR to Delivery Ring via M3</a:t>
            </a:r>
          </a:p>
          <a:p>
            <a:pPr marL="633413" lvl="1" indent="-176213">
              <a:buFont typeface="Arial" pitchFamily="34" charset="0"/>
              <a:buChar char="•"/>
            </a:pPr>
            <a:r>
              <a:rPr lang="en-US" sz="1600" dirty="0">
                <a:solidFill>
                  <a:srgbClr val="1F497D"/>
                </a:solidFill>
              </a:rPr>
              <a:t>P1, P2 &amp; M1 BPM’s, BLM’s, </a:t>
            </a:r>
            <a:r>
              <a:rPr lang="en-US" sz="1600" dirty="0" err="1">
                <a:solidFill>
                  <a:srgbClr val="1F497D"/>
                </a:solidFill>
              </a:rPr>
              <a:t>Toroids</a:t>
            </a:r>
            <a:r>
              <a:rPr lang="en-US" sz="1600" dirty="0">
                <a:solidFill>
                  <a:srgbClr val="1F497D"/>
                </a:solidFill>
              </a:rPr>
              <a:t>, Multiwires and SEM’s are calibrated and operational</a:t>
            </a:r>
          </a:p>
          <a:p>
            <a:pPr marL="633413" lvl="1" indent="-176213">
              <a:buFont typeface="Arial" pitchFamily="34" charset="0"/>
              <a:buChar char="•"/>
            </a:pPr>
            <a:r>
              <a:rPr lang="en-US" sz="1600" dirty="0">
                <a:solidFill>
                  <a:srgbClr val="1F497D"/>
                </a:solidFill>
              </a:rPr>
              <a:t>Muon Campus instrumentation is operational</a:t>
            </a:r>
          </a:p>
          <a:p>
            <a:pPr marL="633413" lvl="1" indent="-176213">
              <a:buFont typeface="Arial" pitchFamily="34" charset="0"/>
              <a:buChar char="•"/>
            </a:pPr>
            <a:r>
              <a:rPr lang="en-US" sz="1600" dirty="0">
                <a:solidFill>
                  <a:srgbClr val="1F497D"/>
                </a:solidFill>
              </a:rPr>
              <a:t>M2, M3, Delivery Ring, M4 and M5 have been powered and polarity checked and are ready for operation</a:t>
            </a:r>
          </a:p>
          <a:p>
            <a:pPr marL="633413" lvl="1" indent="-176213">
              <a:buFont typeface="Arial" pitchFamily="34" charset="0"/>
              <a:buChar char="•"/>
            </a:pPr>
            <a:r>
              <a:rPr lang="en-US" sz="1600" dirty="0">
                <a:solidFill>
                  <a:srgbClr val="1F497D"/>
                </a:solidFill>
              </a:rPr>
              <a:t>Motion controlled devices (kickers, septa, some quadrupoles) in Delivery Ring checked for proper positioning</a:t>
            </a:r>
          </a:p>
          <a:p>
            <a:pPr marL="633413" lvl="1" indent="-176213">
              <a:buFont typeface="Arial" pitchFamily="34" charset="0"/>
              <a:buChar char="•"/>
            </a:pPr>
            <a:r>
              <a:rPr lang="en-US" sz="1600" dirty="0">
                <a:solidFill>
                  <a:srgbClr val="1F497D"/>
                </a:solidFill>
              </a:rPr>
              <a:t>Kickers and pulsed septa are ready for operation (RR AIP, DR AIP, g-2)</a:t>
            </a:r>
          </a:p>
        </p:txBody>
      </p:sp>
      <p:sp>
        <p:nvSpPr>
          <p:cNvPr id="8" name="Footer Placeholder 7"/>
          <p:cNvSpPr>
            <a:spLocks noGrp="1"/>
          </p:cNvSpPr>
          <p:nvPr>
            <p:ph type="ftr" sz="quarter" idx="3"/>
          </p:nvPr>
        </p:nvSpPr>
        <p:spPr/>
        <p:txBody>
          <a:bodyPr/>
          <a:lstStyle/>
          <a:p>
            <a:r>
              <a:rPr lang="en-US"/>
              <a:t>J. Morgan - Beamline Commissioning</a:t>
            </a:r>
            <a:endParaRPr lang="en-US" dirty="0"/>
          </a:p>
        </p:txBody>
      </p:sp>
    </p:spTree>
    <p:extLst>
      <p:ext uri="{BB962C8B-B14F-4D97-AF65-F5344CB8AC3E}">
        <p14:creationId xmlns:p14="http://schemas.microsoft.com/office/powerpoint/2010/main" val="101261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609600"/>
          </a:xfrm>
        </p:spPr>
        <p:txBody>
          <a:bodyPr/>
          <a:lstStyle/>
          <a:p>
            <a:r>
              <a:rPr lang="en-US" sz="2800" dirty="0">
                <a:solidFill>
                  <a:srgbClr val="336699"/>
                </a:solidFill>
              </a:rPr>
              <a:t>Streamlined Commissioning Plan</a:t>
            </a:r>
            <a:endParaRPr lang="en-US" dirty="0">
              <a:solidFill>
                <a:srgbClr val="336699"/>
              </a:solidFill>
            </a:endParaRPr>
          </a:p>
        </p:txBody>
      </p:sp>
      <p:sp>
        <p:nvSpPr>
          <p:cNvPr id="3" name="Content Placeholder 2"/>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12"/>
          </p:nvPr>
        </p:nvSpPr>
        <p:spPr/>
        <p:txBody>
          <a:bodyPr/>
          <a:lstStyle/>
          <a:p>
            <a:fld id="{6F2A0381-4F62-2740-A4B1-0CAF41EACCA6}" type="slidenum">
              <a:rPr lang="en-US" smtClean="0"/>
              <a:pPr/>
              <a:t>9</a:t>
            </a:fld>
            <a:endParaRPr lang="en-US"/>
          </a:p>
        </p:txBody>
      </p:sp>
      <p:sp>
        <p:nvSpPr>
          <p:cNvPr id="6" name="TextBox 5"/>
          <p:cNvSpPr txBox="1"/>
          <p:nvPr/>
        </p:nvSpPr>
        <p:spPr>
          <a:xfrm>
            <a:off x="149050" y="1093787"/>
            <a:ext cx="8845899" cy="5201424"/>
          </a:xfrm>
          <a:prstGeom prst="rect">
            <a:avLst/>
          </a:prstGeom>
          <a:noFill/>
        </p:spPr>
        <p:txBody>
          <a:bodyPr wrap="square" rtlCol="0">
            <a:spAutoFit/>
          </a:bodyPr>
          <a:lstStyle/>
          <a:p>
            <a:pPr marL="176213" indent="-176213">
              <a:buFont typeface="Arial" pitchFamily="34" charset="0"/>
              <a:buChar char="•"/>
            </a:pPr>
            <a:r>
              <a:rPr lang="en-US" sz="2000" dirty="0">
                <a:solidFill>
                  <a:srgbClr val="1F497D"/>
                </a:solidFill>
              </a:rPr>
              <a:t>8 GeV protons into M1</a:t>
            </a:r>
          </a:p>
          <a:p>
            <a:pPr marL="633413" lvl="2" indent="-176213">
              <a:buFont typeface="Arial" pitchFamily="34" charset="0"/>
              <a:buChar char="•"/>
            </a:pPr>
            <a:r>
              <a:rPr lang="en-US" sz="1200" dirty="0">
                <a:solidFill>
                  <a:prstClr val="black"/>
                </a:solidFill>
              </a:rPr>
              <a:t>Have previously commissioned 8 GeV protons through the end of the P2 Line</a:t>
            </a:r>
          </a:p>
          <a:p>
            <a:pPr marL="176213" indent="-176213">
              <a:buFont typeface="Arial" pitchFamily="34" charset="0"/>
              <a:buChar char="•"/>
            </a:pPr>
            <a:r>
              <a:rPr lang="en-US" sz="2000" dirty="0">
                <a:solidFill>
                  <a:srgbClr val="1F497D"/>
                </a:solidFill>
              </a:rPr>
              <a:t>8 GeV protons through M3 to Delivery Ring</a:t>
            </a:r>
          </a:p>
          <a:p>
            <a:pPr marL="633413" lvl="2" indent="-176213">
              <a:buFont typeface="Arial" pitchFamily="34" charset="0"/>
              <a:buChar char="•"/>
            </a:pPr>
            <a:r>
              <a:rPr lang="en-US" sz="1200" dirty="0">
                <a:solidFill>
                  <a:prstClr val="black"/>
                </a:solidFill>
              </a:rPr>
              <a:t>Quad steering and careful scans of tight apertures deferred</a:t>
            </a:r>
            <a:endParaRPr lang="en-US" sz="1200" dirty="0">
              <a:solidFill>
                <a:srgbClr val="1F497D"/>
              </a:solidFill>
            </a:endParaRPr>
          </a:p>
          <a:p>
            <a:pPr marL="176213" indent="-176213">
              <a:buFont typeface="Arial" pitchFamily="34" charset="0"/>
              <a:buChar char="•"/>
            </a:pPr>
            <a:r>
              <a:rPr lang="en-US" sz="2000" dirty="0">
                <a:solidFill>
                  <a:srgbClr val="1F497D"/>
                </a:solidFill>
              </a:rPr>
              <a:t>8 GeV protons through Delivery Ring into M4</a:t>
            </a:r>
          </a:p>
          <a:p>
            <a:pPr marL="633413" lvl="2" indent="-176213">
              <a:buFont typeface="Arial" pitchFamily="34" charset="0"/>
              <a:buChar char="•"/>
            </a:pPr>
            <a:r>
              <a:rPr lang="en-US" sz="1200" dirty="0">
                <a:solidFill>
                  <a:prstClr val="black"/>
                </a:solidFill>
              </a:rPr>
              <a:t>Straight through D30, defer rest of Delivery Ring tune-up</a:t>
            </a:r>
          </a:p>
          <a:p>
            <a:pPr marL="633413" lvl="2" indent="-176213">
              <a:buFont typeface="Arial" pitchFamily="34" charset="0"/>
              <a:buChar char="•"/>
            </a:pPr>
            <a:r>
              <a:rPr lang="en-US" sz="1200" dirty="0">
                <a:solidFill>
                  <a:prstClr val="black"/>
                </a:solidFill>
              </a:rPr>
              <a:t>No injection or extraction bumps, minimal effort on positioning Pulsed Septum and </a:t>
            </a:r>
            <a:r>
              <a:rPr lang="en-US" sz="1200" dirty="0" err="1">
                <a:solidFill>
                  <a:prstClr val="black"/>
                </a:solidFill>
              </a:rPr>
              <a:t>Lambertson</a:t>
            </a:r>
            <a:endParaRPr lang="en-US" sz="1200" dirty="0">
              <a:solidFill>
                <a:prstClr val="black"/>
              </a:solidFill>
            </a:endParaRPr>
          </a:p>
          <a:p>
            <a:pPr marL="633413" lvl="2" indent="-176213">
              <a:buFont typeface="Arial" pitchFamily="34" charset="0"/>
              <a:buChar char="•"/>
            </a:pPr>
            <a:r>
              <a:rPr lang="en-US" sz="1200" dirty="0">
                <a:solidFill>
                  <a:prstClr val="black"/>
                </a:solidFill>
              </a:rPr>
              <a:t>No proton removal or Abort Line commissioning</a:t>
            </a:r>
            <a:endParaRPr lang="en-US" sz="1200" dirty="0">
              <a:solidFill>
                <a:srgbClr val="1F497D"/>
              </a:solidFill>
            </a:endParaRPr>
          </a:p>
          <a:p>
            <a:pPr marL="176213" indent="-176213">
              <a:buFont typeface="Arial" pitchFamily="34" charset="0"/>
              <a:buChar char="•"/>
            </a:pPr>
            <a:r>
              <a:rPr lang="en-US" sz="2000" dirty="0">
                <a:solidFill>
                  <a:srgbClr val="1F497D"/>
                </a:solidFill>
              </a:rPr>
              <a:t>8 GeV protons to the target</a:t>
            </a:r>
          </a:p>
          <a:p>
            <a:pPr marL="633413" lvl="2" indent="-176213">
              <a:buFont typeface="Arial" pitchFamily="34" charset="0"/>
              <a:buChar char="•"/>
            </a:pPr>
            <a:r>
              <a:rPr lang="en-US" sz="1200" dirty="0">
                <a:solidFill>
                  <a:prstClr val="black"/>
                </a:solidFill>
              </a:rPr>
              <a:t>Relaxed spot size on the target to improve aperture/reduce losses at the end of M1</a:t>
            </a:r>
          </a:p>
          <a:p>
            <a:pPr marL="176213" indent="-176213">
              <a:buFont typeface="Arial" pitchFamily="34" charset="0"/>
              <a:buChar char="•"/>
            </a:pPr>
            <a:r>
              <a:rPr lang="en-US" sz="2000" dirty="0">
                <a:solidFill>
                  <a:srgbClr val="1F497D"/>
                </a:solidFill>
              </a:rPr>
              <a:t>3.1 GeV beam into M2 when Target Station ready</a:t>
            </a:r>
          </a:p>
          <a:p>
            <a:pPr marL="633413" lvl="2" indent="-176213">
              <a:buFont typeface="Arial" pitchFamily="34" charset="0"/>
              <a:buChar char="•"/>
            </a:pPr>
            <a:r>
              <a:rPr lang="en-US" sz="1200" dirty="0">
                <a:solidFill>
                  <a:prstClr val="black"/>
                </a:solidFill>
              </a:rPr>
              <a:t>M2 design currents used, SEM’s and an Ion Chamber used for tuning</a:t>
            </a:r>
            <a:endParaRPr lang="en-US" sz="1200" dirty="0">
              <a:solidFill>
                <a:srgbClr val="1F497D"/>
              </a:solidFill>
            </a:endParaRPr>
          </a:p>
          <a:p>
            <a:pPr marL="176213" indent="-176213">
              <a:buFont typeface="Arial" pitchFamily="34" charset="0"/>
              <a:buChar char="•"/>
            </a:pPr>
            <a:r>
              <a:rPr lang="en-US" sz="2000" dirty="0">
                <a:solidFill>
                  <a:srgbClr val="1F497D"/>
                </a:solidFill>
              </a:rPr>
              <a:t>3.1 GeV beam down M2 and M3</a:t>
            </a:r>
          </a:p>
          <a:p>
            <a:pPr marL="633413" lvl="2" indent="-176213">
              <a:buFont typeface="Arial" pitchFamily="34" charset="0"/>
              <a:buChar char="•"/>
            </a:pPr>
            <a:r>
              <a:rPr lang="en-US" sz="1200" dirty="0">
                <a:solidFill>
                  <a:prstClr val="black"/>
                </a:solidFill>
              </a:rPr>
              <a:t>M3 magnet settings scaled from 8 GeV</a:t>
            </a:r>
          </a:p>
          <a:p>
            <a:pPr marL="633413" lvl="2" indent="-176213">
              <a:buFont typeface="Arial" pitchFamily="34" charset="0"/>
              <a:buChar char="•"/>
            </a:pPr>
            <a:r>
              <a:rPr lang="en-US" sz="1200" dirty="0">
                <a:solidFill>
                  <a:prstClr val="black"/>
                </a:solidFill>
              </a:rPr>
              <a:t>SEM’s, PWC’s and Ion Chambers used for tuning</a:t>
            </a:r>
            <a:endParaRPr lang="en-US" sz="1200" dirty="0">
              <a:solidFill>
                <a:srgbClr val="1F497D"/>
              </a:solidFill>
            </a:endParaRPr>
          </a:p>
          <a:p>
            <a:pPr marL="176213" indent="-176213">
              <a:buFont typeface="Arial" pitchFamily="34" charset="0"/>
              <a:buChar char="•"/>
            </a:pPr>
            <a:r>
              <a:rPr lang="en-US" sz="2000" dirty="0">
                <a:solidFill>
                  <a:srgbClr val="1F497D"/>
                </a:solidFill>
              </a:rPr>
              <a:t>3.1 GeV beam straight through Delivery Ring (D30) into M4 and M5</a:t>
            </a:r>
            <a:endParaRPr lang="en-US" sz="1800" dirty="0">
              <a:solidFill>
                <a:srgbClr val="1F497D"/>
              </a:solidFill>
            </a:endParaRPr>
          </a:p>
          <a:p>
            <a:pPr marL="633413" lvl="2" indent="-176213">
              <a:buFont typeface="Arial" pitchFamily="34" charset="0"/>
              <a:buChar char="•"/>
            </a:pPr>
            <a:r>
              <a:rPr lang="en-US" sz="1200" dirty="0">
                <a:solidFill>
                  <a:prstClr val="black"/>
                </a:solidFill>
              </a:rPr>
              <a:t>Injection, Extraction and M4 magnet settings scaled from 8 GeV</a:t>
            </a:r>
            <a:endParaRPr lang="en-US" sz="1200" dirty="0">
              <a:solidFill>
                <a:srgbClr val="1F497D"/>
              </a:solidFill>
            </a:endParaRPr>
          </a:p>
          <a:p>
            <a:pPr marL="176213" indent="-176213">
              <a:buFont typeface="Arial" pitchFamily="34" charset="0"/>
              <a:buChar char="•"/>
            </a:pPr>
            <a:r>
              <a:rPr lang="en-US" sz="2000" dirty="0">
                <a:solidFill>
                  <a:srgbClr val="1F497D"/>
                </a:solidFill>
              </a:rPr>
              <a:t>3.1 GeV beam into g-2 Storage Ring</a:t>
            </a:r>
          </a:p>
          <a:p>
            <a:pPr marL="633413" lvl="2" indent="-176213">
              <a:buFont typeface="Arial" pitchFamily="34" charset="0"/>
              <a:buChar char="•"/>
            </a:pPr>
            <a:r>
              <a:rPr lang="en-US" sz="1200" dirty="0">
                <a:solidFill>
                  <a:prstClr val="black"/>
                </a:solidFill>
              </a:rPr>
              <a:t>Protons, Muons and (a few) </a:t>
            </a:r>
            <a:r>
              <a:rPr lang="en-US" sz="1200" dirty="0" err="1">
                <a:solidFill>
                  <a:prstClr val="black"/>
                </a:solidFill>
              </a:rPr>
              <a:t>Pions</a:t>
            </a:r>
            <a:endParaRPr lang="en-US" sz="1200" dirty="0">
              <a:solidFill>
                <a:prstClr val="black"/>
              </a:solidFill>
            </a:endParaRPr>
          </a:p>
          <a:p>
            <a:pPr marL="176213" indent="-176213">
              <a:buFont typeface="Arial" pitchFamily="34" charset="0"/>
              <a:buChar char="•"/>
            </a:pPr>
            <a:r>
              <a:rPr lang="en-US" sz="2000" dirty="0">
                <a:solidFill>
                  <a:srgbClr val="1F497D"/>
                </a:solidFill>
              </a:rPr>
              <a:t>Work with Ring Team to tune orbit and optics into g-2 Storage Ring</a:t>
            </a:r>
          </a:p>
          <a:p>
            <a:pPr marL="633413" lvl="2" indent="-176213">
              <a:buFont typeface="Arial" pitchFamily="34" charset="0"/>
              <a:buChar char="•"/>
            </a:pPr>
            <a:r>
              <a:rPr lang="en-US" sz="1200" dirty="0">
                <a:solidFill>
                  <a:prstClr val="black"/>
                </a:solidFill>
              </a:rPr>
              <a:t>Final Focus optics and position/angle bumps in both planes</a:t>
            </a:r>
            <a:endParaRPr lang="en-US" sz="1200" dirty="0">
              <a:solidFill>
                <a:srgbClr val="1F497D"/>
              </a:solidFill>
            </a:endParaRPr>
          </a:p>
        </p:txBody>
      </p:sp>
      <p:sp>
        <p:nvSpPr>
          <p:cNvPr id="7" name="Footer Placeholder 6"/>
          <p:cNvSpPr>
            <a:spLocks noGrp="1"/>
          </p:cNvSpPr>
          <p:nvPr>
            <p:ph type="ftr" sz="quarter" idx="3"/>
          </p:nvPr>
        </p:nvSpPr>
        <p:spPr/>
        <p:txBody>
          <a:bodyPr/>
          <a:lstStyle/>
          <a:p>
            <a:r>
              <a:rPr lang="en-US"/>
              <a:t>J. Morgan - Beamline Commissioning</a:t>
            </a:r>
            <a:endParaRPr lang="en-US" dirty="0"/>
          </a:p>
        </p:txBody>
      </p:sp>
    </p:spTree>
    <p:extLst>
      <p:ext uri="{BB962C8B-B14F-4D97-AF65-F5344CB8AC3E}">
        <p14:creationId xmlns:p14="http://schemas.microsoft.com/office/powerpoint/2010/main" val="3842362776"/>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397</TotalTime>
  <Words>1296</Words>
  <Application>Microsoft Office PowerPoint</Application>
  <PresentationFormat>On-screen Show (4:3)</PresentationFormat>
  <Paragraphs>194</Paragraphs>
  <Slides>14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MS PGothic</vt:lpstr>
      <vt:lpstr>MS PGothic</vt:lpstr>
      <vt:lpstr>Arial</vt:lpstr>
      <vt:lpstr>Calibri</vt:lpstr>
      <vt:lpstr>Geneva</vt:lpstr>
      <vt:lpstr>Helvetica</vt:lpstr>
      <vt:lpstr>FNAL_TemplateMac_060514</vt:lpstr>
      <vt:lpstr>Fermilab: Footer Only</vt:lpstr>
      <vt:lpstr>Muon Department meeting Beam Start Up</vt:lpstr>
      <vt:lpstr>Department meeting</vt:lpstr>
      <vt:lpstr>Schedule</vt:lpstr>
      <vt:lpstr>ARR Web Site</vt:lpstr>
      <vt:lpstr>Beamline verification spreadsheet</vt:lpstr>
      <vt:lpstr>Original Commissioning Timeline</vt:lpstr>
      <vt:lpstr>Original Commissioning Prerequisites</vt:lpstr>
      <vt:lpstr>Status of Prerequisites</vt:lpstr>
      <vt:lpstr>Streamlined Commissioning Plan</vt:lpstr>
      <vt:lpstr>Commissioning Strategy</vt:lpstr>
      <vt:lpstr>Start up </vt:lpstr>
      <vt:lpstr>Status</vt:lpstr>
      <vt:lpstr>Status</vt:lpstr>
      <vt:lpstr>Status</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Muon Department meeting Beam Start Up</dc:title>
  <dc:creator>Gerald E Annala</dc:creator>
  <cp:lastModifiedBy>Gerald E Annala</cp:lastModifiedBy>
  <cp:revision>8</cp:revision>
  <cp:lastPrinted>2014-01-20T19:40:21Z</cp:lastPrinted>
  <dcterms:created xsi:type="dcterms:W3CDTF">2017-03-01T11:36:45Z</dcterms:created>
  <dcterms:modified xsi:type="dcterms:W3CDTF">2017-03-02T14:35:58Z</dcterms:modified>
</cp:coreProperties>
</file>