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15"/>
  </p:notesMasterIdLst>
  <p:handoutMasterIdLst>
    <p:handoutMasterId r:id="rId16"/>
  </p:handoutMasterIdLst>
  <p:sldIdLst>
    <p:sldId id="265" r:id="rId3"/>
    <p:sldId id="266" r:id="rId4"/>
    <p:sldId id="271" r:id="rId5"/>
    <p:sldId id="267" r:id="rId6"/>
    <p:sldId id="272" r:id="rId7"/>
    <p:sldId id="268" r:id="rId8"/>
    <p:sldId id="269" r:id="rId9"/>
    <p:sldId id="270" r:id="rId10"/>
    <p:sldId id="273" r:id="rId11"/>
    <p:sldId id="274" r:id="rId12"/>
    <p:sldId id="276" r:id="rId13"/>
    <p:sldId id="275" r:id="rId14"/>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660"/>
  </p:normalViewPr>
  <p:slideViewPr>
    <p:cSldViewPr snapToGrid="0" snapToObjects="1">
      <p:cViewPr varScale="1">
        <p:scale>
          <a:sx n="86" d="100"/>
          <a:sy n="86" d="100"/>
        </p:scale>
        <p:origin x="-864" y="-104"/>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3/2/17</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3/2/17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50889BEA-2B91-403F-ADA4-053DEE04721E}" type="datetime1">
              <a:rPr lang="en-US" altLang="en-US"/>
              <a:pPr/>
              <a:t>3/2/17</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6A3537A3-8C6B-43C4-A25C-FC2CE8D9D9BB}" type="datetime1">
              <a:rPr lang="en-US" altLang="en-US"/>
              <a:pPr/>
              <a:t>3/2/17</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Presenter | Presentation Title</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2B1CF01D-1604-4C8E-BF6F-5634B5B9B0FA}" type="datetime1">
              <a:rPr lang="en-US" altLang="en-US"/>
              <a:pPr/>
              <a:t>3/2/17</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5E62D87C-608A-49B4-979E-2C9EC8FFFA3E}" type="datetime1">
              <a:rPr lang="en-US" altLang="en-US"/>
              <a:pPr/>
              <a:t>3/2/17</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1200"/>
            </a:lvl1pPr>
          </a:lstStyle>
          <a:p>
            <a:fld id="{EAD63FCB-C847-421A-A82C-644CA8D55BDB}" type="datetime1">
              <a:rPr lang="en-US" altLang="en-US"/>
              <a:pPr/>
              <a:t>3/2/17</a:t>
            </a:fld>
            <a:endParaRPr lang="en-US" altLang="en-US"/>
          </a:p>
        </p:txBody>
      </p:sp>
      <p:sp>
        <p:nvSpPr>
          <p:cNvPr id="4" name="Footer Placeholder 4"/>
          <p:cNvSpPr>
            <a:spLocks noGrp="1"/>
          </p:cNvSpPr>
          <p:nvPr>
            <p:ph type="ftr" sz="quarter" idx="1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5" name="Slide Number Placeholder 5"/>
          <p:cNvSpPr>
            <a:spLocks noGrp="1"/>
          </p:cNvSpPr>
          <p:nvPr>
            <p:ph type="sldNum" sz="quarter" idx="16"/>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1200"/>
            </a:lvl1pPr>
          </a:lstStyle>
          <a:p>
            <a:fld id="{A0E092C4-48F6-48C5-B2B3-815670E99CE7}" type="datetime1">
              <a:rPr lang="en-US" altLang="en-US"/>
              <a:pPr/>
              <a:t>3/2/17</a:t>
            </a:fld>
            <a:endParaRPr lang="en-US" altLang="en-US"/>
          </a:p>
        </p:txBody>
      </p:sp>
      <p:sp>
        <p:nvSpPr>
          <p:cNvPr id="5" name="Footer Placeholder 4"/>
          <p:cNvSpPr>
            <a:spLocks noGrp="1"/>
          </p:cNvSpPr>
          <p:nvPr>
            <p:ph type="ftr" sz="quarter" idx="1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1200"/>
            </a:lvl1pPr>
          </a:lstStyle>
          <a:p>
            <a:fld id="{DD380D08-F2CA-47D3-B2B9-BCFDF76A6561}" type="datetime1">
              <a:rPr lang="en-US" altLang="en-US"/>
              <a:pPr/>
              <a:t>3/2/17</a:t>
            </a:fld>
            <a:endParaRPr lang="en-US" altLang="en-US"/>
          </a:p>
        </p:txBody>
      </p:sp>
      <p:sp>
        <p:nvSpPr>
          <p:cNvPr id="5" name="Footer Placeholder 4"/>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8"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1200"/>
            </a:lvl1pPr>
          </a:lstStyle>
          <a:p>
            <a:fld id="{2866E9CA-C242-476E-AC96-726DAD61F4C9}" type="datetime1">
              <a:rPr lang="en-US" altLang="en-US"/>
              <a:pPr/>
              <a:t>3/2/17</a:t>
            </a:fld>
            <a:endParaRPr lang="en-US" altLang="en-US"/>
          </a:p>
        </p:txBody>
      </p:sp>
      <p:sp>
        <p:nvSpPr>
          <p:cNvPr id="11" name="Footer Placeholder 4"/>
          <p:cNvSpPr>
            <a:spLocks noGrp="1"/>
          </p:cNvSpPr>
          <p:nvPr>
            <p:ph type="ftr" sz="quarter" idx="2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1200" dirty="0" smtClean="0"/>
            </a:lvl1pPr>
          </a:lstStyle>
          <a:p>
            <a:pPr>
              <a:defRPr/>
            </a:pPr>
            <a:r>
              <a:rPr lang="en-US"/>
              <a:t>Presenter | Presentation Title</a:t>
            </a:r>
            <a:endParaRPr lang="en-US" b="1"/>
          </a:p>
        </p:txBody>
      </p:sp>
      <p:sp>
        <p:nvSpPr>
          <p:cNvPr id="12" name="Slide Number Placeholder 5"/>
          <p:cNvSpPr>
            <a:spLocks noGrp="1"/>
          </p:cNvSpPr>
          <p:nvPr>
            <p:ph type="sldNum" sz="quarter" idx="2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theme" Target="../theme/theme2.xml"/><Relationship Id="rId6"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D594D8DC-1801-43BE-B437-DF92E32BA858}" type="datetime1">
              <a:rPr lang="en-US" altLang="en-US"/>
              <a:pPr/>
              <a:t>3/2/17</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Presenter | Presentation Title</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F478486A-2EA2-4759-824C-EE1AD3861CE4}" type="datetime1">
              <a:rPr lang="en-US" altLang="en-US"/>
              <a:pPr/>
              <a:t>3/2/17</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Presenter | Presentation Title</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Technical Publications — Review</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Heath O’Connell</a:t>
            </a:r>
          </a:p>
          <a:p>
            <a:pPr eaLnBrk="1" hangingPunct="1"/>
            <a:r>
              <a:rPr lang="en-US" altLang="en-US" dirty="0">
                <a:latin typeface="Helvetica" panose="020B0604020202020204" pitchFamily="34" charset="0"/>
                <a:ea typeface="Geneva" pitchFamily="121" charset="-128"/>
              </a:rPr>
              <a:t>Meeting Title</a:t>
            </a:r>
          </a:p>
          <a:p>
            <a:pPr eaLnBrk="1" hangingPunct="1"/>
            <a:r>
              <a:rPr lang="en-US" altLang="en-US" dirty="0">
                <a:latin typeface="Helvetica" panose="020B0604020202020204" pitchFamily="34" charset="0"/>
                <a:ea typeface="Geneva" pitchFamily="121" charset="-128"/>
              </a:rPr>
              <a:t>Day Month Year</a:t>
            </a:r>
          </a:p>
          <a:p>
            <a:pPr eaLnBrk="1" hangingPunct="1"/>
            <a:endParaRPr lang="en-US" altLang="en-US" dirty="0">
              <a:latin typeface="Helvetica" panose="020B0604020202020204" pitchFamily="34" charset="0"/>
              <a:ea typeface="Geneva" pitchFamily="121"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current review policy</a:t>
            </a:r>
          </a:p>
        </p:txBody>
      </p:sp>
      <p:sp>
        <p:nvSpPr>
          <p:cNvPr id="3" name="Content Placeholder 2"/>
          <p:cNvSpPr>
            <a:spLocks noGrp="1"/>
          </p:cNvSpPr>
          <p:nvPr>
            <p:ph idx="1"/>
          </p:nvPr>
        </p:nvSpPr>
        <p:spPr/>
        <p:txBody>
          <a:bodyPr/>
          <a:lstStyle/>
          <a:p>
            <a:r>
              <a:rPr lang="en-US" dirty="0"/>
              <a:t>ORTA: all papers</a:t>
            </a:r>
          </a:p>
          <a:p>
            <a:r>
              <a:rPr lang="en-US" dirty="0"/>
              <a:t>Technical review: all papers except</a:t>
            </a:r>
          </a:p>
          <a:p>
            <a:pPr lvl="1"/>
            <a:r>
              <a:rPr lang="en-US" dirty="0"/>
              <a:t>Particle Theory</a:t>
            </a:r>
          </a:p>
          <a:p>
            <a:pPr lvl="1"/>
            <a:r>
              <a:rPr lang="en-US" dirty="0"/>
              <a:t>Astro Theory</a:t>
            </a:r>
          </a:p>
          <a:p>
            <a:pPr lvl="1"/>
            <a:r>
              <a:rPr lang="en-US" dirty="0"/>
              <a:t>Accepted Manuscripts (Anything already accepted for publication by a journal or conference proceedings).</a:t>
            </a:r>
          </a:p>
          <a:p>
            <a:pPr lvl="1"/>
            <a:r>
              <a:rPr lang="en-US" dirty="0"/>
              <a:t>CMS papers (full collaboration)</a:t>
            </a:r>
          </a:p>
          <a:p>
            <a:pPr lvl="1"/>
            <a:r>
              <a:rPr lang="en-US" dirty="0"/>
              <a:t>Design reports</a:t>
            </a:r>
          </a:p>
          <a:p>
            <a:pPr lvl="1"/>
            <a:r>
              <a:rPr lang="en-US"/>
              <a:t>Theses</a:t>
            </a:r>
            <a:endParaRPr lang="en-US" dirty="0"/>
          </a:p>
        </p:txBody>
      </p:sp>
      <p:sp>
        <p:nvSpPr>
          <p:cNvPr id="4" name="Date Placeholder 3"/>
          <p:cNvSpPr>
            <a:spLocks noGrp="1"/>
          </p:cNvSpPr>
          <p:nvPr>
            <p:ph type="dt" sz="half" idx="10"/>
          </p:nvPr>
        </p:nvSpPr>
        <p:spPr/>
        <p:txBody>
          <a:bodyPr/>
          <a:lstStyle/>
          <a:p>
            <a:fld id="{50889BEA-2B91-403F-ADA4-053DEE04721E}" type="datetime1">
              <a:rPr lang="en-US" altLang="en-US" smtClean="0"/>
              <a:pPr/>
              <a:t>3/2/17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10</a:t>
            </a:fld>
            <a:endParaRPr lang="en-US" altLang="en-US"/>
          </a:p>
        </p:txBody>
      </p:sp>
    </p:spTree>
    <p:extLst>
      <p:ext uri="{BB962C8B-B14F-4D97-AF65-F5344CB8AC3E}">
        <p14:creationId xmlns:p14="http://schemas.microsoft.com/office/powerpoint/2010/main" val="1986286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 Pubs stats for 2016</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44229126"/>
              </p:ext>
            </p:extLst>
          </p:nvPr>
        </p:nvGraphicFramePr>
        <p:xfrm>
          <a:off x="223737" y="1042988"/>
          <a:ext cx="6942876" cy="4820920"/>
        </p:xfrm>
        <a:graphic>
          <a:graphicData uri="http://schemas.openxmlformats.org/drawingml/2006/table">
            <a:tbl>
              <a:tblPr firstRow="1" bandRow="1">
                <a:tableStyleId>{5C22544A-7EE6-4342-B048-85BDC9FD1C3A}</a:tableStyleId>
              </a:tblPr>
              <a:tblGrid>
                <a:gridCol w="1739367">
                  <a:extLst>
                    <a:ext uri="{9D8B030D-6E8A-4147-A177-3AD203B41FA5}">
                      <a16:colId xmlns:a16="http://schemas.microsoft.com/office/drawing/2014/main" xmlns="" val="486160195"/>
                    </a:ext>
                  </a:extLst>
                </a:gridCol>
                <a:gridCol w="1734503">
                  <a:extLst>
                    <a:ext uri="{9D8B030D-6E8A-4147-A177-3AD203B41FA5}">
                      <a16:colId xmlns:a16="http://schemas.microsoft.com/office/drawing/2014/main" xmlns="" val="16776254"/>
                    </a:ext>
                  </a:extLst>
                </a:gridCol>
                <a:gridCol w="1734503">
                  <a:extLst>
                    <a:ext uri="{9D8B030D-6E8A-4147-A177-3AD203B41FA5}">
                      <a16:colId xmlns:a16="http://schemas.microsoft.com/office/drawing/2014/main" xmlns="" val="858363046"/>
                    </a:ext>
                  </a:extLst>
                </a:gridCol>
                <a:gridCol w="1734503">
                  <a:extLst>
                    <a:ext uri="{9D8B030D-6E8A-4147-A177-3AD203B41FA5}">
                      <a16:colId xmlns:a16="http://schemas.microsoft.com/office/drawing/2014/main" xmlns="" val="1246521462"/>
                    </a:ext>
                  </a:extLst>
                </a:gridCol>
              </a:tblGrid>
              <a:tr h="370840">
                <a:tc>
                  <a:txBody>
                    <a:bodyPr/>
                    <a:lstStyle/>
                    <a:p>
                      <a:r>
                        <a:rPr lang="en-US" dirty="0"/>
                        <a:t>Paper type</a:t>
                      </a:r>
                    </a:p>
                  </a:txBody>
                  <a:tcPr/>
                </a:tc>
                <a:tc>
                  <a:txBody>
                    <a:bodyPr/>
                    <a:lstStyle/>
                    <a:p>
                      <a:r>
                        <a:rPr lang="en-US" dirty="0"/>
                        <a:t>Total</a:t>
                      </a:r>
                    </a:p>
                  </a:txBody>
                  <a:tcPr/>
                </a:tc>
                <a:tc>
                  <a:txBody>
                    <a:bodyPr/>
                    <a:lstStyle/>
                    <a:p>
                      <a:r>
                        <a:rPr lang="en-US" dirty="0"/>
                        <a:t>Accepted</a:t>
                      </a:r>
                    </a:p>
                  </a:txBody>
                  <a:tcPr/>
                </a:tc>
                <a:tc>
                  <a:txBody>
                    <a:bodyPr/>
                    <a:lstStyle/>
                    <a:p>
                      <a:r>
                        <a:rPr lang="en-US" dirty="0"/>
                        <a:t>Review</a:t>
                      </a:r>
                    </a:p>
                  </a:txBody>
                  <a:tcPr/>
                </a:tc>
                <a:extLst>
                  <a:ext uri="{0D108BD9-81ED-4DB2-BD59-A6C34878D82A}">
                    <a16:rowId xmlns:a16="http://schemas.microsoft.com/office/drawing/2014/main" xmlns="" val="1887026383"/>
                  </a:ext>
                </a:extLst>
              </a:tr>
              <a:tr h="370840">
                <a:tc>
                  <a:txBody>
                    <a:bodyPr/>
                    <a:lstStyle/>
                    <a:p>
                      <a:r>
                        <a:rPr lang="en-US" dirty="0"/>
                        <a:t>PUB (theory)</a:t>
                      </a:r>
                    </a:p>
                  </a:txBody>
                  <a:tcPr/>
                </a:tc>
                <a:tc>
                  <a:txBody>
                    <a:bodyPr/>
                    <a:lstStyle/>
                    <a:p>
                      <a:pPr algn="r"/>
                      <a:r>
                        <a:rPr lang="en-US" dirty="0">
                          <a:solidFill>
                            <a:srgbClr val="00B050"/>
                          </a:solidFill>
                        </a:rPr>
                        <a:t>86</a:t>
                      </a:r>
                    </a:p>
                  </a:txBody>
                  <a:tcPr/>
                </a:tc>
                <a:tc>
                  <a:txBody>
                    <a:bodyPr/>
                    <a:lstStyle/>
                    <a:p>
                      <a:pPr algn="r"/>
                      <a:r>
                        <a:rPr lang="en-US" baseline="0" dirty="0">
                          <a:solidFill>
                            <a:srgbClr val="00B050"/>
                          </a:solidFill>
                        </a:rPr>
                        <a:t>44</a:t>
                      </a:r>
                    </a:p>
                  </a:txBody>
                  <a:tcPr/>
                </a:tc>
                <a:tc>
                  <a:txBody>
                    <a:bodyPr/>
                    <a:lstStyle/>
                    <a:p>
                      <a:pPr algn="r"/>
                      <a:endParaRPr lang="en-US" dirty="0">
                        <a:solidFill>
                          <a:srgbClr val="00B050"/>
                        </a:solidFill>
                      </a:endParaRPr>
                    </a:p>
                  </a:txBody>
                  <a:tcPr/>
                </a:tc>
                <a:extLst>
                  <a:ext uri="{0D108BD9-81ED-4DB2-BD59-A6C34878D82A}">
                    <a16:rowId xmlns:a16="http://schemas.microsoft.com/office/drawing/2014/main" xmlns="" val="756834225"/>
                  </a:ext>
                </a:extLst>
              </a:tr>
              <a:tr h="370840">
                <a:tc>
                  <a:txBody>
                    <a:bodyPr/>
                    <a:lstStyle/>
                    <a:p>
                      <a:r>
                        <a:rPr lang="en-US" dirty="0"/>
                        <a:t>PUB (CMS)</a:t>
                      </a:r>
                    </a:p>
                  </a:txBody>
                  <a:tcPr/>
                </a:tc>
                <a:tc>
                  <a:txBody>
                    <a:bodyPr/>
                    <a:lstStyle/>
                    <a:p>
                      <a:pPr algn="r"/>
                      <a:r>
                        <a:rPr lang="en-US" dirty="0">
                          <a:solidFill>
                            <a:srgbClr val="00B050"/>
                          </a:solidFill>
                        </a:rPr>
                        <a:t>106</a:t>
                      </a:r>
                    </a:p>
                  </a:txBody>
                  <a:tcPr/>
                </a:tc>
                <a:tc>
                  <a:txBody>
                    <a:bodyPr/>
                    <a:lstStyle/>
                    <a:p>
                      <a:pPr algn="r"/>
                      <a:r>
                        <a:rPr lang="en-US" baseline="0" dirty="0">
                          <a:solidFill>
                            <a:srgbClr val="00B050"/>
                          </a:solidFill>
                        </a:rPr>
                        <a:t>67</a:t>
                      </a:r>
                    </a:p>
                  </a:txBody>
                  <a:tcPr/>
                </a:tc>
                <a:tc>
                  <a:txBody>
                    <a:bodyPr/>
                    <a:lstStyle/>
                    <a:p>
                      <a:pPr algn="r"/>
                      <a:endParaRPr lang="en-US" dirty="0">
                        <a:solidFill>
                          <a:srgbClr val="00B050"/>
                        </a:solidFill>
                      </a:endParaRPr>
                    </a:p>
                  </a:txBody>
                  <a:tcPr/>
                </a:tc>
                <a:extLst>
                  <a:ext uri="{0D108BD9-81ED-4DB2-BD59-A6C34878D82A}">
                    <a16:rowId xmlns:a16="http://schemas.microsoft.com/office/drawing/2014/main" xmlns="" val="3340641359"/>
                  </a:ext>
                </a:extLst>
              </a:tr>
              <a:tr h="370840">
                <a:tc>
                  <a:txBody>
                    <a:bodyPr/>
                    <a:lstStyle/>
                    <a:p>
                      <a:r>
                        <a:rPr lang="en-US" dirty="0"/>
                        <a:t>PUB (other)</a:t>
                      </a:r>
                    </a:p>
                  </a:txBody>
                  <a:tcPr/>
                </a:tc>
                <a:tc>
                  <a:txBody>
                    <a:bodyPr/>
                    <a:lstStyle/>
                    <a:p>
                      <a:pPr algn="r"/>
                      <a:r>
                        <a:rPr lang="en-US" dirty="0"/>
                        <a:t>197</a:t>
                      </a:r>
                    </a:p>
                  </a:txBody>
                  <a:tcPr/>
                </a:tc>
                <a:tc>
                  <a:txBody>
                    <a:bodyPr/>
                    <a:lstStyle/>
                    <a:p>
                      <a:pPr algn="r"/>
                      <a:r>
                        <a:rPr lang="en-US" baseline="0" dirty="0">
                          <a:solidFill>
                            <a:srgbClr val="00B050"/>
                          </a:solidFill>
                        </a:rPr>
                        <a:t>123</a:t>
                      </a:r>
                    </a:p>
                  </a:txBody>
                  <a:tcPr/>
                </a:tc>
                <a:tc>
                  <a:txBody>
                    <a:bodyPr/>
                    <a:lstStyle/>
                    <a:p>
                      <a:pPr algn="r"/>
                      <a:r>
                        <a:rPr lang="en-US" dirty="0">
                          <a:solidFill>
                            <a:srgbClr val="FF0000"/>
                          </a:solidFill>
                        </a:rPr>
                        <a:t>74</a:t>
                      </a:r>
                    </a:p>
                  </a:txBody>
                  <a:tcPr/>
                </a:tc>
                <a:extLst>
                  <a:ext uri="{0D108BD9-81ED-4DB2-BD59-A6C34878D82A}">
                    <a16:rowId xmlns:a16="http://schemas.microsoft.com/office/drawing/2014/main" xmlns="" val="460087402"/>
                  </a:ext>
                </a:extLst>
              </a:tr>
              <a:tr h="370840">
                <a:tc>
                  <a:txBody>
                    <a:bodyPr/>
                    <a:lstStyle/>
                    <a:p>
                      <a:r>
                        <a:rPr lang="en-US" i="1" dirty="0"/>
                        <a:t>PUB (total)</a:t>
                      </a:r>
                    </a:p>
                  </a:txBody>
                  <a:tcPr/>
                </a:tc>
                <a:tc>
                  <a:txBody>
                    <a:bodyPr/>
                    <a:lstStyle/>
                    <a:p>
                      <a:pPr algn="r"/>
                      <a:r>
                        <a:rPr lang="en-US" i="1" dirty="0"/>
                        <a:t>389</a:t>
                      </a:r>
                    </a:p>
                  </a:txBody>
                  <a:tcPr/>
                </a:tc>
                <a:tc>
                  <a:txBody>
                    <a:bodyPr/>
                    <a:lstStyle/>
                    <a:p>
                      <a:pPr algn="r"/>
                      <a:r>
                        <a:rPr lang="en-US" i="1" baseline="0" dirty="0">
                          <a:solidFill>
                            <a:srgbClr val="00B050"/>
                          </a:solidFill>
                        </a:rPr>
                        <a:t>234</a:t>
                      </a:r>
                    </a:p>
                  </a:txBody>
                  <a:tcPr/>
                </a:tc>
                <a:tc>
                  <a:txBody>
                    <a:bodyPr/>
                    <a:lstStyle/>
                    <a:p>
                      <a:pPr algn="r"/>
                      <a:endParaRPr lang="en-US" dirty="0"/>
                    </a:p>
                  </a:txBody>
                  <a:tcPr/>
                </a:tc>
                <a:extLst>
                  <a:ext uri="{0D108BD9-81ED-4DB2-BD59-A6C34878D82A}">
                    <a16:rowId xmlns:a16="http://schemas.microsoft.com/office/drawing/2014/main" xmlns="" val="3861432270"/>
                  </a:ext>
                </a:extLst>
              </a:tr>
              <a:tr h="370840">
                <a:tc>
                  <a:txBody>
                    <a:bodyPr/>
                    <a:lstStyle/>
                    <a:p>
                      <a:endParaRPr lang="en-US" dirty="0"/>
                    </a:p>
                  </a:txBody>
                  <a:tcPr/>
                </a:tc>
                <a:tc>
                  <a:txBody>
                    <a:bodyPr/>
                    <a:lstStyle/>
                    <a:p>
                      <a:pPr algn="r"/>
                      <a:endParaRPr lang="en-US" dirty="0"/>
                    </a:p>
                  </a:txBody>
                  <a:tcPr/>
                </a:tc>
                <a:tc>
                  <a:txBody>
                    <a:bodyPr/>
                    <a:lstStyle/>
                    <a:p>
                      <a:pPr algn="r"/>
                      <a:endParaRPr lang="en-US" baseline="0" dirty="0"/>
                    </a:p>
                  </a:txBody>
                  <a:tcPr/>
                </a:tc>
                <a:tc>
                  <a:txBody>
                    <a:bodyPr/>
                    <a:lstStyle/>
                    <a:p>
                      <a:pPr algn="r"/>
                      <a:endParaRPr lang="en-US" dirty="0"/>
                    </a:p>
                  </a:txBody>
                  <a:tcPr/>
                </a:tc>
                <a:extLst>
                  <a:ext uri="{0D108BD9-81ED-4DB2-BD59-A6C34878D82A}">
                    <a16:rowId xmlns:a16="http://schemas.microsoft.com/office/drawing/2014/main" xmlns="" val="963394469"/>
                  </a:ext>
                </a:extLst>
              </a:tr>
              <a:tr h="370840">
                <a:tc>
                  <a:txBody>
                    <a:bodyPr/>
                    <a:lstStyle/>
                    <a:p>
                      <a:r>
                        <a:rPr lang="en-US" dirty="0"/>
                        <a:t>CONF (theory)</a:t>
                      </a:r>
                    </a:p>
                  </a:txBody>
                  <a:tcPr/>
                </a:tc>
                <a:tc>
                  <a:txBody>
                    <a:bodyPr/>
                    <a:lstStyle/>
                    <a:p>
                      <a:pPr algn="r"/>
                      <a:r>
                        <a:rPr lang="en-US" dirty="0">
                          <a:solidFill>
                            <a:srgbClr val="00B050"/>
                          </a:solidFill>
                        </a:rPr>
                        <a:t>8</a:t>
                      </a:r>
                    </a:p>
                  </a:txBody>
                  <a:tcPr/>
                </a:tc>
                <a:tc>
                  <a:txBody>
                    <a:bodyPr/>
                    <a:lstStyle/>
                    <a:p>
                      <a:pPr algn="r"/>
                      <a:r>
                        <a:rPr lang="en-US" baseline="0" dirty="0">
                          <a:solidFill>
                            <a:srgbClr val="00B050"/>
                          </a:solidFill>
                        </a:rPr>
                        <a:t>1</a:t>
                      </a:r>
                    </a:p>
                  </a:txBody>
                  <a:tcPr/>
                </a:tc>
                <a:tc>
                  <a:txBody>
                    <a:bodyPr/>
                    <a:lstStyle/>
                    <a:p>
                      <a:pPr algn="r"/>
                      <a:endParaRPr lang="en-US" dirty="0">
                        <a:solidFill>
                          <a:srgbClr val="00B050"/>
                        </a:solidFill>
                      </a:endParaRPr>
                    </a:p>
                  </a:txBody>
                  <a:tcPr/>
                </a:tc>
                <a:extLst>
                  <a:ext uri="{0D108BD9-81ED-4DB2-BD59-A6C34878D82A}">
                    <a16:rowId xmlns:a16="http://schemas.microsoft.com/office/drawing/2014/main" xmlns="" val="4129648506"/>
                  </a:ext>
                </a:extLst>
              </a:tr>
              <a:tr h="370840">
                <a:tc>
                  <a:txBody>
                    <a:bodyPr/>
                    <a:lstStyle/>
                    <a:p>
                      <a:r>
                        <a:rPr lang="en-US" dirty="0"/>
                        <a:t>CONF (other)</a:t>
                      </a:r>
                    </a:p>
                  </a:txBody>
                  <a:tcPr/>
                </a:tc>
                <a:tc>
                  <a:txBody>
                    <a:bodyPr/>
                    <a:lstStyle/>
                    <a:p>
                      <a:pPr algn="r"/>
                      <a:r>
                        <a:rPr lang="en-US" dirty="0"/>
                        <a:t>201</a:t>
                      </a:r>
                    </a:p>
                  </a:txBody>
                  <a:tcPr/>
                </a:tc>
                <a:tc>
                  <a:txBody>
                    <a:bodyPr/>
                    <a:lstStyle/>
                    <a:p>
                      <a:pPr algn="r"/>
                      <a:r>
                        <a:rPr lang="en-US" baseline="0" dirty="0">
                          <a:solidFill>
                            <a:srgbClr val="00B050"/>
                          </a:solidFill>
                        </a:rPr>
                        <a:t>111</a:t>
                      </a:r>
                    </a:p>
                  </a:txBody>
                  <a:tcPr/>
                </a:tc>
                <a:tc>
                  <a:txBody>
                    <a:bodyPr/>
                    <a:lstStyle/>
                    <a:p>
                      <a:pPr algn="r"/>
                      <a:r>
                        <a:rPr lang="en-US" dirty="0">
                          <a:solidFill>
                            <a:srgbClr val="FF0000"/>
                          </a:solidFill>
                        </a:rPr>
                        <a:t>90</a:t>
                      </a:r>
                    </a:p>
                  </a:txBody>
                  <a:tcPr/>
                </a:tc>
                <a:extLst>
                  <a:ext uri="{0D108BD9-81ED-4DB2-BD59-A6C34878D82A}">
                    <a16:rowId xmlns:a16="http://schemas.microsoft.com/office/drawing/2014/main" xmlns="" val="203897676"/>
                  </a:ext>
                </a:extLst>
              </a:tr>
              <a:tr h="370840">
                <a:tc>
                  <a:txBody>
                    <a:bodyPr/>
                    <a:lstStyle/>
                    <a:p>
                      <a:r>
                        <a:rPr lang="en-US" i="1" dirty="0"/>
                        <a:t>CONF (total)</a:t>
                      </a:r>
                    </a:p>
                  </a:txBody>
                  <a:tcPr/>
                </a:tc>
                <a:tc>
                  <a:txBody>
                    <a:bodyPr/>
                    <a:lstStyle/>
                    <a:p>
                      <a:pPr algn="r"/>
                      <a:r>
                        <a:rPr lang="en-US" i="1" dirty="0"/>
                        <a:t>209</a:t>
                      </a:r>
                    </a:p>
                  </a:txBody>
                  <a:tcPr/>
                </a:tc>
                <a:tc>
                  <a:txBody>
                    <a:bodyPr/>
                    <a:lstStyle/>
                    <a:p>
                      <a:pPr algn="r"/>
                      <a:r>
                        <a:rPr lang="en-US" i="1" baseline="0" dirty="0">
                          <a:solidFill>
                            <a:srgbClr val="00B050"/>
                          </a:solidFill>
                        </a:rPr>
                        <a:t>112</a:t>
                      </a:r>
                    </a:p>
                  </a:txBody>
                  <a:tcPr/>
                </a:tc>
                <a:tc>
                  <a:txBody>
                    <a:bodyPr/>
                    <a:lstStyle/>
                    <a:p>
                      <a:pPr algn="r"/>
                      <a:endParaRPr lang="en-US" dirty="0"/>
                    </a:p>
                  </a:txBody>
                  <a:tcPr/>
                </a:tc>
                <a:extLst>
                  <a:ext uri="{0D108BD9-81ED-4DB2-BD59-A6C34878D82A}">
                    <a16:rowId xmlns:a16="http://schemas.microsoft.com/office/drawing/2014/main" xmlns="" val="1740898431"/>
                  </a:ext>
                </a:extLst>
              </a:tr>
              <a:tr h="370840">
                <a:tc>
                  <a:txBody>
                    <a:bodyPr/>
                    <a:lstStyle/>
                    <a:p>
                      <a:endParaRPr lang="en-US" dirty="0"/>
                    </a:p>
                  </a:txBody>
                  <a:tcPr/>
                </a:tc>
                <a:tc>
                  <a:txBody>
                    <a:bodyPr/>
                    <a:lstStyle/>
                    <a:p>
                      <a:pPr algn="r"/>
                      <a:endParaRPr lang="en-US" dirty="0"/>
                    </a:p>
                  </a:txBody>
                  <a:tcPr/>
                </a:tc>
                <a:tc>
                  <a:txBody>
                    <a:bodyPr/>
                    <a:lstStyle/>
                    <a:p>
                      <a:pPr algn="r"/>
                      <a:endParaRPr lang="en-US" baseline="0" dirty="0">
                        <a:solidFill>
                          <a:srgbClr val="00B050"/>
                        </a:solidFill>
                      </a:endParaRPr>
                    </a:p>
                  </a:txBody>
                  <a:tcPr/>
                </a:tc>
                <a:tc>
                  <a:txBody>
                    <a:bodyPr/>
                    <a:lstStyle/>
                    <a:p>
                      <a:pPr algn="r"/>
                      <a:endParaRPr lang="en-US" dirty="0"/>
                    </a:p>
                  </a:txBody>
                  <a:tcPr/>
                </a:tc>
                <a:extLst>
                  <a:ext uri="{0D108BD9-81ED-4DB2-BD59-A6C34878D82A}">
                    <a16:rowId xmlns:a16="http://schemas.microsoft.com/office/drawing/2014/main" xmlns="" val="2855985333"/>
                  </a:ext>
                </a:extLst>
              </a:tr>
              <a:tr h="370840">
                <a:tc>
                  <a:txBody>
                    <a:bodyPr/>
                    <a:lstStyle/>
                    <a:p>
                      <a:r>
                        <a:rPr lang="en-US" dirty="0"/>
                        <a:t>TM</a:t>
                      </a:r>
                    </a:p>
                  </a:txBody>
                  <a:tcPr/>
                </a:tc>
                <a:tc>
                  <a:txBody>
                    <a:bodyPr/>
                    <a:lstStyle/>
                    <a:p>
                      <a:pPr algn="r"/>
                      <a:r>
                        <a:rPr lang="en-US" dirty="0"/>
                        <a:t>15</a:t>
                      </a:r>
                    </a:p>
                  </a:txBody>
                  <a:tcPr/>
                </a:tc>
                <a:tc>
                  <a:txBody>
                    <a:bodyPr/>
                    <a:lstStyle/>
                    <a:p>
                      <a:pPr algn="r"/>
                      <a:r>
                        <a:rPr lang="en-US" baseline="0" dirty="0">
                          <a:solidFill>
                            <a:srgbClr val="00B050"/>
                          </a:solidFill>
                        </a:rPr>
                        <a:t>0</a:t>
                      </a:r>
                    </a:p>
                  </a:txBody>
                  <a:tcPr/>
                </a:tc>
                <a:tc>
                  <a:txBody>
                    <a:bodyPr/>
                    <a:lstStyle/>
                    <a:p>
                      <a:pPr algn="r"/>
                      <a:r>
                        <a:rPr lang="en-US" dirty="0">
                          <a:solidFill>
                            <a:srgbClr val="FF0000"/>
                          </a:solidFill>
                        </a:rPr>
                        <a:t>15</a:t>
                      </a:r>
                    </a:p>
                  </a:txBody>
                  <a:tcPr/>
                </a:tc>
                <a:extLst>
                  <a:ext uri="{0D108BD9-81ED-4DB2-BD59-A6C34878D82A}">
                    <a16:rowId xmlns:a16="http://schemas.microsoft.com/office/drawing/2014/main" xmlns="" val="2369150343"/>
                  </a:ext>
                </a:extLst>
              </a:tr>
              <a:tr h="370840">
                <a:tc>
                  <a:txBody>
                    <a:bodyPr/>
                    <a:lstStyle/>
                    <a:p>
                      <a:endParaRPr lang="en-US" dirty="0"/>
                    </a:p>
                  </a:txBody>
                  <a:tcPr/>
                </a:tc>
                <a:tc>
                  <a:txBody>
                    <a:bodyPr/>
                    <a:lstStyle/>
                    <a:p>
                      <a:pPr algn="r"/>
                      <a:endParaRPr lang="en-US" dirty="0"/>
                    </a:p>
                  </a:txBody>
                  <a:tcPr/>
                </a:tc>
                <a:tc>
                  <a:txBody>
                    <a:bodyPr/>
                    <a:lstStyle/>
                    <a:p>
                      <a:pPr algn="r"/>
                      <a:endParaRPr lang="en-US" baseline="0" dirty="0"/>
                    </a:p>
                  </a:txBody>
                  <a:tcPr/>
                </a:tc>
                <a:tc>
                  <a:txBody>
                    <a:bodyPr/>
                    <a:lstStyle/>
                    <a:p>
                      <a:pPr algn="r"/>
                      <a:endParaRPr lang="en-US" dirty="0"/>
                    </a:p>
                  </a:txBody>
                  <a:tcPr/>
                </a:tc>
                <a:extLst>
                  <a:ext uri="{0D108BD9-81ED-4DB2-BD59-A6C34878D82A}">
                    <a16:rowId xmlns:a16="http://schemas.microsoft.com/office/drawing/2014/main" xmlns="" val="1918920328"/>
                  </a:ext>
                </a:extLst>
              </a:tr>
              <a:tr h="370840">
                <a:tc>
                  <a:txBody>
                    <a:bodyPr/>
                    <a:lstStyle/>
                    <a:p>
                      <a:r>
                        <a:rPr lang="en-US" dirty="0"/>
                        <a:t>TOTAL</a:t>
                      </a:r>
                    </a:p>
                  </a:txBody>
                  <a:tcPr/>
                </a:tc>
                <a:tc>
                  <a:txBody>
                    <a:bodyPr/>
                    <a:lstStyle/>
                    <a:p>
                      <a:pPr algn="r"/>
                      <a:r>
                        <a:rPr lang="en-US" dirty="0"/>
                        <a:t>613</a:t>
                      </a:r>
                    </a:p>
                  </a:txBody>
                  <a:tcPr/>
                </a:tc>
                <a:tc>
                  <a:txBody>
                    <a:bodyPr/>
                    <a:lstStyle/>
                    <a:p>
                      <a:pPr algn="r"/>
                      <a:r>
                        <a:rPr lang="en-US" baseline="0" dirty="0">
                          <a:solidFill>
                            <a:srgbClr val="00B050"/>
                          </a:solidFill>
                        </a:rPr>
                        <a:t>346</a:t>
                      </a:r>
                    </a:p>
                  </a:txBody>
                  <a:tcPr/>
                </a:tc>
                <a:tc>
                  <a:txBody>
                    <a:bodyPr/>
                    <a:lstStyle/>
                    <a:p>
                      <a:pPr algn="r"/>
                      <a:r>
                        <a:rPr lang="en-US" dirty="0">
                          <a:solidFill>
                            <a:srgbClr val="FF0000"/>
                          </a:solidFill>
                        </a:rPr>
                        <a:t>179</a:t>
                      </a:r>
                    </a:p>
                  </a:txBody>
                  <a:tcPr/>
                </a:tc>
                <a:extLst>
                  <a:ext uri="{0D108BD9-81ED-4DB2-BD59-A6C34878D82A}">
                    <a16:rowId xmlns:a16="http://schemas.microsoft.com/office/drawing/2014/main" xmlns="" val="2312472233"/>
                  </a:ext>
                </a:extLst>
              </a:tr>
            </a:tbl>
          </a:graphicData>
        </a:graphic>
      </p:graphicFrame>
      <p:sp>
        <p:nvSpPr>
          <p:cNvPr id="4" name="Date Placeholder 3"/>
          <p:cNvSpPr>
            <a:spLocks noGrp="1"/>
          </p:cNvSpPr>
          <p:nvPr>
            <p:ph type="dt" sz="half" idx="10"/>
          </p:nvPr>
        </p:nvSpPr>
        <p:spPr/>
        <p:txBody>
          <a:bodyPr/>
          <a:lstStyle/>
          <a:p>
            <a:fld id="{50889BEA-2B91-403F-ADA4-053DEE04721E}" type="datetime1">
              <a:rPr lang="en-US" altLang="en-US" smtClean="0"/>
              <a:pPr/>
              <a:t>3/2/17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11</a:t>
            </a:fld>
            <a:endParaRPr lang="en-US" altLang="en-US"/>
          </a:p>
        </p:txBody>
      </p:sp>
    </p:spTree>
    <p:extLst>
      <p:ext uri="{BB962C8B-B14F-4D97-AF65-F5344CB8AC3E}">
        <p14:creationId xmlns:p14="http://schemas.microsoft.com/office/powerpoint/2010/main" val="631988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other labs do?	</a:t>
            </a:r>
          </a:p>
        </p:txBody>
      </p:sp>
      <p:sp>
        <p:nvSpPr>
          <p:cNvPr id="3" name="Content Placeholder 2"/>
          <p:cNvSpPr>
            <a:spLocks noGrp="1"/>
          </p:cNvSpPr>
          <p:nvPr>
            <p:ph idx="1"/>
          </p:nvPr>
        </p:nvSpPr>
        <p:spPr/>
        <p:txBody>
          <a:bodyPr/>
          <a:lstStyle/>
          <a:p>
            <a:r>
              <a:rPr lang="en-US" b="1" dirty="0"/>
              <a:t>Los Alamos</a:t>
            </a:r>
            <a:r>
              <a:rPr lang="en-US" dirty="0"/>
              <a:t>: They don’t really perform technical review, getting the science correct is the responsibility of the author and his or her line management. </a:t>
            </a:r>
          </a:p>
          <a:p>
            <a:r>
              <a:rPr lang="en-US" b="1" dirty="0"/>
              <a:t>Jefferson Lab</a:t>
            </a:r>
            <a:r>
              <a:rPr lang="en-US" dirty="0"/>
              <a:t>: Automated system with multi-level approvals based on author’s Group, Department and Division (and Director if Division Head wants). In addition to technical and grammatical accuracy, reviewers also check for proper acknowledgements. Author can check </a:t>
            </a:r>
            <a:r>
              <a:rPr lang="en-US"/>
              <a:t>paper’s progress.</a:t>
            </a:r>
            <a:endParaRPr lang="en-US" dirty="0"/>
          </a:p>
          <a:p>
            <a:r>
              <a:rPr lang="en-US" b="1" dirty="0"/>
              <a:t>Argonne</a:t>
            </a:r>
            <a:r>
              <a:rPr lang="en-US" dirty="0"/>
              <a:t>: “For many divisions, the review is very cursory so it takes minutes.  In other divisions, both the group leader and someone in the division office review it and then it takes days.”</a:t>
            </a:r>
          </a:p>
          <a:p>
            <a:endParaRPr lang="en-US" dirty="0"/>
          </a:p>
          <a:p>
            <a:endParaRPr lang="en-US" dirty="0"/>
          </a:p>
        </p:txBody>
      </p:sp>
      <p:sp>
        <p:nvSpPr>
          <p:cNvPr id="4" name="Date Placeholder 3"/>
          <p:cNvSpPr>
            <a:spLocks noGrp="1"/>
          </p:cNvSpPr>
          <p:nvPr>
            <p:ph type="dt" sz="half" idx="10"/>
          </p:nvPr>
        </p:nvSpPr>
        <p:spPr/>
        <p:txBody>
          <a:bodyPr/>
          <a:lstStyle/>
          <a:p>
            <a:fld id="{50889BEA-2B91-403F-ADA4-053DEE04721E}" type="datetime1">
              <a:rPr lang="en-US" altLang="en-US" smtClean="0"/>
              <a:pPr/>
              <a:t>3/2/17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12</a:t>
            </a:fld>
            <a:endParaRPr lang="en-US" altLang="en-US"/>
          </a:p>
        </p:txBody>
      </p:sp>
    </p:spTree>
    <p:extLst>
      <p:ext uri="{BB962C8B-B14F-4D97-AF65-F5344CB8AC3E}">
        <p14:creationId xmlns:p14="http://schemas.microsoft.com/office/powerpoint/2010/main" val="2269517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Our reviewing responsibilities</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The mandate to review our publications comes from:</a:t>
            </a:r>
          </a:p>
          <a:p>
            <a:pPr lvl="1"/>
            <a:r>
              <a:rPr lang="en-US" altLang="en-US" dirty="0">
                <a:latin typeface="Helvetica" panose="020B0604020202020204" pitchFamily="34" charset="0"/>
                <a:ea typeface="Geneva" pitchFamily="121" charset="-128"/>
              </a:rPr>
              <a:t>The Prime Contract</a:t>
            </a:r>
          </a:p>
          <a:p>
            <a:pPr lvl="1"/>
            <a:r>
              <a:rPr lang="en-US" altLang="en-US" dirty="0">
                <a:latin typeface="Helvetica" panose="020B0604020202020204" pitchFamily="34" charset="0"/>
                <a:ea typeface="Geneva" pitchFamily="121" charset="-128"/>
              </a:rPr>
              <a:t>DOE O 241.1B Contractor Requirements</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3/2/17</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Presenter | Presentation Title</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2</a:t>
            </a:fld>
            <a:endParaRPr lang="en-US" altLang="en-US" sz="1200">
              <a:solidFill>
                <a:srgbClr val="004C97"/>
              </a:solidFill>
              <a:latin typeface="Helvetica"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Prime Contract: Publication</a:t>
            </a:r>
          </a:p>
        </p:txBody>
      </p:sp>
      <p:sp>
        <p:nvSpPr>
          <p:cNvPr id="3" name="Content Placeholder 2"/>
          <p:cNvSpPr>
            <a:spLocks noGrp="1"/>
          </p:cNvSpPr>
          <p:nvPr>
            <p:ph idx="1"/>
          </p:nvPr>
        </p:nvSpPr>
        <p:spPr/>
        <p:txBody>
          <a:bodyPr/>
          <a:lstStyle/>
          <a:p>
            <a:r>
              <a:rPr lang="en-US" dirty="0"/>
              <a:t>(C-13) The contractor is responsible for … the dissemination and publication of unclassified scientific and technical data and operating experience developed in the course of the work.</a:t>
            </a:r>
          </a:p>
          <a:p>
            <a:r>
              <a:rPr lang="en-US" dirty="0"/>
              <a:t>(H-13) … the scientific and engineering personal at the Laboratory shall be accorded the rights of publication of other dissemination of research…</a:t>
            </a:r>
          </a:p>
        </p:txBody>
      </p:sp>
      <p:sp>
        <p:nvSpPr>
          <p:cNvPr id="4" name="Date Placeholder 3"/>
          <p:cNvSpPr>
            <a:spLocks noGrp="1"/>
          </p:cNvSpPr>
          <p:nvPr>
            <p:ph type="dt" sz="half" idx="10"/>
          </p:nvPr>
        </p:nvSpPr>
        <p:spPr/>
        <p:txBody>
          <a:bodyPr/>
          <a:lstStyle/>
          <a:p>
            <a:fld id="{DD380D08-F2CA-47D3-B2B9-BCFDF76A6561}" type="datetime1">
              <a:rPr lang="en-US" altLang="en-US" smtClean="0"/>
              <a:pPr/>
              <a:t>3/2/17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B5585131-D98E-4CC9-8879-1D32CC470D9D}" type="slidenum">
              <a:rPr lang="en-US" altLang="en-US" smtClean="0"/>
              <a:pPr/>
              <a:t>3</a:t>
            </a:fld>
            <a:endParaRPr lang="en-US" altLang="en-US"/>
          </a:p>
        </p:txBody>
      </p:sp>
    </p:spTree>
    <p:extLst>
      <p:ext uri="{BB962C8B-B14F-4D97-AF65-F5344CB8AC3E}">
        <p14:creationId xmlns:p14="http://schemas.microsoft.com/office/powerpoint/2010/main" val="1312017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Prime Contract: Copyright notice (I-147)</a:t>
            </a:r>
          </a:p>
        </p:txBody>
      </p:sp>
      <p:sp>
        <p:nvSpPr>
          <p:cNvPr id="25601" name="Content Placeholder 9"/>
          <p:cNvSpPr>
            <a:spLocks noGrp="1"/>
          </p:cNvSpPr>
          <p:nvPr>
            <p:ph idx="1"/>
          </p:nvPr>
        </p:nvSpPr>
        <p:spPr bwMode="auto">
          <a:xfrm>
            <a:off x="0" y="1043046"/>
            <a:ext cx="9144000" cy="49878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a:t>The Contractor shall mark each scientific or technical article first produced or composed under this Contract and submitted for journal publication or similar means of dissemination with a notice, similar in all material respects to the following, on the front reflecting the Government’s non-exclusive, paid-up, irrevocable, world-wide license in the copyright. Notice: </a:t>
            </a:r>
            <a:r>
              <a:rPr lang="en-US" i="1" dirty="0"/>
              <a:t>This manuscript has been authored by Fermilab under Contract No. DE-AC02- 07CH11359 with the U.S. Department of Energy. The United States Government retains and the publisher, by accepting the article for publication, acknowledges that the United States Government retains a non-exclusive, paid-up, irrevocable, world-wide license to publish or reproduce the published form of this manuscript, or allow others to do so, for United States Government purposes. </a:t>
            </a:r>
            <a:r>
              <a:rPr lang="en-US" dirty="0"/>
              <a:t>(End of Notice)</a:t>
            </a:r>
          </a:p>
          <a:p>
            <a:endParaRPr lang="en-US" altLang="en-US" dirty="0">
              <a:latin typeface="Helvetica" panose="020B0604020202020204" pitchFamily="34" charset="0"/>
              <a:ea typeface="Geneva" pitchFamily="121" charset="-128"/>
            </a:endParaRPr>
          </a:p>
        </p:txBody>
      </p:sp>
      <p:sp>
        <p:nvSpPr>
          <p:cNvPr id="25602" name="Date Placeholder 6"/>
          <p:cNvSpPr>
            <a:spLocks noGrp="1"/>
          </p:cNvSpPr>
          <p:nvPr>
            <p:ph type="dt" sz="half"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FC989388-6A8B-4527-A0DF-C8A7637E0C2C}" type="datetime1">
              <a:rPr lang="en-US" altLang="en-US" sz="1200">
                <a:solidFill>
                  <a:srgbClr val="004C97"/>
                </a:solidFill>
                <a:latin typeface="Helvetica" panose="020B0604020202020204" pitchFamily="34" charset="0"/>
              </a:rPr>
              <a:pPr eaLnBrk="1" hangingPunct="1"/>
              <a:t>3/2/17</a:t>
            </a:fld>
            <a:endParaRPr lang="en-US" altLang="en-US" sz="1200">
              <a:solidFill>
                <a:srgbClr val="004C97"/>
              </a:solidFill>
              <a:latin typeface="Helvetica" panose="020B0604020202020204" pitchFamily="34" charset="0"/>
            </a:endParaRPr>
          </a:p>
        </p:txBody>
      </p:sp>
      <p:sp>
        <p:nvSpPr>
          <p:cNvPr id="25603" name="Footer Placeholder 7"/>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Presenter | Presentation Title</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5604" name="Slide Number Placeholder 8"/>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AEE3222A-B585-474B-B973-7A492478E925}" type="slidenum">
              <a:rPr lang="en-US" altLang="en-US" sz="1200">
                <a:solidFill>
                  <a:srgbClr val="004C97"/>
                </a:solidFill>
                <a:latin typeface="Helvetica" panose="020B0604020202020204" pitchFamily="34" charset="0"/>
              </a:rPr>
              <a:pPr eaLnBrk="1" hangingPunct="1"/>
              <a:t>4</a:t>
            </a:fld>
            <a:endParaRPr lang="en-US" altLang="en-US" sz="1200">
              <a:solidFill>
                <a:srgbClr val="004C97"/>
              </a:solidFill>
              <a:latin typeface="Helvetica"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499451"/>
          </a:xfrm>
        </p:spPr>
        <p:txBody>
          <a:bodyPr/>
          <a:lstStyle/>
          <a:p>
            <a:r>
              <a:rPr lang="en-US" dirty="0"/>
              <a:t>Prime Contract: Publication and Patents (I-179)</a:t>
            </a:r>
          </a:p>
        </p:txBody>
      </p:sp>
      <p:sp>
        <p:nvSpPr>
          <p:cNvPr id="3" name="Content Placeholder 2"/>
          <p:cNvSpPr>
            <a:spLocks noGrp="1"/>
          </p:cNvSpPr>
          <p:nvPr>
            <p:ph idx="1"/>
          </p:nvPr>
        </p:nvSpPr>
        <p:spPr>
          <a:xfrm>
            <a:off x="-272374" y="787940"/>
            <a:ext cx="9416374" cy="5174879"/>
          </a:xfrm>
        </p:spPr>
        <p:txBody>
          <a:bodyPr/>
          <a:lstStyle/>
          <a:p>
            <a:r>
              <a:rPr lang="en-US" dirty="0"/>
              <a:t>During the course of the work under this contract, the Contractor or its employees may desire to release or publish information regarding scientific or technical developments conceived or first actually reduced to practice in the course of or under this contract. In order that public disclosure of such information will not adversely affect the patent interest of DOE or the Contractor, </a:t>
            </a:r>
            <a:r>
              <a:rPr lang="en-US" b="1" dirty="0">
                <a:solidFill>
                  <a:srgbClr val="FF0000"/>
                </a:solidFill>
              </a:rPr>
              <a:t>approval for release or publication shall be secured from the Contractor personnel responsible for patent matters prior to any such release or publication</a:t>
            </a:r>
            <a:r>
              <a:rPr lang="en-US" dirty="0"/>
              <a:t>. Where DOE’s approval of publication is requested, DOE’s response to such requests for approval shall normally be provided within 90 days except in circumstances in which a domestic patent application must be filed in order to protect foreign rights. In the case involving foreign patent rights, DOE shall be granted an additional 180 days with which to respond to the request for approval, unless extended by mutual agreement. </a:t>
            </a:r>
          </a:p>
        </p:txBody>
      </p:sp>
      <p:sp>
        <p:nvSpPr>
          <p:cNvPr id="4" name="Date Placeholder 3"/>
          <p:cNvSpPr>
            <a:spLocks noGrp="1"/>
          </p:cNvSpPr>
          <p:nvPr>
            <p:ph type="dt" sz="half" idx="10"/>
          </p:nvPr>
        </p:nvSpPr>
        <p:spPr/>
        <p:txBody>
          <a:bodyPr/>
          <a:lstStyle/>
          <a:p>
            <a:fld id="{50889BEA-2B91-403F-ADA4-053DEE04721E}" type="datetime1">
              <a:rPr lang="en-US" altLang="en-US" smtClean="0"/>
              <a:pPr/>
              <a:t>3/2/17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5</a:t>
            </a:fld>
            <a:endParaRPr lang="en-US" altLang="en-US"/>
          </a:p>
        </p:txBody>
      </p:sp>
    </p:spTree>
    <p:extLst>
      <p:ext uri="{BB962C8B-B14F-4D97-AF65-F5344CB8AC3E}">
        <p14:creationId xmlns:p14="http://schemas.microsoft.com/office/powerpoint/2010/main" val="2245673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 Order DOE O 241.1B CONTRACTOR REQUIREMENTS DOCUMENT</a:t>
            </a:r>
          </a:p>
        </p:txBody>
      </p:sp>
      <p:sp>
        <p:nvSpPr>
          <p:cNvPr id="3" name="Content Placeholder 2"/>
          <p:cNvSpPr>
            <a:spLocks noGrp="1"/>
          </p:cNvSpPr>
          <p:nvPr>
            <p:ph idx="1"/>
          </p:nvPr>
        </p:nvSpPr>
        <p:spPr/>
        <p:txBody>
          <a:bodyPr/>
          <a:lstStyle/>
          <a:p>
            <a:r>
              <a:rPr lang="en-US" dirty="0"/>
              <a:t>Contractors must accomplish the following: </a:t>
            </a:r>
          </a:p>
          <a:p>
            <a:r>
              <a:rPr lang="en-US" dirty="0"/>
              <a:t>1.     Appoint and officially inform the DOE Office of Scientific and Technical Information (OSTI) of the STI point of contact who will represent their organization in the Department’s STI Program (STIP) and serve as the STI Releasing Official or designate Releasing Official(s) responsible for ensuring that all STI and Announcement Notices (ANs) are </a:t>
            </a:r>
            <a:r>
              <a:rPr lang="en-US" b="1" dirty="0">
                <a:solidFill>
                  <a:srgbClr val="FF0000"/>
                </a:solidFill>
              </a:rPr>
              <a:t>appropriately reviewed</a:t>
            </a:r>
            <a:r>
              <a:rPr lang="en-US" dirty="0"/>
              <a:t> and marked accordingly prior to announcement and/or submission to OSTI.</a:t>
            </a:r>
          </a:p>
          <a:p>
            <a:endParaRPr lang="en-US" dirty="0"/>
          </a:p>
        </p:txBody>
      </p:sp>
      <p:sp>
        <p:nvSpPr>
          <p:cNvPr id="4" name="Date Placeholder 3"/>
          <p:cNvSpPr>
            <a:spLocks noGrp="1"/>
          </p:cNvSpPr>
          <p:nvPr>
            <p:ph type="dt" sz="half" idx="10"/>
          </p:nvPr>
        </p:nvSpPr>
        <p:spPr/>
        <p:txBody>
          <a:bodyPr/>
          <a:lstStyle/>
          <a:p>
            <a:fld id="{50889BEA-2B91-403F-ADA4-053DEE04721E}" type="datetime1">
              <a:rPr lang="en-US" altLang="en-US" smtClean="0"/>
              <a:pPr/>
              <a:t>3/2/17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6</a:t>
            </a:fld>
            <a:endParaRPr lang="en-US" altLang="en-US"/>
          </a:p>
        </p:txBody>
      </p:sp>
    </p:spTree>
    <p:extLst>
      <p:ext uri="{BB962C8B-B14F-4D97-AF65-F5344CB8AC3E}">
        <p14:creationId xmlns:p14="http://schemas.microsoft.com/office/powerpoint/2010/main" val="1940740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 Order DOE O 241.1B CONTRACTOR REQUIREMENTS DOCUMENT</a:t>
            </a:r>
          </a:p>
        </p:txBody>
      </p:sp>
      <p:sp>
        <p:nvSpPr>
          <p:cNvPr id="3" name="Content Placeholder 2"/>
          <p:cNvSpPr>
            <a:spLocks noGrp="1"/>
          </p:cNvSpPr>
          <p:nvPr>
            <p:ph idx="1"/>
          </p:nvPr>
        </p:nvSpPr>
        <p:spPr/>
        <p:txBody>
          <a:bodyPr/>
          <a:lstStyle/>
          <a:p>
            <a:r>
              <a:rPr lang="en-US" dirty="0"/>
              <a:t>Contractors must accomplish the following: </a:t>
            </a:r>
          </a:p>
          <a:p>
            <a:r>
              <a:rPr lang="en-US" dirty="0"/>
              <a:t>2.	Implement a site program to identify, prioritize, and make available to DOE OSTI those STI products that the originating site deems useful beyond its boundaries (e.g., STI products that are project deliverables and are intended for publication or dissemination), whether the STI is publicly releasable, controlled unclassified information, or classified, after those products have </a:t>
            </a:r>
            <a:r>
              <a:rPr lang="en-US" b="1" dirty="0">
                <a:solidFill>
                  <a:srgbClr val="FF0000"/>
                </a:solidFill>
              </a:rPr>
              <a:t>undergone appropriate institutional review</a:t>
            </a:r>
            <a:r>
              <a:rPr lang="en-US" dirty="0">
                <a:solidFill>
                  <a:srgbClr val="FF0000"/>
                </a:solidFill>
              </a:rPr>
              <a:t> </a:t>
            </a:r>
            <a:r>
              <a:rPr lang="en-US" dirty="0"/>
              <a:t>in accordance with statutory, regulatory, Executive order, and/or Departmental requirements. Attachment 3 provides a list of STI products for which submission and/or announcement procedures have been defined by OSTI and the STI Program.</a:t>
            </a:r>
          </a:p>
          <a:p>
            <a:endParaRPr lang="en-US" dirty="0"/>
          </a:p>
        </p:txBody>
      </p:sp>
      <p:sp>
        <p:nvSpPr>
          <p:cNvPr id="4" name="Date Placeholder 3"/>
          <p:cNvSpPr>
            <a:spLocks noGrp="1"/>
          </p:cNvSpPr>
          <p:nvPr>
            <p:ph type="dt" sz="half" idx="10"/>
          </p:nvPr>
        </p:nvSpPr>
        <p:spPr/>
        <p:txBody>
          <a:bodyPr/>
          <a:lstStyle/>
          <a:p>
            <a:fld id="{50889BEA-2B91-403F-ADA4-053DEE04721E}" type="datetime1">
              <a:rPr lang="en-US" altLang="en-US" smtClean="0"/>
              <a:pPr/>
              <a:t>3/2/17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7</a:t>
            </a:fld>
            <a:endParaRPr lang="en-US" altLang="en-US"/>
          </a:p>
        </p:txBody>
      </p:sp>
    </p:spTree>
    <p:extLst>
      <p:ext uri="{BB962C8B-B14F-4D97-AF65-F5344CB8AC3E}">
        <p14:creationId xmlns:p14="http://schemas.microsoft.com/office/powerpoint/2010/main" val="2239027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664"/>
            <a:ext cx="9017540" cy="641739"/>
          </a:xfrm>
        </p:spPr>
        <p:txBody>
          <a:bodyPr/>
          <a:lstStyle/>
          <a:p>
            <a:r>
              <a:rPr lang="en-US" dirty="0"/>
              <a:t>DOE Order DOE O 241.1B CONTRACTOR REQUIREMENTS DOCUMENT</a:t>
            </a:r>
          </a:p>
        </p:txBody>
      </p:sp>
      <p:sp>
        <p:nvSpPr>
          <p:cNvPr id="3" name="Content Placeholder 2"/>
          <p:cNvSpPr>
            <a:spLocks noGrp="1"/>
          </p:cNvSpPr>
          <p:nvPr>
            <p:ph idx="1"/>
          </p:nvPr>
        </p:nvSpPr>
        <p:spPr/>
        <p:txBody>
          <a:bodyPr/>
          <a:lstStyle/>
          <a:p>
            <a:r>
              <a:rPr lang="en-US" dirty="0"/>
              <a:t>Contractors must accomplish the following: </a:t>
            </a:r>
          </a:p>
          <a:p>
            <a:r>
              <a:rPr lang="en-US" dirty="0"/>
              <a:t>3. </a:t>
            </a:r>
            <a:r>
              <a:rPr lang="en-US" b="1" dirty="0">
                <a:solidFill>
                  <a:srgbClr val="FF0000"/>
                </a:solidFill>
              </a:rPr>
              <a:t>Review STI</a:t>
            </a:r>
            <a:r>
              <a:rPr lang="en-US" dirty="0">
                <a:solidFill>
                  <a:srgbClr val="FF0000"/>
                </a:solidFill>
              </a:rPr>
              <a:t> </a:t>
            </a:r>
            <a:r>
              <a:rPr lang="en-US" dirty="0"/>
              <a:t>generated under the contract to determine appropriate release and handling and apply any necessary statutory or program-driven announcement and/or availability restrictions, including those related to nonproliferation, national security, export control, intellectual property, protected Personally Identifiable Information and privacy. In addition, apply to the STI product any restrictive markings required, include any required legal disclaimers, and, for STI products resulting from DOE-funded work, identify the sponsor as follows: U.S. Department of Energy, [name of DOE program office], [name of DOE subprogram].</a:t>
            </a:r>
          </a:p>
          <a:p>
            <a:endParaRPr lang="en-US" dirty="0"/>
          </a:p>
        </p:txBody>
      </p:sp>
      <p:sp>
        <p:nvSpPr>
          <p:cNvPr id="4" name="Date Placeholder 3"/>
          <p:cNvSpPr>
            <a:spLocks noGrp="1"/>
          </p:cNvSpPr>
          <p:nvPr>
            <p:ph type="dt" sz="half" idx="10"/>
          </p:nvPr>
        </p:nvSpPr>
        <p:spPr/>
        <p:txBody>
          <a:bodyPr/>
          <a:lstStyle/>
          <a:p>
            <a:fld id="{50889BEA-2B91-403F-ADA4-053DEE04721E}" type="datetime1">
              <a:rPr lang="en-US" altLang="en-US" smtClean="0"/>
              <a:pPr/>
              <a:t>3/2/17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8</a:t>
            </a:fld>
            <a:endParaRPr lang="en-US" altLang="en-US"/>
          </a:p>
        </p:txBody>
      </p:sp>
    </p:spTree>
    <p:extLst>
      <p:ext uri="{BB962C8B-B14F-4D97-AF65-F5344CB8AC3E}">
        <p14:creationId xmlns:p14="http://schemas.microsoft.com/office/powerpoint/2010/main" val="4185173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review requirements</a:t>
            </a:r>
          </a:p>
        </p:txBody>
      </p:sp>
      <p:sp>
        <p:nvSpPr>
          <p:cNvPr id="3" name="Content Placeholder 2"/>
          <p:cNvSpPr>
            <a:spLocks noGrp="1"/>
          </p:cNvSpPr>
          <p:nvPr>
            <p:ph idx="1"/>
          </p:nvPr>
        </p:nvSpPr>
        <p:spPr/>
        <p:txBody>
          <a:bodyPr/>
          <a:lstStyle/>
          <a:p>
            <a:r>
              <a:rPr lang="en-US" dirty="0"/>
              <a:t>Contractor Requirement Document focuses on:</a:t>
            </a:r>
          </a:p>
          <a:p>
            <a:pPr lvl="1"/>
            <a:r>
              <a:rPr lang="en-US" dirty="0"/>
              <a:t>Security (not really an issue for us)</a:t>
            </a:r>
          </a:p>
          <a:p>
            <a:pPr lvl="1"/>
            <a:r>
              <a:rPr lang="en-US"/>
              <a:t>Export control</a:t>
            </a:r>
            <a:endParaRPr lang="en-US" dirty="0"/>
          </a:p>
          <a:p>
            <a:pPr lvl="1"/>
            <a:r>
              <a:rPr lang="en-US" dirty="0"/>
              <a:t>Privacy</a:t>
            </a:r>
          </a:p>
          <a:p>
            <a:pPr lvl="1"/>
            <a:r>
              <a:rPr lang="en-US" dirty="0"/>
              <a:t>PII</a:t>
            </a:r>
          </a:p>
          <a:p>
            <a:r>
              <a:rPr lang="en-US" dirty="0"/>
              <a:t>Prime Contract focuses on</a:t>
            </a:r>
          </a:p>
          <a:p>
            <a:pPr lvl="1"/>
            <a:r>
              <a:rPr lang="en-US" dirty="0"/>
              <a:t>Copyright</a:t>
            </a:r>
          </a:p>
          <a:p>
            <a:pPr lvl="1"/>
            <a:r>
              <a:rPr lang="en-US" dirty="0"/>
              <a:t>Patents</a:t>
            </a:r>
          </a:p>
          <a:p>
            <a:pPr lvl="1"/>
            <a:r>
              <a:rPr lang="en-US" dirty="0"/>
              <a:t>Publications in peer-reviewed journals</a:t>
            </a:r>
          </a:p>
        </p:txBody>
      </p:sp>
      <p:sp>
        <p:nvSpPr>
          <p:cNvPr id="4" name="Date Placeholder 3"/>
          <p:cNvSpPr>
            <a:spLocks noGrp="1"/>
          </p:cNvSpPr>
          <p:nvPr>
            <p:ph type="dt" sz="half" idx="10"/>
          </p:nvPr>
        </p:nvSpPr>
        <p:spPr/>
        <p:txBody>
          <a:bodyPr/>
          <a:lstStyle/>
          <a:p>
            <a:fld id="{50889BEA-2B91-403F-ADA4-053DEE04721E}" type="datetime1">
              <a:rPr lang="en-US" altLang="en-US" smtClean="0"/>
              <a:pPr/>
              <a:t>3/2/17</a:t>
            </a:fld>
            <a:endParaRPr lang="en-US" altLang="en-US"/>
          </a:p>
        </p:txBody>
      </p:sp>
      <p:sp>
        <p:nvSpPr>
          <p:cNvPr id="5" name="Footer Placeholder 4"/>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9</a:t>
            </a:fld>
            <a:endParaRPr lang="en-US" altLang="en-US"/>
          </a:p>
        </p:txBody>
      </p:sp>
    </p:spTree>
    <p:extLst>
      <p:ext uri="{BB962C8B-B14F-4D97-AF65-F5344CB8AC3E}">
        <p14:creationId xmlns:p14="http://schemas.microsoft.com/office/powerpoint/2010/main" val="1306719693"/>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209</TotalTime>
  <Words>891</Words>
  <Application>Microsoft Macintosh PowerPoint</Application>
  <PresentationFormat>On-screen Show (4:3)</PresentationFormat>
  <Paragraphs>116</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FNAL_TemplateMac_060514</vt:lpstr>
      <vt:lpstr>Fermilab: Footer Only</vt:lpstr>
      <vt:lpstr>Technical Publications — Review</vt:lpstr>
      <vt:lpstr>Our reviewing responsibilities</vt:lpstr>
      <vt:lpstr>Prime Contract: Publication</vt:lpstr>
      <vt:lpstr>Prime Contract: Copyright notice (I-147)</vt:lpstr>
      <vt:lpstr>Prime Contract: Publication and Patents (I-179)</vt:lpstr>
      <vt:lpstr>DOE Order DOE O 241.1B CONTRACTOR REQUIREMENTS DOCUMENT</vt:lpstr>
      <vt:lpstr>DOE Order DOE O 241.1B CONTRACTOR REQUIREMENTS DOCUMENT</vt:lpstr>
      <vt:lpstr>DOE Order DOE O 241.1B CONTRACTOR REQUIREMENTS DOCUMENT</vt:lpstr>
      <vt:lpstr>Our review requirements</vt:lpstr>
      <vt:lpstr>Our current review policy</vt:lpstr>
      <vt:lpstr>Tech Pubs stats for 2016</vt:lpstr>
      <vt:lpstr>What do other labs do? </vt:lpstr>
    </vt:vector>
  </TitlesOfParts>
  <Company>Sandbox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one line or two lines</dc:title>
  <dc:creator>Heath B O'Connell</dc:creator>
  <cp:lastModifiedBy>Pushpalatha Bhat</cp:lastModifiedBy>
  <cp:revision>19</cp:revision>
  <cp:lastPrinted>2014-01-20T19:40:21Z</cp:lastPrinted>
  <dcterms:created xsi:type="dcterms:W3CDTF">2017-02-24T19:07:00Z</dcterms:created>
  <dcterms:modified xsi:type="dcterms:W3CDTF">2017-03-02T14:32:51Z</dcterms:modified>
</cp:coreProperties>
</file>