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7" r:id="rId4"/>
    <p:sldId id="261" r:id="rId5"/>
    <p:sldId id="263" r:id="rId6"/>
    <p:sldId id="259" r:id="rId7"/>
    <p:sldId id="260" r:id="rId8"/>
    <p:sldId id="262" r:id="rId9"/>
    <p:sldId id="264" r:id="rId10"/>
    <p:sldId id="270" r:id="rId11"/>
    <p:sldId id="266" r:id="rId12"/>
    <p:sldId id="268" r:id="rId13"/>
    <p:sldId id="269" r:id="rId14"/>
    <p:sldId id="272" r:id="rId15"/>
    <p:sldId id="265" r:id="rId16"/>
    <p:sldId id="276" r:id="rId17"/>
    <p:sldId id="274" r:id="rId18"/>
    <p:sldId id="275" r:id="rId19"/>
    <p:sldId id="277" r:id="rId20"/>
    <p:sldId id="278" r:id="rId21"/>
    <p:sldId id="271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549-C2B4-4EC8-91B7-F427BE119D17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9549-C2B4-4EC8-91B7-F427BE119D17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4D689-6EA0-4791-8E3F-562AB2885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4536504"/>
          </a:xfrm>
        </p:spPr>
        <p:txBody>
          <a:bodyPr>
            <a:normAutofit/>
          </a:bodyPr>
          <a:lstStyle/>
          <a:p>
            <a:r>
              <a:rPr lang="en-US" smtClean="0"/>
              <a:t>Light Monitor System</a:t>
            </a:r>
            <a:br>
              <a:rPr lang="en-US" smtClean="0"/>
            </a:br>
            <a:r>
              <a:rPr lang="en-US" smtClean="0"/>
              <a:t>and</a:t>
            </a:r>
            <a:br>
              <a:rPr lang="en-US" smtClean="0"/>
            </a:br>
            <a:r>
              <a:rPr lang="en-US" smtClean="0"/>
              <a:t>TPB Coating</a:t>
            </a:r>
            <a:br>
              <a:rPr lang="en-US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r>
              <a:rPr lang="en-US" dirty="0" smtClean="0"/>
              <a:t>Thorsten Lux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138213"/>
            <a:ext cx="638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of a 1</a:t>
            </a:r>
            <a:r>
              <a:rPr lang="en-US" baseline="30000" dirty="0" smtClean="0"/>
              <a:t>st</a:t>
            </a:r>
            <a:r>
              <a:rPr lang="en-US" dirty="0" smtClean="0"/>
              <a:t> bundle to be tested in the PMT characterization setup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73" y="1105668"/>
            <a:ext cx="3977047" cy="325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5733256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to be done: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2483768" y="5445224"/>
            <a:ext cx="4739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Mechanical / robustness with the final mounting</a:t>
            </a:r>
          </a:p>
          <a:p>
            <a:r>
              <a:rPr lang="en-US" dirty="0" smtClean="0"/>
              <a:t>Attenuation / Maximum light transmission</a:t>
            </a:r>
          </a:p>
          <a:p>
            <a:r>
              <a:rPr lang="en-US" dirty="0" smtClean="0"/>
              <a:t>Light distribution over the different fibers</a:t>
            </a:r>
          </a:p>
          <a:p>
            <a:r>
              <a:rPr lang="en-US" dirty="0"/>
              <a:t>Long terms </a:t>
            </a:r>
            <a:r>
              <a:rPr lang="en-US" dirty="0" smtClean="0"/>
              <a:t>stability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063" t="15350" r="18204" b="11151"/>
          <a:stretch>
            <a:fillRect/>
          </a:stretch>
        </p:blipFill>
        <p:spPr bwMode="auto">
          <a:xfrm>
            <a:off x="3923928" y="1916832"/>
            <a:ext cx="5220072" cy="270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122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Labview</a:t>
            </a:r>
            <a:r>
              <a:rPr lang="en-US" sz="2400" dirty="0" smtClean="0"/>
              <a:t> (?) program to control: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Pulse generator for input pulses for LED driver or laser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Low voltage power supply for input of LED driver (if LED)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Laser power supply (if laser)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Read T sensor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Possibly control of PMT/</a:t>
            </a:r>
            <a:r>
              <a:rPr lang="en-US" sz="2400" dirty="0" err="1" smtClean="0"/>
              <a:t>SiPM</a:t>
            </a:r>
            <a:r>
              <a:rPr lang="en-US" sz="2400" dirty="0" smtClean="0"/>
              <a:t> bias voltage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Read power measurement from power meter (if reference)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Store power result and T in </a:t>
            </a:r>
            <a:r>
              <a:rPr lang="en-US" sz="2400" smtClean="0"/>
              <a:t>ASCII file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smtClean="0"/>
              <a:t> Trigger for light electronics (?)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 the case of PMT/</a:t>
            </a:r>
            <a:r>
              <a:rPr lang="en-US" sz="2400" dirty="0" err="1" smtClean="0"/>
              <a:t>SiPM</a:t>
            </a:r>
            <a:r>
              <a:rPr lang="en-US" sz="2400" dirty="0" smtClean="0"/>
              <a:t> DAQ for data storing from charge readout 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e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47864" y="15061"/>
            <a:ext cx="19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LN2 test 4-11-2016</a:t>
            </a:r>
            <a:endParaRPr lang="en-US" dirty="0"/>
          </a:p>
        </p:txBody>
      </p:sp>
      <p:pic>
        <p:nvPicPr>
          <p:cNvPr id="4101" name="Picture 5" descr="E:\Research\Foto\WA105\Fibra_test\08_Luce_DB175 - co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880320" cy="46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Research\Foto\WA105\Fibra_test\06_Luce_DB175 - cop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118" y="1196752"/>
            <a:ext cx="2828041" cy="461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Research\Foto\WA105\Fibra_test\02_SforzoMeccanico_SK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81" y="3068960"/>
            <a:ext cx="2516251" cy="354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Slides </a:t>
            </a:r>
            <a:r>
              <a:rPr lang="en-US" sz="2400" b="1" smtClean="0">
                <a:solidFill>
                  <a:srgbClr val="FF0000"/>
                </a:solidFill>
              </a:rPr>
              <a:t>from CIEMAT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22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6227\Desktop\IMG_20170215_1037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58" b="46685"/>
          <a:stretch/>
        </p:blipFill>
        <p:spPr bwMode="auto">
          <a:xfrm>
            <a:off x="5225565" y="4365104"/>
            <a:ext cx="3241574" cy="153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600659" cy="573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2699792" y="116632"/>
            <a:ext cx="1080120" cy="12241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3239852" y="1340768"/>
            <a:ext cx="1080120" cy="12241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1447"/>
            <a:ext cx="3396576" cy="394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470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Status Parts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2400" b="1" smtClean="0">
                <a:solidFill>
                  <a:schemeClr val="accent3">
                    <a:lumMod val="75000"/>
                  </a:schemeClr>
                </a:solidFill>
              </a:rPr>
              <a:t>Laser (405 nm): at IFAE</a:t>
            </a:r>
          </a:p>
          <a:p>
            <a:r>
              <a:rPr lang="en-GB" sz="2400" b="1" smtClean="0">
                <a:solidFill>
                  <a:schemeClr val="accent3">
                    <a:lumMod val="75000"/>
                  </a:schemeClr>
                </a:solidFill>
              </a:rPr>
              <a:t>Powermeter: at IFAE</a:t>
            </a:r>
          </a:p>
          <a:p>
            <a:r>
              <a:rPr lang="en-GB" sz="2400" b="1" smtClean="0">
                <a:solidFill>
                  <a:schemeClr val="accent3">
                    <a:lumMod val="75000"/>
                  </a:schemeClr>
                </a:solidFill>
              </a:rPr>
              <a:t>SiPM/PMT: at IFAE</a:t>
            </a:r>
          </a:p>
          <a:p>
            <a:r>
              <a:rPr lang="en-GB" sz="2400" b="1" smtClean="0">
                <a:solidFill>
                  <a:schemeClr val="accent6">
                    <a:lumMod val="75000"/>
                  </a:schemeClr>
                </a:solidFill>
              </a:rPr>
              <a:t>Fiber coupler: ordered </a:t>
            </a:r>
          </a:p>
          <a:p>
            <a:r>
              <a:rPr lang="en-GB" sz="2400" b="1" smtClean="0">
                <a:solidFill>
                  <a:schemeClr val="accent6">
                    <a:lumMod val="75000"/>
                  </a:schemeClr>
                </a:solidFill>
              </a:rPr>
              <a:t>Multi-fiber bundle: ordered</a:t>
            </a:r>
          </a:p>
          <a:p>
            <a:r>
              <a:rPr lang="en-GB" sz="2400" b="1" smtClean="0">
                <a:solidFill>
                  <a:schemeClr val="accent6">
                    <a:lumMod val="75000"/>
                  </a:schemeClr>
                </a:solidFill>
              </a:rPr>
              <a:t>Fiber adapters, lenses, collimators, ...: ordered</a:t>
            </a:r>
          </a:p>
          <a:p>
            <a:r>
              <a:rPr lang="en-GB" sz="2400" b="1" smtClean="0">
                <a:solidFill>
                  <a:srgbClr val="FF0000"/>
                </a:solidFill>
              </a:rPr>
              <a:t>SMA fibers between black box and cryostat: not ordered; exact length to be defined</a:t>
            </a:r>
          </a:p>
          <a:p>
            <a:r>
              <a:rPr lang="en-GB" sz="2400" b="1" smtClean="0">
                <a:solidFill>
                  <a:srgbClr val="FF0000"/>
                </a:solidFill>
              </a:rPr>
              <a:t>Possible fiber between SMA feedthrough and bundle: to be decided if necessary</a:t>
            </a:r>
          </a:p>
          <a:p>
            <a:endParaRPr lang="en-GB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Schedule (IFAE)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smtClean="0"/>
              <a:t> First tests with powermeter ongoing (with LED)</a:t>
            </a:r>
          </a:p>
          <a:p>
            <a:pPr>
              <a:buFont typeface="Arial" pitchFamily="34" charset="0"/>
              <a:buChar char="•"/>
            </a:pPr>
            <a:r>
              <a:rPr lang="en-US" sz="2800" smtClean="0"/>
              <a:t> Laser tests in March with powermeter</a:t>
            </a:r>
          </a:p>
          <a:p>
            <a:pPr>
              <a:buFont typeface="Arial" pitchFamily="34" charset="0"/>
              <a:buChar char="•"/>
            </a:pPr>
            <a:r>
              <a:rPr lang="en-US" sz="2800" smtClean="0"/>
              <a:t> Start to develop Labview program in parallel</a:t>
            </a:r>
          </a:p>
          <a:p>
            <a:pPr>
              <a:buFont typeface="Arial" pitchFamily="34" charset="0"/>
              <a:buChar char="•"/>
            </a:pPr>
            <a:r>
              <a:rPr lang="en-US" sz="2800" smtClean="0"/>
              <a:t> Tests with fiber coupler and bundle in April/ until mid May (bundle tests ongoing also in parallel at CIEMAT)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smtClean="0"/>
              <a:t> Mid of May: light spread over bundle fibers known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smtClean="0"/>
              <a:t> June/July: possibly adding filters/attenuator to adjust light amount for reference source and PMTs and/or add possibility of single photon pulses </a:t>
            </a:r>
          </a:p>
          <a:p>
            <a:pPr>
              <a:buFont typeface="Arial" pitchFamily="34" charset="0"/>
              <a:buChar char="•"/>
            </a:pPr>
            <a:r>
              <a:rPr lang="en-US" sz="2800" smtClean="0"/>
              <a:t> September: delivery of final system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Inside the </a:t>
            </a:r>
            <a:r>
              <a:rPr lang="en-US" smtClean="0"/>
              <a:t>Black Box (Filter case)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47864" y="2348880"/>
            <a:ext cx="1296144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 Sensor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31768" y="2988568"/>
            <a:ext cx="1296144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SMA 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31768" y="4428728"/>
            <a:ext cx="1296144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SMA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47864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sensors</a:t>
            </a: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 rot="16200000">
            <a:off x="4635624" y="3060576"/>
            <a:ext cx="1728192" cy="2304256"/>
            <a:chOff x="3347864" y="4725144"/>
            <a:chExt cx="1728192" cy="2304256"/>
          </a:xfrm>
        </p:grpSpPr>
        <p:sp>
          <p:nvSpPr>
            <p:cNvPr id="19" name="Block Arc 18"/>
            <p:cNvSpPr/>
            <p:nvPr/>
          </p:nvSpPr>
          <p:spPr>
            <a:xfrm>
              <a:off x="3347864" y="5589240"/>
              <a:ext cx="1728192" cy="1440160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67944" y="4725144"/>
              <a:ext cx="216024" cy="9361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22"/>
          <p:cNvGrpSpPr/>
          <p:nvPr/>
        </p:nvGrpSpPr>
        <p:grpSpPr>
          <a:xfrm rot="16200000">
            <a:off x="2051720" y="2420888"/>
            <a:ext cx="1728192" cy="2304256"/>
            <a:chOff x="3347864" y="4725144"/>
            <a:chExt cx="1728192" cy="2304256"/>
          </a:xfrm>
        </p:grpSpPr>
        <p:sp>
          <p:nvSpPr>
            <p:cNvPr id="24" name="Block Arc 23"/>
            <p:cNvSpPr/>
            <p:nvPr/>
          </p:nvSpPr>
          <p:spPr>
            <a:xfrm>
              <a:off x="3347864" y="5589240"/>
              <a:ext cx="1728192" cy="1440160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67944" y="4725144"/>
              <a:ext cx="216024" cy="9361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95736" y="1556792"/>
            <a:ext cx="3672408" cy="4536504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1560" y="3212976"/>
            <a:ext cx="1224136" cy="7200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Laser/LED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47864" y="3717032"/>
            <a:ext cx="1368152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Filter wheel/ attenuator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4536504"/>
          </a:xfrm>
        </p:spPr>
        <p:txBody>
          <a:bodyPr>
            <a:normAutofit/>
          </a:bodyPr>
          <a:lstStyle/>
          <a:p>
            <a:r>
              <a:rPr lang="en-US" smtClean="0"/>
              <a:t>TPB Coating for WA105</a:t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Original Plan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smtClean="0"/>
              <a:t>Use PMMA coated with TPB in front of PMTs</a:t>
            </a:r>
          </a:p>
          <a:p>
            <a:r>
              <a:rPr lang="en-GB" sz="2800" smtClean="0"/>
              <a:t>Simpler: PMTs could be transported independently of TPB coating</a:t>
            </a:r>
          </a:p>
          <a:p>
            <a:r>
              <a:rPr lang="en-GB" sz="2800" smtClean="0"/>
              <a:t>Disk coating at University of Barcelona</a:t>
            </a:r>
          </a:p>
          <a:p>
            <a:r>
              <a:rPr lang="en-GB" sz="2800" smtClean="0"/>
              <a:t>With jump on ITO cathode this did not work out any more </a:t>
            </a:r>
          </a:p>
          <a:p>
            <a:r>
              <a:rPr lang="en-GB" sz="2800" smtClean="0"/>
              <a:t>New plan thanks to Marzio: Use same facility as WA104/ICARUS</a:t>
            </a:r>
          </a:p>
          <a:p>
            <a:r>
              <a:rPr lang="en-GB" sz="2800" smtClean="0"/>
              <a:t>Met CERN department in February</a:t>
            </a:r>
            <a:endParaRPr lang="en-GB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WA104 Coating Facility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630" r="16858"/>
          <a:stretch>
            <a:fillRect/>
          </a:stretch>
        </p:blipFill>
        <p:spPr bwMode="auto">
          <a:xfrm>
            <a:off x="467544" y="1916832"/>
            <a:ext cx="3672408" cy="394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9992" y="1556792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smtClean="0"/>
              <a:t> Evaporation process for coating</a:t>
            </a:r>
          </a:p>
          <a:p>
            <a:pPr>
              <a:buFont typeface="Arial" pitchFamily="34" charset="0"/>
              <a:buChar char="•"/>
            </a:pPr>
            <a:r>
              <a:rPr lang="en-GB" sz="2800" smtClean="0"/>
              <a:t> One PMT at the time</a:t>
            </a:r>
          </a:p>
          <a:p>
            <a:pPr>
              <a:buFont typeface="Arial" pitchFamily="34" charset="0"/>
              <a:buChar char="•"/>
            </a:pPr>
            <a:r>
              <a:rPr lang="en-GB" sz="2800" smtClean="0"/>
              <a:t> fast, up to 4 PMTs per day</a:t>
            </a:r>
          </a:p>
          <a:p>
            <a:pPr>
              <a:buFont typeface="Arial" pitchFamily="34" charset="0"/>
              <a:buChar char="•"/>
            </a:pPr>
            <a:r>
              <a:rPr lang="en-GB" sz="2800" smtClean="0"/>
              <a:t> more conservative: 2 PMTs per day</a:t>
            </a:r>
          </a:p>
          <a:p>
            <a:pPr>
              <a:buFont typeface="Arial" pitchFamily="34" charset="0"/>
              <a:buChar char="•"/>
            </a:pPr>
            <a:r>
              <a:rPr lang="en-GB" sz="2800" smtClean="0"/>
              <a:t> total time: ~6 week</a:t>
            </a:r>
          </a:p>
          <a:p>
            <a:pPr>
              <a:buFont typeface="Arial" pitchFamily="34" charset="0"/>
              <a:buChar char="•"/>
            </a:pPr>
            <a:r>
              <a:rPr lang="en-GB" sz="2800" smtClean="0"/>
              <a:t> We can use it for free</a:t>
            </a:r>
          </a:p>
          <a:p>
            <a:pPr>
              <a:buFont typeface="Arial" pitchFamily="34" charset="0"/>
              <a:buChar char="•"/>
            </a:pPr>
            <a:r>
              <a:rPr lang="en-GB" sz="2800" smtClean="0"/>
              <a:t> but must provide manpower for operation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4536504"/>
          </a:xfrm>
        </p:spPr>
        <p:txBody>
          <a:bodyPr>
            <a:normAutofit/>
          </a:bodyPr>
          <a:lstStyle/>
          <a:p>
            <a:r>
              <a:rPr lang="en-US" smtClean="0"/>
              <a:t>Light Monitor System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WA104 Coating Facility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4792"/>
          <a:stretch>
            <a:fillRect/>
          </a:stretch>
        </p:blipFill>
        <p:spPr bwMode="auto">
          <a:xfrm>
            <a:off x="4146342" y="1772816"/>
            <a:ext cx="4997658" cy="44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556792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 designed for direct coating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change to PMMA coating complicated and time consuming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no experience with PMMA TPB coating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PMT tilted and rotates during process: more uniform coatings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Facility available since WA104 is done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Could use it in autumn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196752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Light monitor system: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Concept </a:t>
            </a:r>
            <a:r>
              <a:rPr lang="en-US" sz="2400" dirty="0" smtClean="0"/>
              <a:t>for </a:t>
            </a:r>
            <a:r>
              <a:rPr lang="en-US" sz="2400" smtClean="0"/>
              <a:t>light monitor system ready 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Some mechanical tests already done at CIEMAT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Preliminary tests started at IFAE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Several parts for first tests already available at IFAE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Crucial missing </a:t>
            </a:r>
            <a:r>
              <a:rPr lang="en-US" sz="2400" dirty="0" smtClean="0"/>
              <a:t>parts are </a:t>
            </a:r>
            <a:r>
              <a:rPr lang="en-US" sz="2400" smtClean="0"/>
              <a:t>ordered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System to be delivered in September</a:t>
            </a:r>
          </a:p>
          <a:p>
            <a:r>
              <a:rPr lang="en-US" sz="2400" b="1" smtClean="0"/>
              <a:t>TPB Coating: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Can use WA104 coating facitility at CERN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Free of costs but manpower, 1 person for 6 weeks, needed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Discussions ongoing at IFAE/CIEMAT about this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Direct TPB coating clearly favored =&gt; system ready to go in this case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25" t="38000" r="19376" b="39999"/>
          <a:stretch>
            <a:fillRect/>
          </a:stretch>
        </p:blipFill>
        <p:spPr bwMode="auto">
          <a:xfrm rot="16200000">
            <a:off x="393898" y="1867198"/>
            <a:ext cx="2438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Freeform 10"/>
          <p:cNvSpPr>
            <a:spLocks/>
          </p:cNvSpPr>
          <p:nvPr/>
        </p:nvSpPr>
        <p:spPr bwMode="auto">
          <a:xfrm flipV="1">
            <a:off x="1305986" y="3891876"/>
            <a:ext cx="95350" cy="1365325"/>
          </a:xfrm>
          <a:custGeom>
            <a:avLst/>
            <a:gdLst>
              <a:gd name="T0" fmla="*/ 2147483647 w 960"/>
              <a:gd name="T1" fmla="*/ 2147483647 h 384"/>
              <a:gd name="T2" fmla="*/ 2147483647 w 960"/>
              <a:gd name="T3" fmla="*/ 2147483647 h 384"/>
              <a:gd name="T4" fmla="*/ 0 w 960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384">
                <a:moveTo>
                  <a:pt x="960" y="384"/>
                </a:moveTo>
                <a:cubicBezTo>
                  <a:pt x="680" y="344"/>
                  <a:pt x="400" y="304"/>
                  <a:pt x="240" y="240"/>
                </a:cubicBezTo>
                <a:cubicBezTo>
                  <a:pt x="80" y="176"/>
                  <a:pt x="40" y="40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7699" y="378052"/>
            <a:ext cx="2846301" cy="152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Line 15"/>
          <p:cNvSpPr>
            <a:spLocks noChangeShapeType="1"/>
          </p:cNvSpPr>
          <p:nvPr/>
        </p:nvSpPr>
        <p:spPr bwMode="auto">
          <a:xfrm flipH="1" flipV="1">
            <a:off x="2729152" y="1793606"/>
            <a:ext cx="0" cy="3685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441" name="Line 16"/>
          <p:cNvSpPr>
            <a:spLocks noChangeShapeType="1"/>
          </p:cNvSpPr>
          <p:nvPr/>
        </p:nvSpPr>
        <p:spPr bwMode="auto">
          <a:xfrm>
            <a:off x="2740223" y="2436813"/>
            <a:ext cx="0" cy="3601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2577787" y="2924944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dirty="0" err="1"/>
              <a:t>Ar</a:t>
            </a:r>
            <a:endParaRPr lang="en-US" altLang="es-ES" dirty="0"/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2463945" y="142471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dirty="0"/>
              <a:t>Air</a:t>
            </a:r>
          </a:p>
        </p:txBody>
      </p:sp>
      <p:sp>
        <p:nvSpPr>
          <p:cNvPr id="9" name="8 Forma libre"/>
          <p:cNvSpPr/>
          <p:nvPr/>
        </p:nvSpPr>
        <p:spPr>
          <a:xfrm>
            <a:off x="1678134" y="372741"/>
            <a:ext cx="4607255" cy="1148155"/>
          </a:xfrm>
          <a:custGeom>
            <a:avLst/>
            <a:gdLst>
              <a:gd name="connsiteX0" fmla="*/ 79644 w 4687154"/>
              <a:gd name="connsiteY0" fmla="*/ 1083197 h 1148155"/>
              <a:gd name="connsiteX1" fmla="*/ 97399 w 4687154"/>
              <a:gd name="connsiteY1" fmla="*/ 1029931 h 1148155"/>
              <a:gd name="connsiteX2" fmla="*/ 1047310 w 4687154"/>
              <a:gd name="connsiteY2" fmla="*/ 121 h 1148155"/>
              <a:gd name="connsiteX3" fmla="*/ 2769578 w 4687154"/>
              <a:gd name="connsiteY3" fmla="*/ 958909 h 1148155"/>
              <a:gd name="connsiteX4" fmla="*/ 3648467 w 4687154"/>
              <a:gd name="connsiteY4" fmla="*/ 683702 h 1148155"/>
              <a:gd name="connsiteX5" fmla="*/ 4687154 w 4687154"/>
              <a:gd name="connsiteY5" fmla="*/ 648191 h 1148155"/>
              <a:gd name="connsiteX0" fmla="*/ 79644 w 4607255"/>
              <a:gd name="connsiteY0" fmla="*/ 1083197 h 1148155"/>
              <a:gd name="connsiteX1" fmla="*/ 97399 w 4607255"/>
              <a:gd name="connsiteY1" fmla="*/ 1029931 h 1148155"/>
              <a:gd name="connsiteX2" fmla="*/ 1047310 w 4607255"/>
              <a:gd name="connsiteY2" fmla="*/ 121 h 1148155"/>
              <a:gd name="connsiteX3" fmla="*/ 2769578 w 4607255"/>
              <a:gd name="connsiteY3" fmla="*/ 958909 h 1148155"/>
              <a:gd name="connsiteX4" fmla="*/ 3648467 w 4607255"/>
              <a:gd name="connsiteY4" fmla="*/ 683702 h 1148155"/>
              <a:gd name="connsiteX5" fmla="*/ 4607255 w 4607255"/>
              <a:gd name="connsiteY5" fmla="*/ 772479 h 114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255" h="1148155">
                <a:moveTo>
                  <a:pt x="79644" y="1083197"/>
                </a:moveTo>
                <a:cubicBezTo>
                  <a:pt x="7882" y="1146820"/>
                  <a:pt x="-63879" y="1210444"/>
                  <a:pt x="97399" y="1029931"/>
                </a:cubicBezTo>
                <a:cubicBezTo>
                  <a:pt x="258677" y="849418"/>
                  <a:pt x="601947" y="11958"/>
                  <a:pt x="1047310" y="121"/>
                </a:cubicBezTo>
                <a:cubicBezTo>
                  <a:pt x="1492673" y="-11716"/>
                  <a:pt x="2336052" y="844979"/>
                  <a:pt x="2769578" y="958909"/>
                </a:cubicBezTo>
                <a:cubicBezTo>
                  <a:pt x="3203104" y="1072839"/>
                  <a:pt x="3342188" y="714774"/>
                  <a:pt x="3648467" y="683702"/>
                </a:cubicBezTo>
                <a:cubicBezTo>
                  <a:pt x="3954747" y="652630"/>
                  <a:pt x="4247709" y="764341"/>
                  <a:pt x="4607255" y="772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114188" y="2190778"/>
            <a:ext cx="9036496" cy="4377173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Forma libre"/>
          <p:cNvSpPr/>
          <p:nvPr/>
        </p:nvSpPr>
        <p:spPr>
          <a:xfrm>
            <a:off x="701921" y="5264459"/>
            <a:ext cx="6702056" cy="1010084"/>
          </a:xfrm>
          <a:custGeom>
            <a:avLst/>
            <a:gdLst>
              <a:gd name="connsiteX0" fmla="*/ 574090 w 6397841"/>
              <a:gd name="connsiteY0" fmla="*/ 0 h 967237"/>
              <a:gd name="connsiteX1" fmla="*/ 556334 w 6397841"/>
              <a:gd name="connsiteY1" fmla="*/ 861134 h 967237"/>
              <a:gd name="connsiteX2" fmla="*/ 6397841 w 6397841"/>
              <a:gd name="connsiteY2" fmla="*/ 923278 h 967237"/>
              <a:gd name="connsiteX0" fmla="*/ 594219 w 6702056"/>
              <a:gd name="connsiteY0" fmla="*/ 0 h 1010084"/>
              <a:gd name="connsiteX1" fmla="*/ 576463 w 6702056"/>
              <a:gd name="connsiteY1" fmla="*/ 861134 h 1010084"/>
              <a:gd name="connsiteX2" fmla="*/ 6702056 w 6702056"/>
              <a:gd name="connsiteY2" fmla="*/ 985422 h 101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2056" h="1010084">
                <a:moveTo>
                  <a:pt x="594219" y="0"/>
                </a:moveTo>
                <a:cubicBezTo>
                  <a:pt x="100028" y="353627"/>
                  <a:pt x="-441510" y="696897"/>
                  <a:pt x="576463" y="861134"/>
                </a:cubicBezTo>
                <a:cubicBezTo>
                  <a:pt x="1594436" y="1025371"/>
                  <a:pt x="4266615" y="1031290"/>
                  <a:pt x="6702056" y="9854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Forma libre"/>
          <p:cNvSpPr/>
          <p:nvPr/>
        </p:nvSpPr>
        <p:spPr>
          <a:xfrm>
            <a:off x="765900" y="2925383"/>
            <a:ext cx="6752488" cy="3232367"/>
          </a:xfrm>
          <a:custGeom>
            <a:avLst/>
            <a:gdLst>
              <a:gd name="connsiteX0" fmla="*/ 574090 w 6397841"/>
              <a:gd name="connsiteY0" fmla="*/ 0 h 967237"/>
              <a:gd name="connsiteX1" fmla="*/ 556334 w 6397841"/>
              <a:gd name="connsiteY1" fmla="*/ 861134 h 967237"/>
              <a:gd name="connsiteX2" fmla="*/ 6397841 w 6397841"/>
              <a:gd name="connsiteY2" fmla="*/ 923278 h 967237"/>
              <a:gd name="connsiteX0" fmla="*/ 526816 w 6439344"/>
              <a:gd name="connsiteY0" fmla="*/ 0 h 920226"/>
              <a:gd name="connsiteX1" fmla="*/ 597837 w 6439344"/>
              <a:gd name="connsiteY1" fmla="*/ 816745 h 920226"/>
              <a:gd name="connsiteX2" fmla="*/ 6439344 w 6439344"/>
              <a:gd name="connsiteY2" fmla="*/ 878889 h 920226"/>
              <a:gd name="connsiteX0" fmla="*/ 536583 w 6591154"/>
              <a:gd name="connsiteY0" fmla="*/ 1003177 h 1847601"/>
              <a:gd name="connsiteX1" fmla="*/ 607604 w 6591154"/>
              <a:gd name="connsiteY1" fmla="*/ 1819922 h 1847601"/>
              <a:gd name="connsiteX2" fmla="*/ 6591154 w 6591154"/>
              <a:gd name="connsiteY2" fmla="*/ 0 h 1847601"/>
              <a:gd name="connsiteX0" fmla="*/ 546997 w 6752488"/>
              <a:gd name="connsiteY0" fmla="*/ 2317073 h 3232367"/>
              <a:gd name="connsiteX1" fmla="*/ 618018 w 6752488"/>
              <a:gd name="connsiteY1" fmla="*/ 3133818 h 3232367"/>
              <a:gd name="connsiteX2" fmla="*/ 6752488 w 6752488"/>
              <a:gd name="connsiteY2" fmla="*/ 0 h 323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52488" h="3232367">
                <a:moveTo>
                  <a:pt x="546997" y="2317073"/>
                </a:moveTo>
                <a:cubicBezTo>
                  <a:pt x="52806" y="2670700"/>
                  <a:pt x="-416230" y="3519997"/>
                  <a:pt x="618018" y="3133818"/>
                </a:cubicBezTo>
                <a:cubicBezTo>
                  <a:pt x="1652266" y="2747639"/>
                  <a:pt x="4317047" y="45868"/>
                  <a:pt x="6752488" y="0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Forma libre"/>
          <p:cNvSpPr/>
          <p:nvPr/>
        </p:nvSpPr>
        <p:spPr>
          <a:xfrm>
            <a:off x="823577" y="5227225"/>
            <a:ext cx="6660287" cy="732063"/>
          </a:xfrm>
          <a:custGeom>
            <a:avLst/>
            <a:gdLst>
              <a:gd name="connsiteX0" fmla="*/ 574090 w 6397841"/>
              <a:gd name="connsiteY0" fmla="*/ 0 h 967237"/>
              <a:gd name="connsiteX1" fmla="*/ 556334 w 6397841"/>
              <a:gd name="connsiteY1" fmla="*/ 861134 h 967237"/>
              <a:gd name="connsiteX2" fmla="*/ 6397841 w 6397841"/>
              <a:gd name="connsiteY2" fmla="*/ 923278 h 967237"/>
              <a:gd name="connsiteX0" fmla="*/ 504336 w 6461252"/>
              <a:gd name="connsiteY0" fmla="*/ 0 h 817066"/>
              <a:gd name="connsiteX1" fmla="*/ 619745 w 6461252"/>
              <a:gd name="connsiteY1" fmla="*/ 719092 h 817066"/>
              <a:gd name="connsiteX2" fmla="*/ 6461252 w 6461252"/>
              <a:gd name="connsiteY2" fmla="*/ 781236 h 817066"/>
              <a:gd name="connsiteX0" fmla="*/ 516940 w 6660287"/>
              <a:gd name="connsiteY0" fmla="*/ 0 h 732063"/>
              <a:gd name="connsiteX1" fmla="*/ 632349 w 6660287"/>
              <a:gd name="connsiteY1" fmla="*/ 719092 h 732063"/>
              <a:gd name="connsiteX2" fmla="*/ 6660287 w 6660287"/>
              <a:gd name="connsiteY2" fmla="*/ 461640 h 73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287" h="732063">
                <a:moveTo>
                  <a:pt x="516940" y="0"/>
                </a:moveTo>
                <a:cubicBezTo>
                  <a:pt x="22749" y="353627"/>
                  <a:pt x="-391542" y="642152"/>
                  <a:pt x="632349" y="719092"/>
                </a:cubicBezTo>
                <a:cubicBezTo>
                  <a:pt x="1656240" y="796032"/>
                  <a:pt x="4224846" y="507508"/>
                  <a:pt x="6660287" y="4616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Forma libre"/>
          <p:cNvSpPr/>
          <p:nvPr/>
        </p:nvSpPr>
        <p:spPr>
          <a:xfrm>
            <a:off x="847972" y="5079697"/>
            <a:ext cx="6541218" cy="765252"/>
          </a:xfrm>
          <a:custGeom>
            <a:avLst/>
            <a:gdLst>
              <a:gd name="connsiteX0" fmla="*/ 574090 w 6397841"/>
              <a:gd name="connsiteY0" fmla="*/ 0 h 967237"/>
              <a:gd name="connsiteX1" fmla="*/ 556334 w 6397841"/>
              <a:gd name="connsiteY1" fmla="*/ 861134 h 967237"/>
              <a:gd name="connsiteX2" fmla="*/ 6397841 w 6397841"/>
              <a:gd name="connsiteY2" fmla="*/ 923278 h 967237"/>
              <a:gd name="connsiteX0" fmla="*/ 441699 w 6531781"/>
              <a:gd name="connsiteY0" fmla="*/ 0 h 695726"/>
              <a:gd name="connsiteX1" fmla="*/ 690274 w 6531781"/>
              <a:gd name="connsiteY1" fmla="*/ 603682 h 695726"/>
              <a:gd name="connsiteX2" fmla="*/ 6531781 w 6531781"/>
              <a:gd name="connsiteY2" fmla="*/ 665826 h 695726"/>
              <a:gd name="connsiteX0" fmla="*/ 442258 w 6541218"/>
              <a:gd name="connsiteY0" fmla="*/ 159797 h 765252"/>
              <a:gd name="connsiteX1" fmla="*/ 690833 w 6541218"/>
              <a:gd name="connsiteY1" fmla="*/ 763479 h 765252"/>
              <a:gd name="connsiteX2" fmla="*/ 6541218 w 6541218"/>
              <a:gd name="connsiteY2" fmla="*/ 0 h 76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1218" h="765252">
                <a:moveTo>
                  <a:pt x="442258" y="159797"/>
                </a:moveTo>
                <a:cubicBezTo>
                  <a:pt x="-51933" y="513424"/>
                  <a:pt x="-325660" y="790112"/>
                  <a:pt x="690833" y="763479"/>
                </a:cubicBezTo>
                <a:cubicBezTo>
                  <a:pt x="1707326" y="736846"/>
                  <a:pt x="4105777" y="45868"/>
                  <a:pt x="65412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9696" y="5497901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8866" y="5014647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8866" y="4436680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00567" y="2352233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194091" y="11737"/>
            <a:ext cx="103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box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361096" y="94681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01244" y="182144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3131840" y="0"/>
            <a:ext cx="26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WA105: SETUP-SUMMARY</a:t>
            </a:r>
            <a:endParaRPr lang="en-US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067944" y="16288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 </a:t>
            </a:r>
            <a:r>
              <a:rPr lang="en-US" dirty="0" smtClean="0"/>
              <a:t>CIEAMT | IFAE </a:t>
            </a:r>
            <a:r>
              <a:rPr lang="en-US" dirty="0" smtClean="0">
                <a:sym typeface="Symbol"/>
              </a:rPr>
              <a:t>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276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 to measure?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Would like to define what exactly we need to measure/monitor: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smtClean="0"/>
              <a:t>Tests </a:t>
            </a:r>
            <a:r>
              <a:rPr lang="en-US" sz="2400" dirty="0" smtClean="0"/>
              <a:t>with up to 1000 photons?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Checking that PMTs still working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Monitoring in the stability/linearity of the response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smtClean="0"/>
              <a:t>Single photon spectra to determine gain? 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smtClean="0"/>
              <a:t>Probably either many SP or too much light to detect SP!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smtClean="0"/>
              <a:t>Timing of final electronics probably also not favoring this (400 ns or 25 ns)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smtClean="0"/>
              <a:t>Optional if easy to implement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Box</a:t>
            </a:r>
            <a:endParaRPr lang="en-US" dirty="0"/>
          </a:p>
        </p:txBody>
      </p:sp>
      <p:pic>
        <p:nvPicPr>
          <p:cNvPr id="19458" name="Picture 2" descr="https://www.thorlabs.de/Images/GuideImages/45_BBEnclosureSyste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93096"/>
            <a:ext cx="4400600" cy="1781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1484784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Development: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black box for </a:t>
            </a:r>
            <a:r>
              <a:rPr lang="en-US" smtClean="0"/>
              <a:t>testing  already at </a:t>
            </a:r>
            <a:r>
              <a:rPr lang="en-US" dirty="0" smtClean="0"/>
              <a:t>IFAE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highly flexible (8 BNC, 8 LEMO, 8 SMA, 4 SHV, 1 USB, 4 D-Sub, 1 gas, 1 optical fiber </a:t>
            </a:r>
            <a:r>
              <a:rPr lang="en-US" dirty="0" err="1" smtClean="0"/>
              <a:t>feedthrough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be opened for 3 sides for alignment in all directions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commercial optical bench inside (60x120 cm2)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005064"/>
            <a:ext cx="42484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Final: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commercial enclosure from </a:t>
            </a:r>
            <a:r>
              <a:rPr lang="en-US" dirty="0" err="1" smtClean="0"/>
              <a:t>Thorlabs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includes small bread board </a:t>
            </a:r>
            <a:r>
              <a:rPr lang="en-US" dirty="0" err="1" smtClean="0"/>
              <a:t>e.g</a:t>
            </a:r>
            <a:r>
              <a:rPr lang="en-US" dirty="0" smtClean="0"/>
              <a:t> 30x45 cm2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only need to add </a:t>
            </a:r>
            <a:r>
              <a:rPr lang="en-US" dirty="0" err="1" smtClean="0"/>
              <a:t>feedthroughs</a:t>
            </a:r>
            <a:endParaRPr lang="en-US" dirty="0"/>
          </a:p>
        </p:txBody>
      </p:sp>
      <p:pic>
        <p:nvPicPr>
          <p:cNvPr id="7" name="Picture 6" descr="20170303_175653.jpg"/>
          <p:cNvPicPr>
            <a:picLocks noChangeAspect="1"/>
          </p:cNvPicPr>
          <p:nvPr/>
        </p:nvPicPr>
        <p:blipFill>
          <a:blip r:embed="rId3" cstate="print"/>
          <a:srcRect l="22050" r="7076"/>
          <a:stretch>
            <a:fillRect/>
          </a:stretch>
        </p:blipFill>
        <p:spPr>
          <a:xfrm rot="5400000">
            <a:off x="-47922" y="632098"/>
            <a:ext cx="36004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</a:t>
            </a:r>
            <a:r>
              <a:rPr lang="en-US" smtClean="0"/>
              <a:t>Black Box (Trivial Case)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39280" y="3204592"/>
            <a:ext cx="1224136" cy="7200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Laser/LED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7592" y="2340496"/>
            <a:ext cx="1296144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 Sensor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31768" y="2988568"/>
            <a:ext cx="1296144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SMA 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31768" y="4428728"/>
            <a:ext cx="1296144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SMA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47864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sensors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rot="16200000">
            <a:off x="4635624" y="3060576"/>
            <a:ext cx="1728192" cy="2304256"/>
            <a:chOff x="3347864" y="4725144"/>
            <a:chExt cx="1728192" cy="2304256"/>
          </a:xfrm>
        </p:grpSpPr>
        <p:sp>
          <p:nvSpPr>
            <p:cNvPr id="19" name="Block Arc 18"/>
            <p:cNvSpPr/>
            <p:nvPr/>
          </p:nvSpPr>
          <p:spPr>
            <a:xfrm>
              <a:off x="3347864" y="5589240"/>
              <a:ext cx="1728192" cy="1440160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67944" y="4725144"/>
              <a:ext cx="216024" cy="9361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 rot="16200000">
            <a:off x="3059832" y="2420888"/>
            <a:ext cx="1728192" cy="2304256"/>
            <a:chOff x="3347864" y="4725144"/>
            <a:chExt cx="1728192" cy="2304256"/>
          </a:xfrm>
        </p:grpSpPr>
        <p:sp>
          <p:nvSpPr>
            <p:cNvPr id="24" name="Block Arc 23"/>
            <p:cNvSpPr/>
            <p:nvPr/>
          </p:nvSpPr>
          <p:spPr>
            <a:xfrm>
              <a:off x="3347864" y="5589240"/>
              <a:ext cx="1728192" cy="1440160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67944" y="4725144"/>
              <a:ext cx="216024" cy="9361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3275856" y="1556792"/>
            <a:ext cx="2592288" cy="4536504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6059016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2 options: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Laser:</a:t>
            </a:r>
          </a:p>
          <a:p>
            <a:pPr marL="914400" lvl="1" indent="-514350"/>
            <a:r>
              <a:rPr lang="en-US" sz="1600" dirty="0" smtClean="0"/>
              <a:t>Possible models: </a:t>
            </a:r>
          </a:p>
          <a:p>
            <a:pPr marL="914400" lvl="1" indent="-514350"/>
            <a:r>
              <a:rPr lang="en-US" sz="1600" dirty="0" smtClean="0"/>
              <a:t>420-430 nm not available</a:t>
            </a:r>
          </a:p>
          <a:p>
            <a:pPr marL="914400" lvl="1" indent="-514350"/>
            <a:r>
              <a:rPr lang="en-US" sz="1600" dirty="0" smtClean="0"/>
              <a:t>405 nm already at IFAE available for tests</a:t>
            </a:r>
          </a:p>
          <a:p>
            <a:pPr marL="914400" lvl="1" indent="-514350"/>
            <a:r>
              <a:rPr lang="en-US" sz="1600" dirty="0" smtClean="0"/>
              <a:t>Minimal differences in </a:t>
            </a:r>
            <a:r>
              <a:rPr lang="en-US" sz="1600" dirty="0" err="1" smtClean="0"/>
              <a:t>Qeff</a:t>
            </a:r>
            <a:r>
              <a:rPr lang="en-US" sz="1600" dirty="0" smtClean="0"/>
              <a:t> for 405 nm compared to 420 nm</a:t>
            </a:r>
          </a:p>
          <a:p>
            <a:pPr marL="914400" lvl="1" indent="-514350"/>
            <a:r>
              <a:rPr lang="en-US" sz="1600" dirty="0" smtClean="0"/>
              <a:t>Pulsing with pulse generator, minimum pulse width 40 ns</a:t>
            </a:r>
          </a:p>
          <a:p>
            <a:pPr marL="914400" lvl="1" indent="-514350"/>
            <a:r>
              <a:rPr lang="en-US" sz="1600" dirty="0" smtClean="0"/>
              <a:t>Coupling easy =&gt; small loses during coupling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LED:</a:t>
            </a:r>
          </a:p>
          <a:p>
            <a:pPr marL="914400" lvl="1" indent="-514350"/>
            <a:r>
              <a:rPr lang="en-US" sz="1600" dirty="0" smtClean="0"/>
              <a:t>Many options for wavelength </a:t>
            </a:r>
          </a:p>
          <a:p>
            <a:pPr marL="914400" lvl="1" indent="-514350"/>
            <a:r>
              <a:rPr lang="en-US" sz="1600" dirty="0" smtClean="0"/>
              <a:t>&gt;10 ns pulses with </a:t>
            </a:r>
            <a:r>
              <a:rPr lang="en-US" sz="1600" dirty="0" err="1" smtClean="0"/>
              <a:t>Kaputschinsky</a:t>
            </a:r>
            <a:r>
              <a:rPr lang="en-US" sz="1600" dirty="0" smtClean="0"/>
              <a:t> circuit (already available at IFAE)</a:t>
            </a:r>
          </a:p>
          <a:p>
            <a:pPr marL="914400" lvl="1" indent="-514350"/>
            <a:r>
              <a:rPr lang="en-US" sz="1600" dirty="0" smtClean="0"/>
              <a:t>Coupling difficult =&gt; large loses during coupling</a:t>
            </a:r>
          </a:p>
          <a:p>
            <a:pPr marL="914400" lvl="1" indent="-514350">
              <a:buNone/>
            </a:pPr>
            <a:endParaRPr lang="en-US" sz="1600" smtClean="0"/>
          </a:p>
          <a:p>
            <a:pPr marL="514350" indent="-514350">
              <a:buNone/>
            </a:pPr>
            <a:r>
              <a:rPr lang="en-US" sz="2000" smtClean="0"/>
              <a:t>Default: Laser@405 nm</a:t>
            </a:r>
            <a:endParaRPr lang="en-US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2875" t="44971" r="23750" b="32511"/>
          <a:stretch>
            <a:fillRect/>
          </a:stretch>
        </p:blipFill>
        <p:spPr bwMode="auto">
          <a:xfrm>
            <a:off x="3635896" y="1340768"/>
            <a:ext cx="485485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7418" t="24973" r="54487" b="9099"/>
          <a:stretch>
            <a:fillRect/>
          </a:stretch>
        </p:blipFill>
        <p:spPr bwMode="auto">
          <a:xfrm>
            <a:off x="6804248" y="2564903"/>
            <a:ext cx="1907121" cy="251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104537"/>
            <a:ext cx="2296294" cy="17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Splitter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2 options:</a:t>
            </a:r>
          </a:p>
          <a:p>
            <a:pPr marL="342900" indent="-342900">
              <a:buAutoNum type="arabicParenR"/>
            </a:pPr>
            <a:r>
              <a:rPr lang="en-US" dirty="0" smtClean="0"/>
              <a:t>Fiber coupler: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mtClean="0"/>
              <a:t>1 input – 2 outputs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mtClean="0"/>
              <a:t> 50:50 (other ratios possible)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Not standard for </a:t>
            </a:r>
            <a:r>
              <a:rPr lang="en-US" smtClean="0"/>
              <a:t>400-430 nm but custom made possible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smtClean="0"/>
              <a:t>Beam </a:t>
            </a:r>
            <a:r>
              <a:rPr lang="en-US" dirty="0" smtClean="0"/>
              <a:t>splitter: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Combination of 2 beam splitter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“In air”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Coupling to fiber more complicated =&gt; higher coupling losses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More parts, more alignment necessary</a:t>
            </a:r>
          </a:p>
          <a:p>
            <a:pPr marL="800100" lvl="1" indent="-342900"/>
            <a:endParaRPr lang="en-US" dirty="0" smtClean="0"/>
          </a:p>
          <a:p>
            <a:pPr marL="342900" indent="-342900"/>
            <a:r>
              <a:rPr lang="en-US" b="1" dirty="0" smtClean="0"/>
              <a:t>Default solution for the moment is 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252" t="23100" r="33943" b="41040"/>
          <a:stretch>
            <a:fillRect/>
          </a:stretch>
        </p:blipFill>
        <p:spPr bwMode="auto">
          <a:xfrm>
            <a:off x="4823520" y="1772816"/>
            <a:ext cx="4320480" cy="19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www.thorlabs.de/Images/GuideImages/754_BeamsplitCubes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4528" y="4005064"/>
            <a:ext cx="3913848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Sensor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36724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 options: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Power meter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Commercially available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Simply gives the provided power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Should be enough for monitoring light source stability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Probably not sensitive enough for LED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For testing available at IFAE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PMT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Commercial  module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Could provide pulse shape (needed?)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Sensitive to single photons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err="1" smtClean="0"/>
              <a:t>SiPM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Commercial  module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Could provide pulse shape (needed?)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Sensitive to single photons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Probably more sensitive to ambient environment</a:t>
            </a:r>
            <a:endParaRPr lang="en-US" sz="1600" dirty="0"/>
          </a:p>
        </p:txBody>
      </p:sp>
      <p:pic>
        <p:nvPicPr>
          <p:cNvPr id="20482" name="Picture 2" descr="https://www.thorlabs.de/Images/GuideImages/3341_PM100D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352" y="1484784"/>
            <a:ext cx="4832648" cy="19560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429309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Default </a:t>
            </a:r>
            <a:r>
              <a:rPr lang="en-US" b="1" dirty="0" smtClean="0"/>
              <a:t>solution would be 1)</a:t>
            </a:r>
          </a:p>
          <a:p>
            <a:endParaRPr lang="en-US" dirty="0" smtClean="0"/>
          </a:p>
          <a:p>
            <a:r>
              <a:rPr lang="en-US" dirty="0" smtClean="0"/>
              <a:t>2) and 3) would require additional DAQ or integration with standard 666 electronics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1002</Words>
  <Application>Microsoft Office PowerPoint</Application>
  <PresentationFormat>On-screen Show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Light Monitor System and TPB Coating </vt:lpstr>
      <vt:lpstr>Light Monitor System  </vt:lpstr>
      <vt:lpstr>Slide 3</vt:lpstr>
      <vt:lpstr>What we want to measure?</vt:lpstr>
      <vt:lpstr>Black Box</vt:lpstr>
      <vt:lpstr>Inside the Black Box (Trivial Case)</vt:lpstr>
      <vt:lpstr>Light Source</vt:lpstr>
      <vt:lpstr>Beam Splitter</vt:lpstr>
      <vt:lpstr>Reference Sensor</vt:lpstr>
      <vt:lpstr>Slide 10</vt:lpstr>
      <vt:lpstr>DAQ</vt:lpstr>
      <vt:lpstr>Slide 12</vt:lpstr>
      <vt:lpstr>Slide 13</vt:lpstr>
      <vt:lpstr>Status Parts</vt:lpstr>
      <vt:lpstr>Time Schedule (IFAE)</vt:lpstr>
      <vt:lpstr>Inside the Black Box (Filter case) </vt:lpstr>
      <vt:lpstr>TPB Coating for WA105 </vt:lpstr>
      <vt:lpstr>Original Plan </vt:lpstr>
      <vt:lpstr>WA104 Coating Facility</vt:lpstr>
      <vt:lpstr>WA104 Coating Facility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tlux</dc:creator>
  <cp:lastModifiedBy>thorsten</cp:lastModifiedBy>
  <cp:revision>96</cp:revision>
  <dcterms:created xsi:type="dcterms:W3CDTF">2016-12-30T14:47:00Z</dcterms:created>
  <dcterms:modified xsi:type="dcterms:W3CDTF">2017-03-03T22:11:53Z</dcterms:modified>
</cp:coreProperties>
</file>