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332" r:id="rId3"/>
    <p:sldId id="323" r:id="rId4"/>
    <p:sldId id="305" r:id="rId5"/>
    <p:sldId id="313" r:id="rId6"/>
    <p:sldId id="311" r:id="rId7"/>
    <p:sldId id="304" r:id="rId8"/>
    <p:sldId id="307" r:id="rId9"/>
    <p:sldId id="308" r:id="rId10"/>
    <p:sldId id="300" r:id="rId11"/>
    <p:sldId id="278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96" y="51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5" Type="http://schemas.openxmlformats.org/officeDocument/2006/relationships/image" Target="../media/image2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Duane Newhart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/>
              <a:t>06 March </a:t>
            </a: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EE78-B906-EA4C-8535-5AE4E63B4DB3}" type="datetime1">
              <a:rPr lang="en-US" smtClean="0"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 / Partnerships / Members [22pt Bold]</a:t>
            </a:r>
          </a:p>
        </p:txBody>
      </p:sp>
      <p:pic>
        <p:nvPicPr>
          <p:cNvPr id="43" name="Picture Placeholder 26" descr="pisa2.jpg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00" b="-37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4" name="Picture Placeholder 27" descr="purdue.jpg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82" b="-630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5" name="Picture Placeholder 28" descr="rice.jpg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13" b="-452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1" name="Picture Placeholder 29" descr="ucirvine.gif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36" b="-63636"/>
          <a:stretch>
            <a:fillRect/>
          </a:stretch>
        </p:blipFill>
        <p:spPr>
          <a:xfrm>
            <a:off x="5534025" y="2036763"/>
            <a:ext cx="1600200" cy="1200150"/>
          </a:xfrm>
          <a:prstGeom prst="rect">
            <a:avLst/>
          </a:prstGeom>
        </p:spPr>
      </p:pic>
      <p:pic>
        <p:nvPicPr>
          <p:cNvPr id="52" name="Picture Placeholder 30" descr="CERNlogoOutline_K.eps"/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3" r="-1526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6" name="Picture Placeholder 19" descr="2000px-Boston_University_Wordmark.svg.png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45" b="-3064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7" name="Picture Placeholder 20" descr="2012-03-29_16-47-19.555.jpg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13" b="-203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0" name="Picture Placeholder 23" descr="Lewis-University-Logo.jpg"/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1" name="Picture Placeholder 24" descr="kansas.png"/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3" b="-878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2" name="Picture Placeholder 25" descr="northwestern.png"/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0" b="-12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3" name="Picture Placeholder 31" descr="Color-Seal_Green-Mark_SC_Horizontal.png"/>
          <p:cNvPicPr>
            <a:picLocks noGrp="1" noChangeAspect="1"/>
          </p:cNvPicPr>
          <p:nvPr>
            <p:ph type="pic" sz="quarter" idx="2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377" b="-1743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4" name="Picture Placeholder 32" descr="600px-NSF_Logo_1C.jpg"/>
          <p:cNvPicPr>
            <a:picLocks noGrp="1" noChangeAspect="1"/>
          </p:cNvPicPr>
          <p:nvPr>
            <p:ph type="pic" sz="quarter" idx="2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5" name="Picture Placeholder 33" descr="UIUC_logo.gif"/>
          <p:cNvPicPr>
            <a:picLocks noGrp="1" noChangeAspect="1"/>
          </p:cNvPicPr>
          <p:nvPr>
            <p:ph type="pic" sz="quarter" idx="26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" r="-80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 descr="the-university-of-chicago-logo1.jpg"/>
          <p:cNvPicPr>
            <a:picLocks noGrp="1" noChangeAspect="1"/>
          </p:cNvPicPr>
          <p:nvPr>
            <p:ph type="pic" sz="quarter" idx="27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375" b="-10937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 descr="images.png"/>
          <p:cNvPicPr>
            <a:picLocks noGrp="1" noChangeAspect="1"/>
          </p:cNvPicPr>
          <p:nvPr>
            <p:ph type="pic" sz="quarter" idx="28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02" b="-36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February  27, 2017 (0000 hours)</a:t>
            </a:r>
          </a:p>
          <a:p>
            <a:pPr marL="0" indent="0" algn="just">
              <a:buNone/>
            </a:pPr>
            <a:r>
              <a:rPr lang="en-US" sz="1100" dirty="0"/>
              <a:t>To:      March       06, 2017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09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1.41 E19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118.6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2.81 E17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   14.0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NMuon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</a:t>
            </a:r>
            <a:r>
              <a:rPr lang="en-US" sz="1100" b="1" dirty="0">
                <a:solidFill>
                  <a:schemeClr val="tx2"/>
                </a:solidFill>
              </a:rPr>
              <a:t>3.39 E16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NMuon</a:t>
            </a:r>
            <a:r>
              <a:rPr lang="en-US" sz="1100" dirty="0">
                <a:solidFill>
                  <a:schemeClr val="tx2"/>
                </a:solidFill>
              </a:rPr>
              <a:t>	</a:t>
            </a:r>
            <a:r>
              <a:rPr lang="en-US" sz="1100" b="1" dirty="0">
                <a:solidFill>
                  <a:schemeClr val="tx2"/>
                </a:solidFill>
              </a:rPr>
              <a:t>                       117.4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1.16 E13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 60.8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0.00 E11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  0.0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-70776" y="672739"/>
            <a:ext cx="4709159" cy="3363685"/>
          </a:xfr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066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872620" y="509722"/>
            <a:ext cx="7394229" cy="4159255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551942" y="3864334"/>
            <a:ext cx="6629951" cy="739471"/>
          </a:xfrm>
        </p:spPr>
        <p:txBody>
          <a:bodyPr/>
          <a:lstStyle/>
          <a:p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635.6kW </a:t>
            </a: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NuMI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SY 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=&gt; 700 KW </a:t>
            </a: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NuMI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only</a:t>
            </a:r>
          </a:p>
          <a:p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 hour beam power record: 715.88 kW (1/25/17 20:25 to 21:25) 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Beam Power </a:t>
            </a:r>
          </a:p>
        </p:txBody>
      </p:sp>
    </p:spTree>
    <p:extLst>
      <p:ext uri="{BB962C8B-B14F-4D97-AF65-F5344CB8AC3E}">
        <p14:creationId xmlns:p14="http://schemas.microsoft.com/office/powerpoint/2010/main" val="190296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1130366"/>
            <a:ext cx="4284492" cy="285632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0905" y="1170365"/>
            <a:ext cx="4164495" cy="2776330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792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1127053"/>
            <a:ext cx="4214919" cy="2809946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648199" y="1109626"/>
            <a:ext cx="4267200" cy="2844800"/>
          </a:xfr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508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/>
          </a:bodyPr>
          <a:lstStyle/>
          <a:p>
            <a:r>
              <a:rPr lang="en-US" dirty="0"/>
              <a:t>LINAC</a:t>
            </a:r>
          </a:p>
          <a:p>
            <a:pPr lvl="1"/>
            <a:r>
              <a:rPr lang="en-US" dirty="0"/>
              <a:t>Recovering from MSS transfer</a:t>
            </a:r>
          </a:p>
          <a:p>
            <a:pPr lvl="1"/>
            <a:r>
              <a:rPr lang="en-US" dirty="0"/>
              <a:t>Replaced LRF2 and LRF5 PA’s </a:t>
            </a:r>
          </a:p>
          <a:p>
            <a:pPr lvl="1"/>
            <a:r>
              <a:rPr lang="en-US" dirty="0"/>
              <a:t>Water leak on KRF7</a:t>
            </a:r>
          </a:p>
          <a:p>
            <a:r>
              <a:rPr lang="en-US" dirty="0"/>
              <a:t>Booster</a:t>
            </a:r>
          </a:p>
          <a:p>
            <a:pPr lvl="1"/>
            <a:r>
              <a:rPr lang="en-US" dirty="0"/>
              <a:t>Recovering from MSS transfer</a:t>
            </a:r>
          </a:p>
          <a:p>
            <a:pPr lvl="1"/>
            <a:r>
              <a:rPr lang="en-US" dirty="0"/>
              <a:t>New Shielding assessment is in place</a:t>
            </a:r>
          </a:p>
          <a:p>
            <a:pPr lvl="2"/>
            <a:r>
              <a:rPr lang="en-US" dirty="0"/>
              <a:t>Op Limit: 2.7e17 protons/hour</a:t>
            </a:r>
          </a:p>
          <a:p>
            <a:r>
              <a:rPr lang="en-US" dirty="0"/>
              <a:t>MI/RR</a:t>
            </a:r>
          </a:p>
          <a:p>
            <a:pPr lvl="1"/>
            <a:r>
              <a:rPr lang="en-US" dirty="0" err="1"/>
              <a:t>Slipstacking</a:t>
            </a:r>
            <a:r>
              <a:rPr lang="en-US" dirty="0"/>
              <a:t> 6+6</a:t>
            </a:r>
          </a:p>
          <a:p>
            <a:pPr lvl="0"/>
            <a:r>
              <a:rPr lang="en-US" dirty="0" err="1"/>
              <a:t>NuMI</a:t>
            </a:r>
            <a:endParaRPr lang="en-US" dirty="0"/>
          </a:p>
          <a:p>
            <a:pPr lvl="1"/>
            <a:r>
              <a:rPr lang="en-US" dirty="0"/>
              <a:t>Running at ~625-650 kW with Switchyard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marL="282575" lvl="1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/>
          </a:bodyPr>
          <a:lstStyle/>
          <a:p>
            <a:r>
              <a:rPr lang="en-US" dirty="0"/>
              <a:t>Booster Neutrino Beamline (BNB)</a:t>
            </a:r>
          </a:p>
          <a:p>
            <a:pPr lvl="1"/>
            <a:r>
              <a:rPr lang="en-US" dirty="0"/>
              <a:t>Off for horn testing</a:t>
            </a:r>
          </a:p>
          <a:p>
            <a:pPr lvl="2"/>
            <a:r>
              <a:rPr lang="en-US" dirty="0"/>
              <a:t>2/27 to ~3/9</a:t>
            </a:r>
          </a:p>
          <a:p>
            <a:r>
              <a:rPr lang="en-US" dirty="0"/>
              <a:t>Switchyard</a:t>
            </a:r>
          </a:p>
          <a:p>
            <a:pPr lvl="1"/>
            <a:r>
              <a:rPr lang="en-US" dirty="0" err="1"/>
              <a:t>MTest</a:t>
            </a:r>
            <a:r>
              <a:rPr lang="en-US" dirty="0"/>
              <a:t>, and </a:t>
            </a:r>
            <a:r>
              <a:rPr lang="en-US" dirty="0" err="1"/>
              <a:t>SeaQuest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MCenter</a:t>
            </a:r>
            <a:r>
              <a:rPr lang="en-US" dirty="0"/>
              <a:t> no request</a:t>
            </a:r>
          </a:p>
          <a:p>
            <a:r>
              <a:rPr lang="en-US" dirty="0"/>
              <a:t>General</a:t>
            </a:r>
          </a:p>
          <a:p>
            <a:pPr lvl="1"/>
            <a:r>
              <a:rPr lang="en-US" dirty="0"/>
              <a:t>Downtime Planned</a:t>
            </a:r>
          </a:p>
          <a:p>
            <a:pPr lvl="2"/>
            <a:r>
              <a:rPr lang="en-US" dirty="0"/>
              <a:t>BNB for horn testing</a:t>
            </a:r>
          </a:p>
          <a:p>
            <a:pPr lvl="3"/>
            <a:r>
              <a:rPr lang="en-US" dirty="0"/>
              <a:t>10 days</a:t>
            </a:r>
          </a:p>
          <a:p>
            <a:pPr lvl="2"/>
            <a:r>
              <a:rPr lang="en-US" dirty="0" err="1"/>
              <a:t>NuMI</a:t>
            </a:r>
            <a:r>
              <a:rPr lang="en-US" dirty="0"/>
              <a:t> kicker KPS6N</a:t>
            </a:r>
          </a:p>
          <a:p>
            <a:pPr lvl="2"/>
            <a:r>
              <a:rPr lang="en-US" dirty="0"/>
              <a:t>Klystron 7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734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MI-12 Communication Duct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541688"/>
            <a:ext cx="3627783" cy="2720837"/>
          </a:xfrm>
        </p:spPr>
      </p:pic>
      <p:sp>
        <p:nvSpPr>
          <p:cNvPr id="9" name="TextBox 8"/>
          <p:cNvSpPr txBox="1"/>
          <p:nvPr/>
        </p:nvSpPr>
        <p:spPr>
          <a:xfrm>
            <a:off x="3988881" y="509723"/>
            <a:ext cx="4926520" cy="37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800" dirty="0">
                <a:ln w="0"/>
                <a:solidFill>
                  <a:srgbClr val="003087"/>
                </a:solidFill>
                <a:effectLst>
                  <a:outerShdw blurRad="38100" dist="19050" dir="2700000" algn="tl" rotWithShape="0">
                    <a:srgbClr val="003087">
                      <a:alpha val="40000"/>
                    </a:srgbClr>
                  </a:outerShdw>
                </a:effectLst>
                <a:latin typeface="Helvetica"/>
              </a:rPr>
              <a:t>Summary</a:t>
            </a:r>
          </a:p>
          <a:p>
            <a:pPr marL="230188" lvl="0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700" dirty="0">
                <a:solidFill>
                  <a:srgbClr val="505050"/>
                </a:solidFill>
                <a:latin typeface="Helvetica"/>
              </a:rPr>
              <a:t>Emergency Repair Plan In Place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Need 2 hour notification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Vendor has cable</a:t>
            </a:r>
          </a:p>
          <a:p>
            <a:pPr marL="230188" lvl="0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700" dirty="0">
                <a:solidFill>
                  <a:srgbClr val="505050"/>
                </a:solidFill>
                <a:latin typeface="Helvetica"/>
              </a:rPr>
              <a:t>New Communications Duct Plan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Communications duct installation</a:t>
            </a:r>
          </a:p>
          <a:p>
            <a:pPr marL="803275" lvl="2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4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New duct installed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New fiber cable has been delivered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Electricians notified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Installation pending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Hope to move to new cable in March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Coordinate downtime with Master </a:t>
            </a:r>
            <a:r>
              <a:rPr lang="en-US" sz="1500" dirty="0" err="1">
                <a:solidFill>
                  <a:srgbClr val="505050"/>
                </a:solidFill>
                <a:latin typeface="Helvetica"/>
                <a:ea typeface="ＭＳ Ｐゴシック" charset="0"/>
              </a:rPr>
              <a:t>SubStation</a:t>
            </a: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 outages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509" y="3294491"/>
            <a:ext cx="3655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Damaged on 10/24/16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Protected from further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Provides timing/date to Neutrino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Experiments running fine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15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/>
          <a:lstStyle/>
          <a:p>
            <a:r>
              <a:rPr lang="en-US" dirty="0"/>
              <a:t>PIP-II Injector Test</a:t>
            </a:r>
          </a:p>
          <a:p>
            <a:pPr lvl="1"/>
            <a:r>
              <a:rPr lang="en-US" dirty="0"/>
              <a:t>RFQ operation</a:t>
            </a:r>
          </a:p>
          <a:p>
            <a:pPr lvl="2"/>
            <a:r>
              <a:rPr lang="en-US" dirty="0"/>
              <a:t>Shutdown to install 30 degree bend magnet in Low Energy Beam Transport (LEBT)</a:t>
            </a:r>
          </a:p>
          <a:p>
            <a:pPr lvl="2"/>
            <a:r>
              <a:rPr lang="en-US" dirty="0"/>
              <a:t>Performed maintenance</a:t>
            </a:r>
          </a:p>
          <a:p>
            <a:pPr lvl="1"/>
            <a:r>
              <a:rPr lang="en-US" dirty="0"/>
              <a:t>Plans for the week</a:t>
            </a:r>
          </a:p>
          <a:p>
            <a:pPr lvl="2"/>
            <a:r>
              <a:rPr lang="en-US" dirty="0"/>
              <a:t>Operational Readiness Check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700017" y="686101"/>
            <a:ext cx="4215383" cy="3740760"/>
          </a:xfrm>
        </p:spPr>
        <p:txBody>
          <a:bodyPr>
            <a:normAutofit/>
          </a:bodyPr>
          <a:lstStyle/>
          <a:p>
            <a:r>
              <a:rPr lang="en-US" dirty="0"/>
              <a:t>FAST</a:t>
            </a:r>
          </a:p>
          <a:p>
            <a:pPr lvl="1"/>
            <a:r>
              <a:rPr lang="en-US" dirty="0"/>
              <a:t>300 MeV beamline construction continues:</a:t>
            </a:r>
          </a:p>
          <a:p>
            <a:pPr lvl="2"/>
            <a:r>
              <a:rPr lang="en-US" dirty="0"/>
              <a:t>All 300 MeV quads have been rough aligned.</a:t>
            </a:r>
          </a:p>
          <a:p>
            <a:pPr lvl="2"/>
            <a:r>
              <a:rPr lang="en-US" dirty="0"/>
              <a:t>Vacuum chamber for dipole 604.</a:t>
            </a:r>
          </a:p>
          <a:p>
            <a:pPr lvl="2"/>
            <a:r>
              <a:rPr lang="en-US" dirty="0"/>
              <a:t>The LCW manifolds assembled and installed.</a:t>
            </a:r>
          </a:p>
          <a:p>
            <a:pPr lvl="3"/>
            <a:r>
              <a:rPr lang="en-US" dirty="0"/>
              <a:t>Q441 to Q444</a:t>
            </a:r>
          </a:p>
          <a:p>
            <a:pPr lvl="2"/>
            <a:r>
              <a:rPr lang="en-US" dirty="0"/>
              <a:t>3 more weeks of cable pulls</a:t>
            </a:r>
          </a:p>
          <a:p>
            <a:pPr lvl="2"/>
            <a:r>
              <a:rPr lang="en-US" dirty="0"/>
              <a:t>Majority of the beam tube installed. </a:t>
            </a:r>
          </a:p>
          <a:p>
            <a:pPr lvl="2"/>
            <a:r>
              <a:rPr lang="en-US" dirty="0"/>
              <a:t>6 of the 7 transverse profile monitors have been vacuum certified.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sz="1600" dirty="0"/>
              <a:t>LCLSII Prototype </a:t>
            </a:r>
            <a:r>
              <a:rPr lang="en-US" sz="1600" dirty="0" err="1"/>
              <a:t>Cryo</a:t>
            </a:r>
            <a:r>
              <a:rPr lang="en-US" sz="1600" dirty="0"/>
              <a:t> Module</a:t>
            </a:r>
          </a:p>
          <a:p>
            <a:pPr lvl="1"/>
            <a:r>
              <a:rPr lang="en-US" dirty="0"/>
              <a:t>Plan for the next few weeks</a:t>
            </a:r>
          </a:p>
          <a:p>
            <a:pPr lvl="2"/>
            <a:r>
              <a:rPr lang="en-US" sz="1400" dirty="0"/>
              <a:t>Prototype </a:t>
            </a:r>
            <a:r>
              <a:rPr lang="en-US" sz="1400" dirty="0" err="1"/>
              <a:t>Cryomodule</a:t>
            </a:r>
            <a:r>
              <a:rPr lang="en-US" sz="1400" dirty="0"/>
              <a:t> will be removed from test cave and shipped to TD this week.</a:t>
            </a:r>
          </a:p>
          <a:p>
            <a:pPr lvl="1"/>
            <a:r>
              <a:rPr lang="en-US" dirty="0" err="1"/>
              <a:t>Cryo</a:t>
            </a:r>
            <a:r>
              <a:rPr lang="en-US" dirty="0"/>
              <a:t> module testing </a:t>
            </a:r>
          </a:p>
          <a:p>
            <a:pPr lvl="2"/>
            <a:r>
              <a:rPr lang="en-US" sz="1400" dirty="0"/>
              <a:t>Late March/ early April</a:t>
            </a:r>
          </a:p>
          <a:p>
            <a:pPr marL="28257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 rot="5400000">
            <a:off x="4786188" y="1134298"/>
            <a:ext cx="3997411" cy="2998057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3201</TotalTime>
  <Words>484</Words>
  <Application>Microsoft Office PowerPoint</Application>
  <PresentationFormat>On-screen Show (16:9)</PresentationFormat>
  <Paragraphs>133</Paragraphs>
  <Slides>11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Wingdings</vt:lpstr>
      <vt:lpstr>Fermilab_PPT_090915</vt:lpstr>
      <vt:lpstr>PowerPoint Presentation</vt:lpstr>
      <vt:lpstr>Accelerator Operations Summary</vt:lpstr>
      <vt:lpstr>NuMI Beam Power </vt:lpstr>
      <vt:lpstr>NuMI Operation</vt:lpstr>
      <vt:lpstr>BNB Operation</vt:lpstr>
      <vt:lpstr>Complex Status</vt:lpstr>
      <vt:lpstr>MI-12 Communication Duct</vt:lpstr>
      <vt:lpstr>PIP-II Injector Test &amp; FAST Status</vt:lpstr>
      <vt:lpstr>CMTS1 Status</vt:lpstr>
      <vt:lpstr>Schedules and Links</vt:lpstr>
      <vt:lpstr>Collaborations / Partnerships / Members [22pt Bold]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Duane Newhart</cp:lastModifiedBy>
  <cp:revision>252</cp:revision>
  <cp:lastPrinted>2014-01-20T19:40:21Z</cp:lastPrinted>
  <dcterms:created xsi:type="dcterms:W3CDTF">2016-08-16T13:41:08Z</dcterms:created>
  <dcterms:modified xsi:type="dcterms:W3CDTF">2017-03-06T19:29:32Z</dcterms:modified>
</cp:coreProperties>
</file>