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1"/>
    <p:sldMasterId id="2147483651" r:id="rId2"/>
  </p:sldMasterIdLst>
  <p:notesMasterIdLst>
    <p:notesMasterId r:id="rId46"/>
  </p:notesMasterIdLst>
  <p:sldIdLst>
    <p:sldId id="256" r:id="rId3"/>
    <p:sldId id="257" r:id="rId4"/>
    <p:sldId id="258" r:id="rId5"/>
    <p:sldId id="259" r:id="rId6"/>
    <p:sldId id="260" r:id="rId7"/>
    <p:sldId id="261" r:id="rId8"/>
    <p:sldId id="292" r:id="rId9"/>
    <p:sldId id="265" r:id="rId10"/>
    <p:sldId id="266" r:id="rId11"/>
    <p:sldId id="297" r:id="rId12"/>
    <p:sldId id="276" r:id="rId13"/>
    <p:sldId id="278" r:id="rId14"/>
    <p:sldId id="298" r:id="rId15"/>
    <p:sldId id="279" r:id="rId16"/>
    <p:sldId id="280" r:id="rId17"/>
    <p:sldId id="281" r:id="rId18"/>
    <p:sldId id="282" r:id="rId19"/>
    <p:sldId id="301" r:id="rId20"/>
    <p:sldId id="287" r:id="rId21"/>
    <p:sldId id="307" r:id="rId22"/>
    <p:sldId id="303" r:id="rId23"/>
    <p:sldId id="304" r:id="rId24"/>
    <p:sldId id="305" r:id="rId25"/>
    <p:sldId id="306" r:id="rId26"/>
    <p:sldId id="289" r:id="rId27"/>
    <p:sldId id="262" r:id="rId28"/>
    <p:sldId id="263" r:id="rId29"/>
    <p:sldId id="264" r:id="rId30"/>
    <p:sldId id="269" r:id="rId31"/>
    <p:sldId id="293" r:id="rId32"/>
    <p:sldId id="270" r:id="rId33"/>
    <p:sldId id="271" r:id="rId34"/>
    <p:sldId id="272" r:id="rId35"/>
    <p:sldId id="294" r:id="rId36"/>
    <p:sldId id="267" r:id="rId37"/>
    <p:sldId id="295" r:id="rId38"/>
    <p:sldId id="268" r:id="rId39"/>
    <p:sldId id="273" r:id="rId40"/>
    <p:sldId id="274" r:id="rId41"/>
    <p:sldId id="296" r:id="rId42"/>
    <p:sldId id="275" r:id="rId43"/>
    <p:sldId id="300" r:id="rId44"/>
    <p:sldId id="299"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5AAF427-686C-46AE-9C29-D187554FDB2D}">
  <a:tblStyle styleId="{45AAF427-686C-46AE-9C29-D187554FDB2D}"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9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defRPr/>
            </a:lvl1pPr>
            <a:lvl2pPr marL="457200" marR="0" lvl="1" indent="0" algn="l" rtl="0">
              <a:spcBef>
                <a:spcPts val="360"/>
              </a:spcBef>
              <a:spcAft>
                <a:spcPts val="0"/>
              </a:spcAft>
              <a:defRPr/>
            </a:lvl2pPr>
            <a:lvl3pPr marL="914400" marR="0" lvl="2" indent="0" algn="l" rtl="0">
              <a:spcBef>
                <a:spcPts val="360"/>
              </a:spcBef>
              <a:spcAft>
                <a:spcPts val="0"/>
              </a:spcAft>
              <a:defRPr/>
            </a:lvl3pPr>
            <a:lvl4pPr marL="1371600" marR="0" lvl="3" indent="0" algn="l" rtl="0">
              <a:spcBef>
                <a:spcPts val="360"/>
              </a:spcBef>
              <a:spcAft>
                <a:spcPts val="0"/>
              </a:spcAft>
              <a:defRPr/>
            </a:lvl4pPr>
            <a:lvl5pPr marL="1828800" marR="0" lvl="4" indent="0" algn="l" rtl="0">
              <a:spcBef>
                <a:spcPts val="36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984741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04" name="Shape 20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12" name="Shape 21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4" name="Shape 23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4" name="Shape 23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48" name="Shape 24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56" name="Shape 25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64" name="Shape 26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72" name="Shape 27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72" name="Shape 27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27" name="Shape 32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46" name="Shape 34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83" name="Shape 8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1" name="Shape 9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9" name="Shape 9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44" name="Shape 14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3" name="Shape 15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3" name="Shape 15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63" name="Shape 16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73" name="Shape 17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73" name="Shape 17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5" name="Shape 4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25" name="Shape 12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25" name="Shape 12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36" name="Shape 13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87" name="Shape 18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6" name="Shape 19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6" name="Shape 19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04" name="Shape 20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4" name="Shape 23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4" name="Shape 23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56" name="Shape 5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64" name="Shape 6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72" name="Shape 7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9" name="Shape 9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07" name="Shape 10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16" name="Shape 11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ith Logos">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1230416"/>
            <a:ext cx="8218487" cy="11430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 name="Shape 17"/>
          <p:cNvSpPr txBox="1">
            <a:spLocks noGrp="1"/>
          </p:cNvSpPr>
          <p:nvPr>
            <p:ph type="body" idx="1"/>
          </p:nvPr>
        </p:nvSpPr>
        <p:spPr>
          <a:xfrm>
            <a:off x="454025" y="2696826"/>
            <a:ext cx="8221662" cy="1721068"/>
          </a:xfrm>
          <a:prstGeom prst="rect">
            <a:avLst/>
          </a:prstGeom>
          <a:noFill/>
          <a:ln>
            <a:noFill/>
          </a:ln>
        </p:spPr>
        <p:txBody>
          <a:bodyPr lIns="91425" tIns="91425" rIns="91425" bIns="91425" anchor="t" anchorCtr="0"/>
          <a:lstStyle>
            <a:lvl1pPr marL="0" lvl="0" indent="0" rtl="0">
              <a:spcBef>
                <a:spcPts val="0"/>
              </a:spcBef>
              <a:buClr>
                <a:srgbClr val="BC5F2B"/>
              </a:buClr>
              <a:buFont typeface="Helvetica Neue"/>
              <a:buNone/>
              <a:defRPr/>
            </a:lvl1pPr>
            <a:lvl2pPr marL="0" lvl="1" indent="0" rtl="0">
              <a:spcBef>
                <a:spcPts val="0"/>
              </a:spcBef>
              <a:buClr>
                <a:srgbClr val="004C97"/>
              </a:buClr>
              <a:buFont typeface="Helvetica Neue"/>
              <a:buNone/>
              <a:defRPr/>
            </a:lvl2pPr>
            <a:lvl3pPr marL="0" lvl="2" indent="0" rtl="0">
              <a:spcBef>
                <a:spcPts val="0"/>
              </a:spcBef>
              <a:buClr>
                <a:srgbClr val="004C97"/>
              </a:buClr>
              <a:buFont typeface="Helvetica Neue"/>
              <a:buNone/>
              <a:defRPr/>
            </a:lvl3pPr>
            <a:lvl4pPr marL="0" lvl="3" indent="0" rtl="0">
              <a:spcBef>
                <a:spcPts val="0"/>
              </a:spcBef>
              <a:buClr>
                <a:srgbClr val="004C97"/>
              </a:buClr>
              <a:buFont typeface="Helvetica Neue"/>
              <a:buNone/>
              <a:defRPr/>
            </a:lvl4pPr>
            <a:lvl5pPr marL="0" lvl="4" indent="0" rtl="0">
              <a:spcBef>
                <a:spcPts val="0"/>
              </a:spcBef>
              <a:buClr>
                <a:srgbClr val="004C97"/>
              </a:buClr>
              <a:buFont typeface="Helvetica Neue"/>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rgbClr val="000000"/>
                </a:solidFill>
              </a:r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
        <p:nvSpPr>
          <p:cNvPr id="24" name="Shape 24"/>
          <p:cNvSpPr txBox="1"/>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Font typeface="Arial"/>
              <a:buNone/>
            </a:pPr>
            <a:endParaRPr sz="4400" b="0" i="0" u="none" strike="noStrike" cap="none">
              <a:solidFill>
                <a:schemeClr val="dk1"/>
              </a:solidFill>
              <a:latin typeface="Arial"/>
              <a:ea typeface="Arial"/>
              <a:cs typeface="Arial"/>
              <a:sym typeface="Arial"/>
            </a:endParaRPr>
          </a:p>
        </p:txBody>
      </p:sp>
      <p:sp>
        <p:nvSpPr>
          <p:cNvPr id="25" name="Shape 25"/>
          <p:cNvSpPr txBox="1">
            <a:spLocks noGrp="1"/>
          </p:cNvSpPr>
          <p:nvPr>
            <p:ph type="title"/>
          </p:nvPr>
        </p:nvSpPr>
        <p:spPr>
          <a:xfrm>
            <a:off x="457200" y="462518"/>
            <a:ext cx="8229600" cy="647102"/>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454029" y="1207770"/>
            <a:ext cx="8232770" cy="4846637"/>
          </a:xfrm>
          <a:prstGeom prst="rect">
            <a:avLst/>
          </a:prstGeom>
          <a:noFill/>
          <a:ln>
            <a:noFill/>
          </a:ln>
        </p:spPr>
        <p:txBody>
          <a:bodyPr lIns="91425" tIns="91425" rIns="91425" bIns="91425" anchor="t" anchorCtr="0"/>
          <a:lstStyle>
            <a:lvl1pPr marL="256032" lvl="0" indent="-116332" rtl="0">
              <a:lnSpc>
                <a:spcPct val="100000"/>
              </a:lnSpc>
              <a:spcBef>
                <a:spcPts val="0"/>
              </a:spcBef>
              <a:spcAft>
                <a:spcPts val="0"/>
              </a:spcAft>
              <a:buClr>
                <a:srgbClr val="3C5A77"/>
              </a:buClr>
              <a:buFont typeface="Arial"/>
              <a:buChar char="•"/>
              <a:defRPr/>
            </a:lvl1pPr>
            <a:lvl2pPr marL="320040" lvl="1" indent="365760" rtl="0">
              <a:lnSpc>
                <a:spcPct val="100000"/>
              </a:lnSpc>
              <a:spcBef>
                <a:spcPts val="1032"/>
              </a:spcBef>
              <a:spcAft>
                <a:spcPts val="0"/>
              </a:spcAft>
              <a:buClr>
                <a:srgbClr val="3C5A77"/>
              </a:buClr>
              <a:buFont typeface="Merriweather Sans"/>
              <a:buChar char="-"/>
              <a:defRPr/>
            </a:lvl2pPr>
            <a:lvl3pPr marL="640080" lvl="2" indent="324103" rtl="0">
              <a:lnSpc>
                <a:spcPct val="100000"/>
              </a:lnSpc>
              <a:spcBef>
                <a:spcPts val="1032"/>
              </a:spcBef>
              <a:spcAft>
                <a:spcPts val="0"/>
              </a:spcAft>
              <a:buClr>
                <a:srgbClr val="3C5A77"/>
              </a:buClr>
              <a:buFont typeface="Arial"/>
              <a:buChar char="•"/>
              <a:defRPr/>
            </a:lvl3pPr>
            <a:lvl4pPr marL="914400" lvl="3" indent="320039" rtl="0">
              <a:lnSpc>
                <a:spcPct val="100000"/>
              </a:lnSpc>
              <a:spcBef>
                <a:spcPts val="1032"/>
              </a:spcBef>
              <a:spcAft>
                <a:spcPts val="0"/>
              </a:spcAft>
              <a:buClr>
                <a:srgbClr val="3C5A77"/>
              </a:buClr>
              <a:buFont typeface="Merriweather Sans"/>
              <a:buChar char="-"/>
              <a:defRPr/>
            </a:lvl4pPr>
            <a:lvl5pPr marL="1143000" lvl="4" indent="268732" rtl="0">
              <a:lnSpc>
                <a:spcPct val="100000"/>
              </a:lnSpc>
              <a:spcBef>
                <a:spcPts val="1032"/>
              </a:spcBef>
              <a:spcAft>
                <a:spcPts val="0"/>
              </a:spcAft>
              <a:buClr>
                <a:srgbClr val="3C5A77"/>
              </a:buClr>
              <a:buFont typeface="Arial"/>
              <a:buChar cha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454025" y="6549548"/>
            <a:ext cx="425194" cy="158696"/>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fld id="{00000000-1234-1234-1234-123412341234}" type="slidenum">
              <a:rPr lang="en-US" sz="1200" b="1" i="0" u="none" strike="noStrike" cap="none">
                <a:solidFill>
                  <a:srgbClr val="BC5F2B"/>
                </a:solidFill>
                <a:latin typeface="Helvetica Neue"/>
                <a:ea typeface="Helvetica Neue"/>
                <a:cs typeface="Helvetica Neue"/>
                <a:sym typeface="Helvetica Neue"/>
              </a:rPr>
              <a:t>‹#›</a:t>
            </a:fld>
            <a:endParaRPr lang="en-US" sz="1200" b="1" i="0" u="none" strike="noStrike" cap="none">
              <a:solidFill>
                <a:srgbClr val="BC5F2B"/>
              </a:solidFill>
              <a:latin typeface="Helvetica Neue"/>
              <a:ea typeface="Helvetica Neue"/>
              <a:cs typeface="Helvetica Neue"/>
              <a:sym typeface="Helvetica Neue"/>
            </a:endParaRPr>
          </a:p>
        </p:txBody>
      </p:sp>
      <p:sp>
        <p:nvSpPr>
          <p:cNvPr id="28" name="Shape 28"/>
          <p:cNvSpPr txBox="1"/>
          <p:nvPr/>
        </p:nvSpPr>
        <p:spPr>
          <a:xfrm>
            <a:off x="2684000" y="6404300"/>
            <a:ext cx="3541500" cy="375300"/>
          </a:xfrm>
          <a:prstGeom prst="rect">
            <a:avLst/>
          </a:prstGeom>
          <a:noFill/>
          <a:ln>
            <a:noFill/>
          </a:ln>
        </p:spPr>
        <p:txBody>
          <a:bodyPr lIns="91425" tIns="91425" rIns="91425" bIns="91425" anchor="t" anchorCtr="0">
            <a:noAutofit/>
          </a:bodyPr>
          <a:lstStyle/>
          <a:p>
            <a:pPr lvl="0">
              <a:spcBef>
                <a:spcPts val="0"/>
              </a:spcBef>
              <a:buNone/>
            </a:pPr>
            <a:r>
              <a:rPr lang="en-US" b="1">
                <a:solidFill>
                  <a:srgbClr val="BC5F2B"/>
                </a:solidFill>
                <a:latin typeface="Helvetica Neue"/>
                <a:ea typeface="Helvetica Neue"/>
                <a:cs typeface="Helvetica Neue"/>
                <a:sym typeface="Helvetica Neue"/>
              </a:rPr>
              <a:t>Near Detector Optimization Task Force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Shape 10"/>
          <p:cNvCxnSpPr/>
          <p:nvPr/>
        </p:nvCxnSpPr>
        <p:spPr>
          <a:xfrm>
            <a:off x="457200" y="5760719"/>
            <a:ext cx="8229600" cy="0"/>
          </a:xfrm>
          <a:prstGeom prst="straightConnector1">
            <a:avLst/>
          </a:prstGeom>
          <a:noFill/>
          <a:ln w="25400" cap="flat" cmpd="sng">
            <a:solidFill>
              <a:srgbClr val="BC5F2B"/>
            </a:solidFill>
            <a:prstDash val="solid"/>
            <a:round/>
            <a:headEnd type="none" w="med" len="med"/>
            <a:tailEnd type="none" w="med" len="med"/>
          </a:ln>
        </p:spPr>
      </p:cxnSp>
      <p:cxnSp>
        <p:nvCxnSpPr>
          <p:cNvPr id="11" name="Shape 11"/>
          <p:cNvCxnSpPr/>
          <p:nvPr/>
        </p:nvCxnSpPr>
        <p:spPr>
          <a:xfrm>
            <a:off x="457200" y="472239"/>
            <a:ext cx="8229600" cy="0"/>
          </a:xfrm>
          <a:prstGeom prst="straightConnector1">
            <a:avLst/>
          </a:prstGeom>
          <a:noFill/>
          <a:ln w="25400" cap="flat" cmpd="sng">
            <a:solidFill>
              <a:srgbClr val="BC5F2B"/>
            </a:solidFill>
            <a:prstDash val="solid"/>
            <a:round/>
            <a:headEnd type="none" w="med" len="med"/>
            <a:tailEnd type="none" w="med" len="med"/>
          </a:ln>
        </p:spPr>
      </p:cxnSp>
      <p:pic>
        <p:nvPicPr>
          <p:cNvPr id="12" name="Shape 12" descr="DUNElogoFINAL5.6.15_type-02.png"/>
          <p:cNvPicPr preferRelativeResize="0"/>
          <p:nvPr/>
        </p:nvPicPr>
        <p:blipFill rotWithShape="1">
          <a:blip r:embed="rId3">
            <a:alphaModFix/>
          </a:blip>
          <a:srcRect/>
          <a:stretch/>
        </p:blipFill>
        <p:spPr>
          <a:xfrm>
            <a:off x="5136242" y="212150"/>
            <a:ext cx="3598105" cy="214097"/>
          </a:xfrm>
          <a:prstGeom prst="rect">
            <a:avLst/>
          </a:prstGeom>
          <a:noFill/>
          <a:ln>
            <a:noFill/>
          </a:ln>
        </p:spPr>
      </p:pic>
      <p:pic>
        <p:nvPicPr>
          <p:cNvPr id="13" name="Shape 13" descr="DUNElogoFINAL5.6.15_noType-01.png"/>
          <p:cNvPicPr preferRelativeResize="0"/>
          <p:nvPr/>
        </p:nvPicPr>
        <p:blipFill rotWithShape="1">
          <a:blip r:embed="rId4">
            <a:alphaModFix/>
          </a:blip>
          <a:srcRect/>
          <a:stretch/>
        </p:blipFill>
        <p:spPr>
          <a:xfrm>
            <a:off x="7316732" y="5974039"/>
            <a:ext cx="1370067" cy="557368"/>
          </a:xfrm>
          <a:prstGeom prst="rect">
            <a:avLst/>
          </a:prstGeom>
          <a:noFill/>
          <a:ln>
            <a:noFill/>
          </a:ln>
        </p:spPr>
      </p:pic>
      <p:sp>
        <p:nvSpPr>
          <p:cNvPr id="14" name="Shape 14"/>
          <p:cNvSpPr txBox="1">
            <a:spLocks noGrp="1"/>
          </p:cNvSpPr>
          <p:nvPr>
            <p:ph type="sldNum" idx="12"/>
          </p:nvPr>
        </p:nvSpPr>
        <p:spPr>
          <a:xfrm>
            <a:off x="8556783" y="6333134"/>
            <a:ext cx="548700" cy="5250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300">
                <a:solidFill>
                  <a:schemeClr val="tx1"/>
                </a:solidFill>
              </a:rPr>
              <a:t>‹#›</a:t>
            </a:fld>
            <a:endParaRPr lang="en-US" sz="1300">
              <a:solidFill>
                <a:schemeClr val="tx1"/>
              </a:solidFil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sldNum" idx="12"/>
          </p:nvPr>
        </p:nvSpPr>
        <p:spPr>
          <a:xfrm>
            <a:off x="454025" y="6549548"/>
            <a:ext cx="425194" cy="158696"/>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fld id="{00000000-1234-1234-1234-123412341234}" type="slidenum">
              <a:rPr lang="en-US" sz="1200" b="1" i="0" u="none" strike="noStrike" cap="none">
                <a:solidFill>
                  <a:srgbClr val="BC5F2B"/>
                </a:solidFill>
                <a:latin typeface="Helvetica Neue"/>
                <a:ea typeface="Helvetica Neue"/>
                <a:cs typeface="Helvetica Neue"/>
                <a:sym typeface="Helvetica Neue"/>
              </a:rPr>
              <a:t>‹#›</a:t>
            </a:fld>
            <a:endParaRPr lang="en-US" sz="1200" b="1" i="0" u="none" strike="noStrike" cap="none">
              <a:solidFill>
                <a:srgbClr val="BC5F2B"/>
              </a:solidFill>
              <a:latin typeface="Helvetica Neue"/>
              <a:ea typeface="Helvetica Neue"/>
              <a:cs typeface="Helvetica Neue"/>
              <a:sym typeface="Helvetica Neue"/>
            </a:endParaRPr>
          </a:p>
        </p:txBody>
      </p:sp>
      <p:cxnSp>
        <p:nvCxnSpPr>
          <p:cNvPr id="21" name="Shape 21"/>
          <p:cNvCxnSpPr/>
          <p:nvPr/>
        </p:nvCxnSpPr>
        <p:spPr>
          <a:xfrm>
            <a:off x="457200" y="6357635"/>
            <a:ext cx="8229600" cy="0"/>
          </a:xfrm>
          <a:prstGeom prst="straightConnector1">
            <a:avLst/>
          </a:prstGeom>
          <a:noFill/>
          <a:ln w="25400" cap="flat" cmpd="sng">
            <a:solidFill>
              <a:srgbClr val="BC5F2B"/>
            </a:solidFill>
            <a:prstDash val="solid"/>
            <a:round/>
            <a:headEnd type="none" w="med" len="med"/>
            <a:tailEnd type="none" w="med" len="med"/>
          </a:ln>
        </p:spPr>
      </p:cxnSp>
      <p:pic>
        <p:nvPicPr>
          <p:cNvPr id="22" name="Shape 22" descr="DUNElogoFINAL5.6.15_noType-01.png"/>
          <p:cNvPicPr preferRelativeResize="0"/>
          <p:nvPr/>
        </p:nvPicPr>
        <p:blipFill rotWithShape="1">
          <a:blip r:embed="rId3">
            <a:alphaModFix/>
          </a:blip>
          <a:srcRect/>
          <a:stretch/>
        </p:blipFill>
        <p:spPr>
          <a:xfrm>
            <a:off x="8156007" y="6499785"/>
            <a:ext cx="541970" cy="22048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ocs.google.com/document/d/1TfXRqqIc2Xj4j2_GucaDqG9F30Q3xdT6Czxs30mEXXQ/edit%23heading=h.sudj0au3oi0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docs.google.com/document/d/1CNEO8xW06ooCEG3YG0AKtUdvLFuWO3GN-wGLEwdetO0/edi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docs.google.com/document/d/1OarI91-vwgTIMS2Lm8ydLMxnISd_P0IthjkVoiqefCo/edi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1230416"/>
            <a:ext cx="8218487" cy="1143000"/>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3200" b="1">
                <a:solidFill>
                  <a:srgbClr val="BC5F2B"/>
                </a:solidFill>
                <a:latin typeface="Helvetica Neue"/>
                <a:ea typeface="Helvetica Neue"/>
                <a:cs typeface="Helvetica Neue"/>
                <a:sym typeface="Helvetica Neue"/>
              </a:rPr>
              <a:t>Near Detector Optimization Task Force</a:t>
            </a:r>
          </a:p>
        </p:txBody>
      </p:sp>
      <p:sp>
        <p:nvSpPr>
          <p:cNvPr id="34" name="Shape 34"/>
          <p:cNvSpPr txBox="1">
            <a:spLocks noGrp="1"/>
          </p:cNvSpPr>
          <p:nvPr>
            <p:ph type="body" idx="1"/>
          </p:nvPr>
        </p:nvSpPr>
        <p:spPr>
          <a:xfrm>
            <a:off x="454025" y="2696826"/>
            <a:ext cx="8221662" cy="1721068"/>
          </a:xfrm>
          <a:prstGeom prst="rect">
            <a:avLst/>
          </a:prstGeom>
          <a:noFill/>
          <a:ln>
            <a:noFill/>
          </a:ln>
        </p:spPr>
        <p:txBody>
          <a:bodyPr lIns="0" tIns="0" rIns="0" bIns="0" anchor="t" anchorCtr="0">
            <a:noAutofit/>
          </a:bodyPr>
          <a:lstStyle/>
          <a:p>
            <a:pPr marL="0" marR="0" lvl="0" indent="0" algn="l" rtl="0">
              <a:spcBef>
                <a:spcPts val="0"/>
              </a:spcBef>
              <a:spcAft>
                <a:spcPts val="0"/>
              </a:spcAft>
              <a:buClr>
                <a:srgbClr val="BC5F2B"/>
              </a:buClr>
              <a:buSzPct val="25000"/>
              <a:buFont typeface="Arial"/>
              <a:buNone/>
            </a:pPr>
            <a:r>
              <a:rPr lang="en-US" sz="2200">
                <a:solidFill>
                  <a:srgbClr val="BC5F2B"/>
                </a:solidFill>
                <a:latin typeface="Helvetica Neue"/>
                <a:ea typeface="Helvetica Neue"/>
                <a:cs typeface="Helvetica Neue"/>
                <a:sym typeface="Helvetica Neue"/>
              </a:rPr>
              <a:t>Steve Brice, Daniel Cherdack, Kendall Mahn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i="1">
                <a:solidFill>
                  <a:srgbClr val="BC5F2B"/>
                </a:solidFill>
                <a:latin typeface="Helvetica Neue"/>
                <a:ea typeface="Helvetica Neue"/>
                <a:cs typeface="Helvetica Neue"/>
                <a:sym typeface="Helvetica Neue"/>
              </a:rPr>
              <a:t>A Priori</a:t>
            </a:r>
            <a:r>
              <a:rPr lang="en-US" sz="2200" b="1">
                <a:solidFill>
                  <a:srgbClr val="BC5F2B"/>
                </a:solidFill>
                <a:latin typeface="Helvetica Neue"/>
                <a:ea typeface="Helvetica Neue"/>
                <a:cs typeface="Helvetica Neue"/>
                <a:sym typeface="Helvetica Neue"/>
              </a:rPr>
              <a:t> Uncertainties - VALOR (Lorena Escudero)</a:t>
            </a:r>
          </a:p>
        </p:txBody>
      </p:sp>
      <p:pic>
        <p:nvPicPr>
          <p:cNvPr id="3" name="Picture 2" descr="VALOR_DUNE_CM_January_2017_Part1.png"/>
          <p:cNvPicPr>
            <a:picLocks noChangeAspect="1"/>
          </p:cNvPicPr>
          <p:nvPr/>
        </p:nvPicPr>
        <p:blipFill rotWithShape="1">
          <a:blip r:embed="rId3">
            <a:extLst>
              <a:ext uri="{28A0092B-C50C-407E-A947-70E740481C1C}">
                <a14:useLocalDpi xmlns:a14="http://schemas.microsoft.com/office/drawing/2010/main" val="0"/>
              </a:ext>
            </a:extLst>
          </a:blip>
          <a:srcRect t="12847" b="4660"/>
          <a:stretch/>
        </p:blipFill>
        <p:spPr>
          <a:xfrm>
            <a:off x="171640" y="846696"/>
            <a:ext cx="8755677" cy="5417103"/>
          </a:xfrm>
          <a:prstGeom prst="rect">
            <a:avLst/>
          </a:prstGeom>
        </p:spPr>
      </p:pic>
    </p:spTree>
    <p:extLst>
      <p:ext uri="{BB962C8B-B14F-4D97-AF65-F5344CB8AC3E}">
        <p14:creationId xmlns:p14="http://schemas.microsoft.com/office/powerpoint/2010/main" val="374471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descr="Total_error_opt.png"/>
          <p:cNvPicPr preferRelativeResize="0"/>
          <p:nvPr/>
        </p:nvPicPr>
        <p:blipFill>
          <a:blip r:embed="rId3">
            <a:alphaModFix/>
          </a:blip>
          <a:stretch>
            <a:fillRect/>
          </a:stretch>
        </p:blipFill>
        <p:spPr>
          <a:xfrm>
            <a:off x="308924" y="734775"/>
            <a:ext cx="4278524" cy="3316274"/>
          </a:xfrm>
          <a:prstGeom prst="rect">
            <a:avLst/>
          </a:prstGeom>
          <a:noFill/>
          <a:ln>
            <a:noFill/>
          </a:ln>
        </p:spPr>
      </p:pic>
      <p:pic>
        <p:nvPicPr>
          <p:cNvPr id="215" name="Shape 215" descr="total_correlation_opt.png"/>
          <p:cNvPicPr preferRelativeResize="0"/>
          <p:nvPr/>
        </p:nvPicPr>
        <p:blipFill>
          <a:blip r:embed="rId4">
            <a:alphaModFix/>
          </a:blip>
          <a:stretch>
            <a:fillRect/>
          </a:stretch>
        </p:blipFill>
        <p:spPr>
          <a:xfrm>
            <a:off x="4053872" y="457200"/>
            <a:ext cx="4942074" cy="3830600"/>
          </a:xfrm>
          <a:prstGeom prst="rect">
            <a:avLst/>
          </a:prstGeom>
          <a:noFill/>
          <a:ln>
            <a:noFill/>
          </a:ln>
        </p:spPr>
      </p:pic>
      <p:sp>
        <p:nvSpPr>
          <p:cNvPr id="216" name="Shape 216"/>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i="1">
                <a:solidFill>
                  <a:srgbClr val="BC5F2B"/>
                </a:solidFill>
                <a:latin typeface="Helvetica Neue"/>
                <a:ea typeface="Helvetica Neue"/>
                <a:cs typeface="Helvetica Neue"/>
                <a:sym typeface="Helvetica Neue"/>
              </a:rPr>
              <a:t>A Priori</a:t>
            </a:r>
            <a:r>
              <a:rPr lang="en-US" sz="2200" b="1">
                <a:solidFill>
                  <a:srgbClr val="BC5F2B"/>
                </a:solidFill>
                <a:latin typeface="Helvetica Neue"/>
                <a:ea typeface="Helvetica Neue"/>
                <a:cs typeface="Helvetica Neue"/>
                <a:sym typeface="Helvetica Neue"/>
              </a:rPr>
              <a:t> Flux Uncertainties - Laura Fields</a:t>
            </a:r>
          </a:p>
        </p:txBody>
      </p:sp>
      <p:sp>
        <p:nvSpPr>
          <p:cNvPr id="217" name="Shape 217"/>
          <p:cNvSpPr txBox="1">
            <a:spLocks noGrp="1"/>
          </p:cNvSpPr>
          <p:nvPr>
            <p:ph type="sldNum" idx="12"/>
          </p:nvPr>
        </p:nvSpPr>
        <p:spPr>
          <a:xfrm>
            <a:off x="454025" y="6549548"/>
            <a:ext cx="425099" cy="158700"/>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11</a:t>
            </a:fld>
            <a:endParaRPr lang="en-US"/>
          </a:p>
        </p:txBody>
      </p:sp>
      <p:sp>
        <p:nvSpPr>
          <p:cNvPr id="218" name="Shape 218"/>
          <p:cNvSpPr txBox="1"/>
          <p:nvPr/>
        </p:nvSpPr>
        <p:spPr>
          <a:xfrm>
            <a:off x="1572400" y="4296025"/>
            <a:ext cx="1995600" cy="569400"/>
          </a:xfrm>
          <a:prstGeom prst="rect">
            <a:avLst/>
          </a:prstGeom>
          <a:noFill/>
          <a:ln>
            <a:noFill/>
          </a:ln>
        </p:spPr>
        <p:txBody>
          <a:bodyPr lIns="91425" tIns="91425" rIns="91425" bIns="91425" anchor="t" anchorCtr="0">
            <a:noAutofit/>
          </a:bodyPr>
          <a:lstStyle/>
          <a:p>
            <a:pPr lvl="0">
              <a:spcBef>
                <a:spcPts val="0"/>
              </a:spcBef>
              <a:buNone/>
            </a:pPr>
            <a:r>
              <a:rPr lang="en-US" sz="2400">
                <a:solidFill>
                  <a:srgbClr val="FF0000"/>
                </a:solidFill>
              </a:rPr>
              <a:t>Flux Errors</a:t>
            </a:r>
          </a:p>
        </p:txBody>
      </p:sp>
      <p:cxnSp>
        <p:nvCxnSpPr>
          <p:cNvPr id="219" name="Shape 219"/>
          <p:cNvCxnSpPr/>
          <p:nvPr/>
        </p:nvCxnSpPr>
        <p:spPr>
          <a:xfrm rot="10800000" flipH="1">
            <a:off x="2208775" y="3722575"/>
            <a:ext cx="154500" cy="741300"/>
          </a:xfrm>
          <a:prstGeom prst="straightConnector1">
            <a:avLst/>
          </a:prstGeom>
          <a:noFill/>
          <a:ln w="38100" cap="flat" cmpd="sng">
            <a:solidFill>
              <a:srgbClr val="FF0000"/>
            </a:solidFill>
            <a:prstDash val="solid"/>
            <a:round/>
            <a:headEnd type="none" w="lg" len="lg"/>
            <a:tailEnd type="triangle" w="lg" len="lg"/>
          </a:ln>
        </p:spPr>
      </p:cxnSp>
      <p:sp>
        <p:nvSpPr>
          <p:cNvPr id="220" name="Shape 220"/>
          <p:cNvSpPr txBox="1"/>
          <p:nvPr/>
        </p:nvSpPr>
        <p:spPr>
          <a:xfrm>
            <a:off x="5044650" y="4371200"/>
            <a:ext cx="3642000" cy="5694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FF0000"/>
                </a:solidFill>
              </a:rPr>
              <a:t>Flux Correlation Matrix</a:t>
            </a:r>
          </a:p>
        </p:txBody>
      </p:sp>
      <p:cxnSp>
        <p:nvCxnSpPr>
          <p:cNvPr id="221" name="Shape 221"/>
          <p:cNvCxnSpPr/>
          <p:nvPr/>
        </p:nvCxnSpPr>
        <p:spPr>
          <a:xfrm rot="10800000" flipH="1">
            <a:off x="6366825" y="3797750"/>
            <a:ext cx="154500" cy="741300"/>
          </a:xfrm>
          <a:prstGeom prst="straightConnector1">
            <a:avLst/>
          </a:prstGeom>
          <a:noFill/>
          <a:ln w="38100" cap="flat" cmpd="sng">
            <a:solidFill>
              <a:srgbClr val="FF0000"/>
            </a:solidFill>
            <a:prstDash val="solid"/>
            <a:round/>
            <a:headEnd type="none" w="lg" len="lg"/>
            <a:tailEnd type="triangle" w="lg" len="lg"/>
          </a:ln>
        </p:spPr>
      </p:cxnSp>
      <p:sp>
        <p:nvSpPr>
          <p:cNvPr id="222" name="Shape 222"/>
          <p:cNvSpPr txBox="1"/>
          <p:nvPr/>
        </p:nvSpPr>
        <p:spPr>
          <a:xfrm>
            <a:off x="74100" y="5017825"/>
            <a:ext cx="8995800" cy="1253100"/>
          </a:xfrm>
          <a:prstGeom prst="rect">
            <a:avLst/>
          </a:prstGeom>
          <a:noFill/>
          <a:ln>
            <a:noFill/>
          </a:ln>
        </p:spPr>
        <p:txBody>
          <a:bodyPr lIns="91425" tIns="91425" rIns="91425" bIns="91425" anchor="ctr" anchorCtr="0">
            <a:noAutofit/>
          </a:bodyPr>
          <a:lstStyle/>
          <a:p>
            <a:pPr marL="457200" lvl="0" indent="-342900">
              <a:spcBef>
                <a:spcPts val="0"/>
              </a:spcBef>
              <a:buSzPct val="100000"/>
              <a:buChar char="●"/>
            </a:pPr>
            <a:r>
              <a:rPr lang="en-US" sz="1800" dirty="0" smtClean="0"/>
              <a:t>Unchanged from 3</a:t>
            </a:r>
            <a:r>
              <a:rPr lang="en-US" sz="1800" baseline="30000" dirty="0" smtClean="0"/>
              <a:t>rd</a:t>
            </a:r>
            <a:r>
              <a:rPr lang="en-US" sz="1800" dirty="0" smtClean="0"/>
              <a:t> run-Through</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p:cNvPicPr preferRelativeResize="0"/>
          <p:nvPr/>
        </p:nvPicPr>
        <p:blipFill rotWithShape="1">
          <a:blip r:embed="rId3">
            <a:alphaModFix/>
          </a:blip>
          <a:srcRect b="14690"/>
          <a:stretch/>
        </p:blipFill>
        <p:spPr>
          <a:xfrm>
            <a:off x="3886200" y="762000"/>
            <a:ext cx="4886325" cy="4257924"/>
          </a:xfrm>
          <a:prstGeom prst="rect">
            <a:avLst/>
          </a:prstGeom>
          <a:noFill/>
          <a:ln>
            <a:noFill/>
          </a:ln>
        </p:spPr>
      </p:pic>
      <p:pic>
        <p:nvPicPr>
          <p:cNvPr id="237" name="Shape 237"/>
          <p:cNvPicPr preferRelativeResize="0"/>
          <p:nvPr/>
        </p:nvPicPr>
        <p:blipFill>
          <a:blip r:embed="rId4">
            <a:alphaModFix/>
          </a:blip>
          <a:stretch>
            <a:fillRect/>
          </a:stretch>
        </p:blipFill>
        <p:spPr>
          <a:xfrm>
            <a:off x="127600" y="2502274"/>
            <a:ext cx="3849299" cy="3754875"/>
          </a:xfrm>
          <a:prstGeom prst="rect">
            <a:avLst/>
          </a:prstGeom>
          <a:noFill/>
          <a:ln>
            <a:noFill/>
          </a:ln>
        </p:spPr>
      </p:pic>
      <p:sp>
        <p:nvSpPr>
          <p:cNvPr id="238" name="Shape 238"/>
          <p:cNvSpPr txBox="1">
            <a:spLocks noGrp="1"/>
          </p:cNvSpPr>
          <p:nvPr>
            <p:ph type="title"/>
          </p:nvPr>
        </p:nvSpPr>
        <p:spPr>
          <a:xfrm>
            <a:off x="127600" y="233925"/>
            <a:ext cx="88449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i="1">
                <a:solidFill>
                  <a:srgbClr val="BC5F2B"/>
                </a:solidFill>
                <a:latin typeface="Helvetica Neue"/>
                <a:ea typeface="Helvetica Neue"/>
                <a:cs typeface="Helvetica Neue"/>
                <a:sym typeface="Helvetica Neue"/>
              </a:rPr>
              <a:t>A Priori</a:t>
            </a:r>
            <a:r>
              <a:rPr lang="en-US" sz="2200" b="1">
                <a:solidFill>
                  <a:srgbClr val="BC5F2B"/>
                </a:solidFill>
                <a:latin typeface="Helvetica Neue"/>
                <a:ea typeface="Helvetica Neue"/>
                <a:cs typeface="Helvetica Neue"/>
                <a:sym typeface="Helvetica Neue"/>
              </a:rPr>
              <a:t> Cross-Section Uncertainties - VALOR (Lorena Escudero)</a:t>
            </a:r>
          </a:p>
        </p:txBody>
      </p:sp>
      <p:sp>
        <p:nvSpPr>
          <p:cNvPr id="239" name="Shape 239"/>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12</a:t>
            </a:fld>
            <a:endParaRPr lang="en-US"/>
          </a:p>
        </p:txBody>
      </p:sp>
      <p:sp>
        <p:nvSpPr>
          <p:cNvPr id="240" name="Shape 240"/>
          <p:cNvSpPr txBox="1"/>
          <p:nvPr/>
        </p:nvSpPr>
        <p:spPr>
          <a:xfrm>
            <a:off x="1308775" y="669850"/>
            <a:ext cx="2780400" cy="444600"/>
          </a:xfrm>
          <a:prstGeom prst="rect">
            <a:avLst/>
          </a:prstGeom>
          <a:noFill/>
          <a:ln>
            <a:noFill/>
          </a:ln>
        </p:spPr>
        <p:txBody>
          <a:bodyPr lIns="91425" tIns="91425" rIns="91425" bIns="91425" anchor="t" anchorCtr="0">
            <a:noAutofit/>
          </a:bodyPr>
          <a:lstStyle/>
          <a:p>
            <a:pPr lvl="0">
              <a:spcBef>
                <a:spcPts val="0"/>
              </a:spcBef>
              <a:buNone/>
            </a:pPr>
            <a:r>
              <a:rPr lang="en-US" sz="2400" b="1">
                <a:solidFill>
                  <a:srgbClr val="FF0000"/>
                </a:solidFill>
              </a:rPr>
              <a:t>Correlation matrix</a:t>
            </a:r>
          </a:p>
        </p:txBody>
      </p:sp>
      <p:sp>
        <p:nvSpPr>
          <p:cNvPr id="241" name="Shape 241"/>
          <p:cNvSpPr txBox="1"/>
          <p:nvPr/>
        </p:nvSpPr>
        <p:spPr>
          <a:xfrm>
            <a:off x="247125" y="1469350"/>
            <a:ext cx="2286000" cy="444600"/>
          </a:xfrm>
          <a:prstGeom prst="rect">
            <a:avLst/>
          </a:prstGeom>
          <a:noFill/>
          <a:ln>
            <a:noFill/>
          </a:ln>
        </p:spPr>
        <p:txBody>
          <a:bodyPr lIns="91425" tIns="91425" rIns="91425" bIns="91425" anchor="t" anchorCtr="0">
            <a:noAutofit/>
          </a:bodyPr>
          <a:lstStyle/>
          <a:p>
            <a:pPr lvl="0">
              <a:spcBef>
                <a:spcPts val="0"/>
              </a:spcBef>
              <a:buNone/>
            </a:pPr>
            <a:r>
              <a:rPr lang="en-US" sz="2400" b="1">
                <a:solidFill>
                  <a:srgbClr val="FF0000"/>
                </a:solidFill>
              </a:rPr>
              <a:t>1𝛔 uncertainties</a:t>
            </a:r>
          </a:p>
        </p:txBody>
      </p:sp>
      <p:cxnSp>
        <p:nvCxnSpPr>
          <p:cNvPr id="242" name="Shape 242"/>
          <p:cNvCxnSpPr>
            <a:stCxn id="241" idx="2"/>
          </p:cNvCxnSpPr>
          <p:nvPr/>
        </p:nvCxnSpPr>
        <p:spPr>
          <a:xfrm>
            <a:off x="1390125" y="1913950"/>
            <a:ext cx="1025700" cy="1762200"/>
          </a:xfrm>
          <a:prstGeom prst="straightConnector1">
            <a:avLst/>
          </a:prstGeom>
          <a:noFill/>
          <a:ln w="28575" cap="flat" cmpd="sng">
            <a:solidFill>
              <a:srgbClr val="FF0000"/>
            </a:solidFill>
            <a:prstDash val="solid"/>
            <a:round/>
            <a:headEnd type="none" w="lg" len="lg"/>
            <a:tailEnd type="triangle" w="lg" len="lg"/>
          </a:ln>
        </p:spPr>
      </p:cxnSp>
      <p:cxnSp>
        <p:nvCxnSpPr>
          <p:cNvPr id="243" name="Shape 243"/>
          <p:cNvCxnSpPr>
            <a:stCxn id="240" idx="2"/>
          </p:cNvCxnSpPr>
          <p:nvPr/>
        </p:nvCxnSpPr>
        <p:spPr>
          <a:xfrm>
            <a:off x="2698975" y="1114450"/>
            <a:ext cx="1486500" cy="1019100"/>
          </a:xfrm>
          <a:prstGeom prst="straightConnector1">
            <a:avLst/>
          </a:prstGeom>
          <a:noFill/>
          <a:ln w="28575" cap="flat" cmpd="sng">
            <a:solidFill>
              <a:srgbClr val="FF0000"/>
            </a:solidFill>
            <a:prstDash val="solid"/>
            <a:round/>
            <a:headEnd type="none" w="lg" len="lg"/>
            <a:tailEnd type="triangle" w="lg" len="lg"/>
          </a:ln>
        </p:spPr>
      </p:cxnSp>
      <p:sp>
        <p:nvSpPr>
          <p:cNvPr id="244" name="Shape 244"/>
          <p:cNvSpPr txBox="1"/>
          <p:nvPr/>
        </p:nvSpPr>
        <p:spPr>
          <a:xfrm>
            <a:off x="4307350" y="5069350"/>
            <a:ext cx="4263000" cy="1038000"/>
          </a:xfrm>
          <a:prstGeom prst="rect">
            <a:avLst/>
          </a:prstGeom>
          <a:noFill/>
          <a:ln>
            <a:noFill/>
          </a:ln>
        </p:spPr>
        <p:txBody>
          <a:bodyPr lIns="91425" tIns="91425" rIns="91425" bIns="91425" anchor="t" anchorCtr="0">
            <a:noAutofit/>
          </a:bodyPr>
          <a:lstStyle/>
          <a:p>
            <a:pPr marL="285750" lvl="0" indent="-285750">
              <a:spcBef>
                <a:spcPts val="0"/>
              </a:spcBef>
              <a:buFont typeface="Arial"/>
              <a:buChar char="•"/>
            </a:pPr>
            <a:r>
              <a:rPr lang="en-US" dirty="0" smtClean="0"/>
              <a:t>Unchanged form 3</a:t>
            </a:r>
            <a:r>
              <a:rPr lang="en-US" baseline="30000" dirty="0" smtClean="0"/>
              <a:t>rd</a:t>
            </a:r>
            <a:r>
              <a:rPr lang="en-US" dirty="0" smtClean="0"/>
              <a:t> Run-Through (besides a couple of small changes)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Shape 238"/>
          <p:cNvSpPr txBox="1">
            <a:spLocks noGrp="1"/>
          </p:cNvSpPr>
          <p:nvPr>
            <p:ph type="title"/>
          </p:nvPr>
        </p:nvSpPr>
        <p:spPr>
          <a:xfrm>
            <a:off x="127600" y="233925"/>
            <a:ext cx="88449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i="1" dirty="0">
                <a:solidFill>
                  <a:srgbClr val="BC5F2B"/>
                </a:solidFill>
                <a:latin typeface="Helvetica Neue"/>
                <a:ea typeface="Helvetica Neue"/>
                <a:cs typeface="Helvetica Neue"/>
                <a:sym typeface="Helvetica Neue"/>
              </a:rPr>
              <a:t>A Priori</a:t>
            </a:r>
            <a:r>
              <a:rPr lang="en-US" sz="2200" b="1" dirty="0">
                <a:solidFill>
                  <a:srgbClr val="BC5F2B"/>
                </a:solidFill>
                <a:latin typeface="Helvetica Neue"/>
                <a:ea typeface="Helvetica Neue"/>
                <a:cs typeface="Helvetica Neue"/>
                <a:sym typeface="Helvetica Neue"/>
              </a:rPr>
              <a:t> </a:t>
            </a:r>
            <a:r>
              <a:rPr lang="en-US" sz="2200" b="1" dirty="0" smtClean="0">
                <a:solidFill>
                  <a:srgbClr val="BC5F2B"/>
                </a:solidFill>
                <a:latin typeface="Helvetica Neue"/>
                <a:ea typeface="Helvetica Neue"/>
                <a:cs typeface="Helvetica Neue"/>
                <a:sym typeface="Helvetica Neue"/>
              </a:rPr>
              <a:t>Detector Uncertainties </a:t>
            </a:r>
            <a:r>
              <a:rPr lang="en-US" sz="2200" b="1" dirty="0">
                <a:solidFill>
                  <a:srgbClr val="BC5F2B"/>
                </a:solidFill>
                <a:latin typeface="Helvetica Neue"/>
                <a:ea typeface="Helvetica Neue"/>
                <a:cs typeface="Helvetica Neue"/>
                <a:sym typeface="Helvetica Neue"/>
              </a:rPr>
              <a:t>- VALOR (Lorena </a:t>
            </a:r>
            <a:r>
              <a:rPr lang="en-US" sz="2200" b="1" dirty="0" err="1">
                <a:solidFill>
                  <a:srgbClr val="BC5F2B"/>
                </a:solidFill>
                <a:latin typeface="Helvetica Neue"/>
                <a:ea typeface="Helvetica Neue"/>
                <a:cs typeface="Helvetica Neue"/>
                <a:sym typeface="Helvetica Neue"/>
              </a:rPr>
              <a:t>Escudero</a:t>
            </a:r>
            <a:r>
              <a:rPr lang="en-US" sz="2200" b="1" dirty="0">
                <a:solidFill>
                  <a:srgbClr val="BC5F2B"/>
                </a:solidFill>
                <a:latin typeface="Helvetica Neue"/>
                <a:ea typeface="Helvetica Neue"/>
                <a:cs typeface="Helvetica Neue"/>
                <a:sym typeface="Helvetica Neue"/>
              </a:rPr>
              <a:t>)</a:t>
            </a:r>
          </a:p>
        </p:txBody>
      </p:sp>
      <p:sp>
        <p:nvSpPr>
          <p:cNvPr id="239" name="Shape 239"/>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sp>
        <p:nvSpPr>
          <p:cNvPr id="11" name="Shape 320"/>
          <p:cNvSpPr/>
          <p:nvPr/>
        </p:nvSpPr>
        <p:spPr>
          <a:xfrm>
            <a:off x="127601" y="1481501"/>
            <a:ext cx="8454286" cy="425757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defRPr sz="3000">
                <a:latin typeface="Helvetica Neue"/>
                <a:ea typeface="Helvetica Neue"/>
                <a:cs typeface="Helvetica Neue"/>
                <a:sym typeface="Helvetica Neue"/>
              </a:defRPr>
            </a:pPr>
            <a:r>
              <a:rPr sz="1800" dirty="0"/>
              <a:t>We want to translate the effect of the difference sources of detector uncertainties into the values of the observables measured</a:t>
            </a:r>
          </a:p>
          <a:p>
            <a:pPr algn="l">
              <a:defRPr sz="3000">
                <a:latin typeface="Helvetica Neue"/>
                <a:ea typeface="Helvetica Neue"/>
                <a:cs typeface="Helvetica Neue"/>
                <a:sym typeface="Helvetica Neue"/>
              </a:defRPr>
            </a:pPr>
            <a:endParaRPr sz="1800" dirty="0"/>
          </a:p>
          <a:p>
            <a:pPr marL="457200" lvl="1" indent="-228600" algn="l">
              <a:buSzPct val="100000"/>
              <a:buChar char="•"/>
              <a:defRPr sz="3000">
                <a:latin typeface="Helvetica Neue"/>
                <a:ea typeface="Helvetica Neue"/>
                <a:cs typeface="Helvetica Neue"/>
                <a:sym typeface="Helvetica Neue"/>
              </a:defRPr>
            </a:pPr>
            <a:r>
              <a:rPr lang="en-US" sz="1800" dirty="0" smtClean="0"/>
              <a:t>VALOR</a:t>
            </a:r>
            <a:r>
              <a:rPr sz="1800" dirty="0" smtClean="0"/>
              <a:t> </a:t>
            </a:r>
            <a:r>
              <a:rPr sz="1800" dirty="0"/>
              <a:t>fits are done in the observables E</a:t>
            </a:r>
            <a:r>
              <a:rPr sz="1800" baseline="-5999" dirty="0"/>
              <a:t>ν</a:t>
            </a:r>
            <a:r>
              <a:rPr sz="1800" dirty="0"/>
              <a:t> and y in different samples</a:t>
            </a:r>
          </a:p>
          <a:p>
            <a:pPr algn="l">
              <a:defRPr sz="3000">
                <a:latin typeface="Helvetica Neue"/>
                <a:ea typeface="Helvetica Neue"/>
                <a:cs typeface="Helvetica Neue"/>
                <a:sym typeface="Helvetica Neue"/>
              </a:defRPr>
            </a:pPr>
            <a:endParaRPr sz="1800" dirty="0"/>
          </a:p>
          <a:p>
            <a:pPr marL="457200" lvl="1" indent="-228600" algn="l">
              <a:buSzPct val="100000"/>
              <a:buChar char="•"/>
              <a:defRPr sz="3000">
                <a:latin typeface="Helvetica Neue"/>
                <a:ea typeface="Helvetica Neue"/>
                <a:cs typeface="Helvetica Neue"/>
                <a:sym typeface="Helvetica Neue"/>
              </a:defRPr>
            </a:pPr>
            <a:r>
              <a:rPr sz="1800" dirty="0"/>
              <a:t>Dan </a:t>
            </a:r>
            <a:r>
              <a:rPr lang="en-US" sz="1800" dirty="0" smtClean="0"/>
              <a:t>Cherdack </a:t>
            </a:r>
            <a:r>
              <a:rPr sz="1800" dirty="0" smtClean="0"/>
              <a:t>developed </a:t>
            </a:r>
            <a:r>
              <a:rPr sz="1800" dirty="0"/>
              <a:t>a re-weighting code which is</a:t>
            </a:r>
          </a:p>
          <a:p>
            <a:pPr marL="1371600" lvl="5" indent="-228600" algn="l">
              <a:buSzPct val="100000"/>
              <a:buChar char="•"/>
              <a:defRPr sz="3000">
                <a:latin typeface="Helvetica Neue"/>
                <a:ea typeface="Helvetica Neue"/>
                <a:cs typeface="Helvetica Neue"/>
                <a:sym typeface="Helvetica Neue"/>
              </a:defRPr>
            </a:pPr>
            <a:r>
              <a:rPr sz="1800" dirty="0"/>
              <a:t>Adding uncertainty to the measured </a:t>
            </a:r>
            <a:r>
              <a:rPr sz="1800" dirty="0">
                <a:solidFill>
                  <a:schemeClr val="accent6"/>
                </a:solidFill>
              </a:rPr>
              <a:t>particle momentum</a:t>
            </a:r>
            <a:r>
              <a:rPr sz="1800" dirty="0"/>
              <a:t> </a:t>
            </a:r>
          </a:p>
          <a:p>
            <a:pPr marL="2057400" lvl="8" indent="-228600" algn="l">
              <a:buSzPct val="100000"/>
              <a:buChar char="•"/>
              <a:defRPr sz="3000">
                <a:latin typeface="Helvetica Neue"/>
                <a:ea typeface="Helvetica Neue"/>
                <a:cs typeface="Helvetica Neue"/>
                <a:sym typeface="Helvetica Neue"/>
              </a:defRPr>
            </a:pPr>
            <a:r>
              <a:rPr sz="1800" dirty="0"/>
              <a:t>Separately for lepton system and hadronic system</a:t>
            </a:r>
          </a:p>
          <a:p>
            <a:pPr marL="2057400" lvl="8" indent="-228600" algn="l">
              <a:buSzPct val="100000"/>
              <a:buChar char="•"/>
              <a:defRPr sz="3000">
                <a:latin typeface="Helvetica Neue"/>
                <a:ea typeface="Helvetica Neue"/>
                <a:cs typeface="Helvetica Neue"/>
                <a:sym typeface="Helvetica Neue"/>
              </a:defRPr>
            </a:pPr>
            <a:r>
              <a:rPr sz="1800" dirty="0"/>
              <a:t>Then compute </a:t>
            </a:r>
            <a:r>
              <a:rPr sz="1800" dirty="0">
                <a:solidFill>
                  <a:schemeClr val="accent6"/>
                </a:solidFill>
              </a:rPr>
              <a:t>E</a:t>
            </a:r>
            <a:r>
              <a:rPr sz="1800" baseline="-5999" dirty="0">
                <a:solidFill>
                  <a:schemeClr val="accent6"/>
                </a:solidFill>
              </a:rPr>
              <a:t>ν</a:t>
            </a:r>
            <a:r>
              <a:rPr sz="1800" dirty="0">
                <a:solidFill>
                  <a:schemeClr val="accent6"/>
                </a:solidFill>
              </a:rPr>
              <a:t> = E</a:t>
            </a:r>
            <a:r>
              <a:rPr sz="1800" baseline="-5999" dirty="0">
                <a:solidFill>
                  <a:schemeClr val="accent6"/>
                </a:solidFill>
              </a:rPr>
              <a:t>lep</a:t>
            </a:r>
            <a:r>
              <a:rPr sz="1800" dirty="0">
                <a:solidFill>
                  <a:schemeClr val="accent6"/>
                </a:solidFill>
              </a:rPr>
              <a:t> + E</a:t>
            </a:r>
            <a:r>
              <a:rPr sz="1800" baseline="-5999" dirty="0">
                <a:solidFill>
                  <a:schemeClr val="accent6"/>
                </a:solidFill>
              </a:rPr>
              <a:t>had</a:t>
            </a:r>
            <a:r>
              <a:rPr sz="1800" dirty="0">
                <a:solidFill>
                  <a:schemeClr val="accent6"/>
                </a:solidFill>
              </a:rPr>
              <a:t> and y = E</a:t>
            </a:r>
            <a:r>
              <a:rPr sz="1800" baseline="-5999" dirty="0">
                <a:solidFill>
                  <a:schemeClr val="accent6"/>
                </a:solidFill>
              </a:rPr>
              <a:t>had</a:t>
            </a:r>
            <a:r>
              <a:rPr sz="1800" dirty="0">
                <a:solidFill>
                  <a:schemeClr val="accent6"/>
                </a:solidFill>
              </a:rPr>
              <a:t>/E</a:t>
            </a:r>
            <a:r>
              <a:rPr sz="1800" baseline="-5999" dirty="0">
                <a:solidFill>
                  <a:schemeClr val="accent6"/>
                </a:solidFill>
              </a:rPr>
              <a:t>ν</a:t>
            </a:r>
            <a:r>
              <a:rPr sz="1800" dirty="0"/>
              <a:t> </a:t>
            </a:r>
          </a:p>
          <a:p>
            <a:pPr marL="1371600" lvl="5" indent="-228600" algn="l">
              <a:buSzPct val="100000"/>
              <a:buChar char="•"/>
              <a:defRPr sz="3000">
                <a:latin typeface="Helvetica Neue"/>
                <a:ea typeface="Helvetica Neue"/>
                <a:cs typeface="Helvetica Neue"/>
                <a:sym typeface="Helvetica Neue"/>
              </a:defRPr>
            </a:pPr>
            <a:r>
              <a:rPr sz="1800" dirty="0"/>
              <a:t>Applying uncertainty on </a:t>
            </a:r>
            <a:r>
              <a:rPr sz="1800" dirty="0">
                <a:solidFill>
                  <a:schemeClr val="accent4"/>
                </a:solidFill>
              </a:rPr>
              <a:t>particle reconstruction efficiency</a:t>
            </a:r>
          </a:p>
          <a:p>
            <a:pPr marL="2057400" lvl="8" indent="-228600" algn="l">
              <a:buSzPct val="100000"/>
              <a:buChar char="•"/>
              <a:defRPr sz="3000">
                <a:latin typeface="Helvetica Neue"/>
                <a:ea typeface="Helvetica Neue"/>
                <a:cs typeface="Helvetica Neue"/>
                <a:sym typeface="Helvetica Neue"/>
              </a:defRPr>
            </a:pPr>
            <a:r>
              <a:rPr sz="1800" dirty="0"/>
              <a:t>A different number of reconstructed particles in an event will change the </a:t>
            </a:r>
            <a:r>
              <a:rPr sz="1800" dirty="0">
                <a:solidFill>
                  <a:schemeClr val="accent4"/>
                </a:solidFill>
              </a:rPr>
              <a:t>sample</a:t>
            </a:r>
            <a:r>
              <a:rPr sz="1800" dirty="0"/>
              <a:t> to which it is assigned </a:t>
            </a:r>
          </a:p>
          <a:p>
            <a:pPr marL="2057400" lvl="8" indent="-228600" algn="l">
              <a:buSzPct val="100000"/>
              <a:buChar char="•"/>
              <a:defRPr sz="3000">
                <a:latin typeface="Helvetica Neue"/>
                <a:ea typeface="Helvetica Neue"/>
                <a:cs typeface="Helvetica Neue"/>
                <a:sym typeface="Helvetica Neue"/>
              </a:defRPr>
            </a:pPr>
            <a:endParaRPr sz="1800" dirty="0"/>
          </a:p>
          <a:p>
            <a:pPr marL="457200" lvl="1" indent="-228600" algn="l">
              <a:buSzPct val="100000"/>
              <a:buChar char="•"/>
              <a:defRPr sz="3000">
                <a:latin typeface="Helvetica Neue"/>
                <a:ea typeface="Helvetica Neue"/>
                <a:cs typeface="Helvetica Neue"/>
                <a:sym typeface="Helvetica Neue"/>
              </a:defRPr>
            </a:pPr>
            <a:r>
              <a:rPr sz="1800" dirty="0"/>
              <a:t>Then by throwing different random values of these uncertainties we can build a covariance matrix for detector efficiencies</a:t>
            </a:r>
          </a:p>
        </p:txBody>
      </p:sp>
    </p:spTree>
    <p:extLst>
      <p:ext uri="{BB962C8B-B14F-4D97-AF65-F5344CB8AC3E}">
        <p14:creationId xmlns:p14="http://schemas.microsoft.com/office/powerpoint/2010/main" val="428825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255175" y="310125"/>
            <a:ext cx="87558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VALOR - Lorena Escudero, Steve Dennis, Costas Andreopoulos</a:t>
            </a:r>
          </a:p>
        </p:txBody>
      </p:sp>
      <p:sp>
        <p:nvSpPr>
          <p:cNvPr id="251" name="Shape 251"/>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pic>
        <p:nvPicPr>
          <p:cNvPr id="2" name="Picture 1" descr="main_dune_Page_12.png"/>
          <p:cNvPicPr>
            <a:picLocks noChangeAspect="1"/>
          </p:cNvPicPr>
          <p:nvPr/>
        </p:nvPicPr>
        <p:blipFill rotWithShape="1">
          <a:blip r:embed="rId3">
            <a:extLst>
              <a:ext uri="{28A0092B-C50C-407E-A947-70E740481C1C}">
                <a14:useLocalDpi xmlns:a14="http://schemas.microsoft.com/office/drawing/2010/main" val="0"/>
              </a:ext>
            </a:extLst>
          </a:blip>
          <a:srcRect t="13094" b="5869"/>
          <a:stretch/>
        </p:blipFill>
        <p:spPr>
          <a:xfrm>
            <a:off x="0" y="1036800"/>
            <a:ext cx="9144000" cy="52376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VALOR Samples - Steve Dennis</a:t>
            </a:r>
          </a:p>
        </p:txBody>
      </p:sp>
      <p:sp>
        <p:nvSpPr>
          <p:cNvPr id="259" name="Shape 259"/>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15</a:t>
            </a:fld>
            <a:endParaRPr lang="en-US"/>
          </a:p>
        </p:txBody>
      </p:sp>
      <p:pic>
        <p:nvPicPr>
          <p:cNvPr id="2" name="Picture 1" descr="valor_dune_pt4_Page_04.png"/>
          <p:cNvPicPr>
            <a:picLocks noChangeAspect="1"/>
          </p:cNvPicPr>
          <p:nvPr/>
        </p:nvPicPr>
        <p:blipFill rotWithShape="1">
          <a:blip r:embed="rId3">
            <a:extLst>
              <a:ext uri="{28A0092B-C50C-407E-A947-70E740481C1C}">
                <a14:useLocalDpi xmlns:a14="http://schemas.microsoft.com/office/drawing/2010/main" val="0"/>
              </a:ext>
            </a:extLst>
          </a:blip>
          <a:srcRect b="4954"/>
          <a:stretch/>
        </p:blipFill>
        <p:spPr>
          <a:xfrm>
            <a:off x="507332" y="747835"/>
            <a:ext cx="7834265" cy="55846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Example of VALOR Samples: FGT, Neutrino Mode</a:t>
            </a:r>
          </a:p>
        </p:txBody>
      </p:sp>
      <p:sp>
        <p:nvSpPr>
          <p:cNvPr id="267" name="Shape 267"/>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pic>
        <p:nvPicPr>
          <p:cNvPr id="2" name="Picture 1" descr="fgt_pdf_spectrum_dune_nd_LBNF_FHC_0_modes-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54" y="870980"/>
            <a:ext cx="8870512" cy="53661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a:solidFill>
                  <a:srgbClr val="BC5F2B"/>
                </a:solidFill>
                <a:latin typeface="Helvetica Neue"/>
                <a:ea typeface="Helvetica Neue"/>
                <a:cs typeface="Helvetica Neue"/>
                <a:sym typeface="Helvetica Neue"/>
              </a:rPr>
              <a:t>The </a:t>
            </a:r>
            <a:r>
              <a:rPr lang="en-US" sz="2200" b="1" dirty="0" smtClean="0">
                <a:solidFill>
                  <a:srgbClr val="BC5F2B"/>
                </a:solidFill>
                <a:latin typeface="Helvetica Neue"/>
                <a:ea typeface="Helvetica Neue"/>
                <a:cs typeface="Helvetica Neue"/>
                <a:sym typeface="Helvetica Neue"/>
              </a:rPr>
              <a:t>FGT Output Uncertainties - </a:t>
            </a:r>
            <a:r>
              <a:rPr lang="en-US" sz="2200" b="1" dirty="0">
                <a:solidFill>
                  <a:srgbClr val="BC5F2B"/>
                </a:solidFill>
                <a:latin typeface="Helvetica Neue"/>
                <a:ea typeface="Helvetica Neue"/>
                <a:cs typeface="Helvetica Neue"/>
                <a:sym typeface="Helvetica Neue"/>
              </a:rPr>
              <a:t>Steve Dennis</a:t>
            </a:r>
          </a:p>
        </p:txBody>
      </p:sp>
      <p:sp>
        <p:nvSpPr>
          <p:cNvPr id="275" name="Shape 275"/>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sp>
        <p:nvSpPr>
          <p:cNvPr id="280" name="Shape 280"/>
          <p:cNvSpPr txBox="1"/>
          <p:nvPr/>
        </p:nvSpPr>
        <p:spPr>
          <a:xfrm>
            <a:off x="2763775" y="5775000"/>
            <a:ext cx="3475200" cy="603000"/>
          </a:xfrm>
          <a:prstGeom prst="rect">
            <a:avLst/>
          </a:prstGeom>
          <a:noFill/>
          <a:ln>
            <a:noFill/>
          </a:ln>
        </p:spPr>
        <p:txBody>
          <a:bodyPr lIns="91425" tIns="91425" rIns="91425" bIns="91425" anchor="t" anchorCtr="0">
            <a:noAutofit/>
          </a:bodyPr>
          <a:lstStyle/>
          <a:p>
            <a:pPr lvl="0" rtl="0">
              <a:spcBef>
                <a:spcPts val="0"/>
              </a:spcBef>
              <a:buNone/>
            </a:pPr>
            <a:r>
              <a:rPr lang="en-US" sz="3000" dirty="0" smtClean="0">
                <a:solidFill>
                  <a:srgbClr val="FF0000"/>
                </a:solidFill>
              </a:rPr>
              <a:t>Preliminary</a:t>
            </a:r>
            <a:endParaRPr lang="en-US" sz="3000" dirty="0">
              <a:solidFill>
                <a:srgbClr val="FF0000"/>
              </a:solidFill>
            </a:endParaRPr>
          </a:p>
        </p:txBody>
      </p:sp>
      <p:pic>
        <p:nvPicPr>
          <p:cNvPr id="2" name="Picture 1" descr="errors_flux_int_only-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77" y="768973"/>
            <a:ext cx="8390881" cy="50759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3" name="Picture 2" descr="corr_flux_int_only-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107" y="758566"/>
            <a:ext cx="4554726" cy="4410132"/>
          </a:xfrm>
          <a:prstGeom prst="rect">
            <a:avLst/>
          </a:prstGeom>
        </p:spPr>
      </p:pic>
      <p:sp>
        <p:nvSpPr>
          <p:cNvPr id="274" name="Shape 274"/>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a:solidFill>
                  <a:srgbClr val="BC5F2B"/>
                </a:solidFill>
                <a:latin typeface="Helvetica Neue"/>
                <a:ea typeface="Helvetica Neue"/>
                <a:cs typeface="Helvetica Neue"/>
                <a:sym typeface="Helvetica Neue"/>
              </a:rPr>
              <a:t>The </a:t>
            </a:r>
            <a:r>
              <a:rPr lang="en-US" sz="2200" b="1" dirty="0" smtClean="0">
                <a:solidFill>
                  <a:srgbClr val="BC5F2B"/>
                </a:solidFill>
                <a:latin typeface="Helvetica Neue"/>
                <a:ea typeface="Helvetica Neue"/>
                <a:cs typeface="Helvetica Neue"/>
                <a:sym typeface="Helvetica Neue"/>
              </a:rPr>
              <a:t>FGT Output </a:t>
            </a:r>
            <a:r>
              <a:rPr lang="en-US" sz="2200" b="1" dirty="0">
                <a:solidFill>
                  <a:srgbClr val="BC5F2B"/>
                </a:solidFill>
                <a:latin typeface="Helvetica Neue"/>
                <a:ea typeface="Helvetica Neue"/>
                <a:cs typeface="Helvetica Neue"/>
                <a:sym typeface="Helvetica Neue"/>
              </a:rPr>
              <a:t>Correlation Matrix - Steve Dennis</a:t>
            </a:r>
          </a:p>
        </p:txBody>
      </p:sp>
      <p:sp>
        <p:nvSpPr>
          <p:cNvPr id="275" name="Shape 275"/>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18</a:t>
            </a:fld>
            <a:endParaRPr lang="en-US"/>
          </a:p>
        </p:txBody>
      </p:sp>
      <p:sp>
        <p:nvSpPr>
          <p:cNvPr id="277" name="Shape 277"/>
          <p:cNvSpPr txBox="1"/>
          <p:nvPr/>
        </p:nvSpPr>
        <p:spPr>
          <a:xfrm>
            <a:off x="5118700" y="4971021"/>
            <a:ext cx="3173230" cy="880500"/>
          </a:xfrm>
          <a:prstGeom prst="rect">
            <a:avLst/>
          </a:prstGeom>
          <a:noFill/>
          <a:ln>
            <a:noFill/>
          </a:ln>
        </p:spPr>
        <p:txBody>
          <a:bodyPr lIns="91425" tIns="91425" rIns="91425" bIns="91425" anchor="t" anchorCtr="0">
            <a:noAutofit/>
          </a:bodyPr>
          <a:lstStyle/>
          <a:p>
            <a:pPr lvl="0">
              <a:spcBef>
                <a:spcPts val="0"/>
              </a:spcBef>
              <a:buNone/>
            </a:pPr>
            <a:r>
              <a:rPr lang="en-US" sz="2400" dirty="0">
                <a:solidFill>
                  <a:srgbClr val="FF0000"/>
                </a:solidFill>
              </a:rPr>
              <a:t>Post-fit FGT correlation matrix</a:t>
            </a:r>
          </a:p>
        </p:txBody>
      </p:sp>
      <p:sp>
        <p:nvSpPr>
          <p:cNvPr id="280" name="Shape 280"/>
          <p:cNvSpPr txBox="1"/>
          <p:nvPr/>
        </p:nvSpPr>
        <p:spPr>
          <a:xfrm>
            <a:off x="2763775" y="5775000"/>
            <a:ext cx="3475200" cy="603000"/>
          </a:xfrm>
          <a:prstGeom prst="rect">
            <a:avLst/>
          </a:prstGeom>
          <a:noFill/>
          <a:ln>
            <a:noFill/>
          </a:ln>
        </p:spPr>
        <p:txBody>
          <a:bodyPr lIns="91425" tIns="91425" rIns="91425" bIns="91425" anchor="t" anchorCtr="0">
            <a:noAutofit/>
          </a:bodyPr>
          <a:lstStyle/>
          <a:p>
            <a:pPr lvl="0" rtl="0">
              <a:spcBef>
                <a:spcPts val="0"/>
              </a:spcBef>
              <a:buNone/>
            </a:pPr>
            <a:r>
              <a:rPr lang="en-US" sz="3000">
                <a:solidFill>
                  <a:srgbClr val="FF0000"/>
                </a:solidFill>
              </a:rPr>
              <a:t>Very Preliminary!</a:t>
            </a:r>
          </a:p>
        </p:txBody>
      </p:sp>
      <p:pic>
        <p:nvPicPr>
          <p:cNvPr id="2" name="Picture 1" descr="corr_prefit-eps-converted-t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42217"/>
            <a:ext cx="4536798" cy="4392773"/>
          </a:xfrm>
          <a:prstGeom prst="rect">
            <a:avLst/>
          </a:prstGeom>
        </p:spPr>
      </p:pic>
      <p:sp>
        <p:nvSpPr>
          <p:cNvPr id="279" name="Shape 279"/>
          <p:cNvSpPr txBox="1"/>
          <p:nvPr/>
        </p:nvSpPr>
        <p:spPr>
          <a:xfrm>
            <a:off x="877199" y="4943370"/>
            <a:ext cx="3100685" cy="880500"/>
          </a:xfrm>
          <a:prstGeom prst="rect">
            <a:avLst/>
          </a:prstGeom>
          <a:noFill/>
          <a:ln>
            <a:noFill/>
          </a:ln>
        </p:spPr>
        <p:txBody>
          <a:bodyPr lIns="91425" tIns="91425" rIns="91425" bIns="91425" anchor="t" anchorCtr="0">
            <a:noAutofit/>
          </a:bodyPr>
          <a:lstStyle/>
          <a:p>
            <a:pPr lvl="0">
              <a:spcBef>
                <a:spcPts val="0"/>
              </a:spcBef>
              <a:buNone/>
            </a:pPr>
            <a:r>
              <a:rPr lang="en-US" sz="2400" dirty="0">
                <a:solidFill>
                  <a:srgbClr val="FF0000"/>
                </a:solidFill>
              </a:rPr>
              <a:t>Pre-fit</a:t>
            </a:r>
          </a:p>
          <a:p>
            <a:pPr lvl="0" rtl="0">
              <a:spcBef>
                <a:spcPts val="0"/>
              </a:spcBef>
              <a:buNone/>
            </a:pPr>
            <a:r>
              <a:rPr lang="en-US" sz="2400" dirty="0">
                <a:solidFill>
                  <a:srgbClr val="FF0000"/>
                </a:solidFill>
              </a:rPr>
              <a:t>correlation matrix</a:t>
            </a:r>
          </a:p>
        </p:txBody>
      </p:sp>
    </p:spTree>
    <p:extLst>
      <p:ext uri="{BB962C8B-B14F-4D97-AF65-F5344CB8AC3E}">
        <p14:creationId xmlns:p14="http://schemas.microsoft.com/office/powerpoint/2010/main" val="1867475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8" name="ERes.png"/>
          <p:cNvPicPr>
            <a:picLocks noChangeAspect="1"/>
          </p:cNvPicPr>
          <p:nvPr/>
        </p:nvPicPr>
        <p:blipFill rotWithShape="1">
          <a:blip r:embed="rId3">
            <a:extLst/>
          </a:blip>
          <a:srcRect l="2888" t="7607" r="8686"/>
          <a:stretch/>
        </p:blipFill>
        <p:spPr>
          <a:xfrm>
            <a:off x="4687535" y="466846"/>
            <a:ext cx="4295368" cy="3253260"/>
          </a:xfrm>
          <a:prstGeom prst="rect">
            <a:avLst/>
          </a:prstGeom>
          <a:ln w="12700">
            <a:miter lim="400000"/>
          </a:ln>
        </p:spPr>
      </p:pic>
      <p:sp>
        <p:nvSpPr>
          <p:cNvPr id="330" name="Shape 330"/>
          <p:cNvSpPr txBox="1">
            <a:spLocks noGrp="1"/>
          </p:cNvSpPr>
          <p:nvPr>
            <p:ph type="title"/>
          </p:nvPr>
        </p:nvSpPr>
        <p:spPr>
          <a:xfrm>
            <a:off x="457200" y="217993"/>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Figures of Merit - Brian Rebel</a:t>
            </a:r>
          </a:p>
        </p:txBody>
      </p:sp>
      <p:sp>
        <p:nvSpPr>
          <p:cNvPr id="331" name="Shape 331"/>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19</a:t>
            </a:fld>
            <a:endParaRPr lang="en-US"/>
          </a:p>
        </p:txBody>
      </p:sp>
      <p:sp>
        <p:nvSpPr>
          <p:cNvPr id="332" name="Shape 332"/>
          <p:cNvSpPr txBox="1"/>
          <p:nvPr/>
        </p:nvSpPr>
        <p:spPr>
          <a:xfrm>
            <a:off x="205431" y="1852825"/>
            <a:ext cx="4300269" cy="16494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u="sng" dirty="0"/>
              <a:t>How the Detectors Perform in the Beam</a:t>
            </a:r>
          </a:p>
          <a:p>
            <a:pPr marL="457200" lvl="0" indent="-228600" rtl="0">
              <a:spcBef>
                <a:spcPts val="0"/>
              </a:spcBef>
              <a:buChar char="●"/>
            </a:pPr>
            <a:r>
              <a:rPr lang="en-US" dirty="0"/>
              <a:t>Number of interactions per POT</a:t>
            </a:r>
          </a:p>
          <a:p>
            <a:pPr marL="457200" lvl="0" indent="-228600" rtl="0">
              <a:spcBef>
                <a:spcPts val="0"/>
              </a:spcBef>
              <a:buChar char="●"/>
            </a:pPr>
            <a:r>
              <a:rPr lang="en-US" dirty="0"/>
              <a:t>Pile-up in detector due to beam intensity</a:t>
            </a:r>
          </a:p>
          <a:p>
            <a:pPr marL="457200" lvl="0" indent="-228600" rtl="0">
              <a:spcBef>
                <a:spcPts val="0"/>
              </a:spcBef>
              <a:buChar char="●"/>
            </a:pPr>
            <a:r>
              <a:rPr lang="en-US" dirty="0"/>
              <a:t>Fraction of energy shared between neutrino interactions in the same beam spill</a:t>
            </a:r>
          </a:p>
          <a:p>
            <a:pPr marL="457200" lvl="0" indent="-228600" rtl="0">
              <a:spcBef>
                <a:spcPts val="0"/>
              </a:spcBef>
              <a:buChar char="●"/>
            </a:pPr>
            <a:r>
              <a:rPr lang="en-US" dirty="0"/>
              <a:t>Fraction of energy shared between cosmic rays and neutrino interactions</a:t>
            </a:r>
          </a:p>
        </p:txBody>
      </p:sp>
      <p:sp>
        <p:nvSpPr>
          <p:cNvPr id="333" name="Shape 333"/>
          <p:cNvSpPr txBox="1"/>
          <p:nvPr/>
        </p:nvSpPr>
        <p:spPr>
          <a:xfrm>
            <a:off x="205431" y="3649325"/>
            <a:ext cx="8767269" cy="25632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u="sng" dirty="0"/>
              <a:t>How the Detectors Enable Physics Generally</a:t>
            </a:r>
          </a:p>
          <a:p>
            <a:pPr marL="457200" lvl="0" indent="-228600" rtl="0">
              <a:spcBef>
                <a:spcPts val="0"/>
              </a:spcBef>
              <a:buChar char="●"/>
            </a:pPr>
            <a:r>
              <a:rPr lang="en-US" dirty="0"/>
              <a:t>Vertex position resolution of the detector (can we tell which nuclear target was struck)</a:t>
            </a:r>
          </a:p>
          <a:p>
            <a:pPr marL="457200" lvl="0" indent="-228600" rtl="0">
              <a:spcBef>
                <a:spcPts val="0"/>
              </a:spcBef>
              <a:buChar char="●"/>
            </a:pPr>
            <a:r>
              <a:rPr lang="en-US" dirty="0"/>
              <a:t>Energy resolution for</a:t>
            </a:r>
          </a:p>
          <a:p>
            <a:pPr marL="914400" lvl="1" indent="-228600" rtl="0">
              <a:spcBef>
                <a:spcPts val="0"/>
              </a:spcBef>
              <a:buChar char="○"/>
            </a:pPr>
            <a:r>
              <a:rPr lang="en-US" dirty="0"/>
              <a:t>EM </a:t>
            </a:r>
            <a:r>
              <a:rPr lang="en-US" dirty="0" smtClean="0"/>
              <a:t>&amp; Hadronic showers</a:t>
            </a:r>
            <a:endParaRPr lang="en-US" dirty="0"/>
          </a:p>
          <a:p>
            <a:pPr marL="914400" lvl="1" indent="-228600" rtl="0">
              <a:spcBef>
                <a:spcPts val="0"/>
              </a:spcBef>
              <a:buChar char="○"/>
            </a:pPr>
            <a:r>
              <a:rPr lang="en-US" dirty="0"/>
              <a:t>Minimum ionizing particles</a:t>
            </a:r>
          </a:p>
          <a:p>
            <a:pPr marL="914400" lvl="1" indent="-228600" rtl="0">
              <a:spcBef>
                <a:spcPts val="0"/>
              </a:spcBef>
              <a:buChar char="○"/>
            </a:pPr>
            <a:r>
              <a:rPr lang="en-US" dirty="0"/>
              <a:t>Total neutrino interaction</a:t>
            </a:r>
          </a:p>
          <a:p>
            <a:pPr marL="457200" lvl="0" indent="-228600" rtl="0">
              <a:spcBef>
                <a:spcPts val="0"/>
              </a:spcBef>
              <a:buChar char="●"/>
            </a:pPr>
            <a:r>
              <a:rPr lang="en-US" dirty="0"/>
              <a:t>Acceptance of final state particles as a function of energy and direction</a:t>
            </a:r>
          </a:p>
          <a:p>
            <a:pPr marL="457200" lvl="0" indent="-228600" rtl="0">
              <a:spcBef>
                <a:spcPts val="0"/>
              </a:spcBef>
              <a:buChar char="●"/>
            </a:pPr>
            <a:r>
              <a:rPr lang="en-US" dirty="0"/>
              <a:t>Fraction of neutrino interactions on each species of nuclear target</a:t>
            </a:r>
          </a:p>
          <a:p>
            <a:pPr marL="457200" lvl="0" indent="-228600" rtl="0">
              <a:spcBef>
                <a:spcPts val="0"/>
              </a:spcBef>
              <a:buChar char="●"/>
            </a:pPr>
            <a:r>
              <a:rPr lang="en-US" dirty="0"/>
              <a:t>Fraction of energy contained in the detector as a function of the vertex distance from detector edge</a:t>
            </a:r>
          </a:p>
          <a:p>
            <a:pPr marL="457200" lvl="0" indent="-228600" rtl="0">
              <a:spcBef>
                <a:spcPts val="0"/>
              </a:spcBef>
              <a:buChar char="●"/>
            </a:pPr>
            <a:r>
              <a:rPr lang="en-US" dirty="0"/>
              <a:t>Purity for distinguishing different interaction types as a function of energy</a:t>
            </a:r>
          </a:p>
          <a:p>
            <a:pPr marL="457200" lvl="0" indent="-228600" rtl="0">
              <a:spcBef>
                <a:spcPts val="0"/>
              </a:spcBef>
              <a:buChar char="●"/>
            </a:pPr>
            <a:r>
              <a:rPr lang="en-US" dirty="0"/>
              <a:t>Energy thresholds for observing different particle species (p, n, π)</a:t>
            </a:r>
          </a:p>
        </p:txBody>
      </p:sp>
      <p:sp>
        <p:nvSpPr>
          <p:cNvPr id="334" name="Shape 334"/>
          <p:cNvSpPr txBox="1"/>
          <p:nvPr/>
        </p:nvSpPr>
        <p:spPr>
          <a:xfrm>
            <a:off x="205431" y="913125"/>
            <a:ext cx="4287994" cy="7926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u="sng" dirty="0"/>
              <a:t>How the Detectors Enable Oscillation Physics</a:t>
            </a:r>
          </a:p>
          <a:p>
            <a:pPr marL="457200" lvl="0" indent="-228600" rtl="0">
              <a:spcBef>
                <a:spcPts val="0"/>
              </a:spcBef>
              <a:buChar char="●"/>
            </a:pPr>
            <a:r>
              <a:rPr lang="en-US" dirty="0"/>
              <a:t>Sensitivity to </a:t>
            </a:r>
            <a:r>
              <a:rPr lang="en-US" dirty="0" err="1"/>
              <a:t>δCP</a:t>
            </a:r>
            <a:r>
              <a:rPr lang="en-US" dirty="0"/>
              <a:t> using each of the ND options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462518"/>
            <a:ext cx="8229600" cy="647102"/>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2200" b="1">
                <a:solidFill>
                  <a:srgbClr val="BC5F2B"/>
                </a:solidFill>
                <a:latin typeface="Helvetica Neue"/>
                <a:ea typeface="Helvetica Neue"/>
                <a:cs typeface="Helvetica Neue"/>
                <a:sym typeface="Helvetica Neue"/>
              </a:rPr>
              <a:t>Draft Charge to the Task Force</a:t>
            </a:r>
          </a:p>
        </p:txBody>
      </p:sp>
      <p:sp>
        <p:nvSpPr>
          <p:cNvPr id="40" name="Shape 40"/>
          <p:cNvSpPr txBox="1">
            <a:spLocks noGrp="1"/>
          </p:cNvSpPr>
          <p:nvPr>
            <p:ph type="sldNum" idx="12"/>
          </p:nvPr>
        </p:nvSpPr>
        <p:spPr>
          <a:xfrm>
            <a:off x="454025" y="6549548"/>
            <a:ext cx="425194" cy="158696"/>
          </a:xfrm>
          <a:prstGeom prst="rect">
            <a:avLst/>
          </a:prstGeom>
          <a:noFill/>
          <a:ln>
            <a:noFill/>
          </a:ln>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2</a:t>
            </a:fld>
            <a:endParaRPr lang="en-US"/>
          </a:p>
        </p:txBody>
      </p:sp>
      <p:sp>
        <p:nvSpPr>
          <p:cNvPr id="41" name="Shape 41"/>
          <p:cNvSpPr txBox="1"/>
          <p:nvPr/>
        </p:nvSpPr>
        <p:spPr>
          <a:xfrm>
            <a:off x="409850" y="769650"/>
            <a:ext cx="8555700" cy="59400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endParaRPr sz="950" dirty="0">
              <a:solidFill>
                <a:srgbClr val="222222"/>
              </a:solidFill>
              <a:highlight>
                <a:srgbClr val="FFFFFF"/>
              </a:highlight>
            </a:endParaRPr>
          </a:p>
          <a:p>
            <a:pPr marL="285750" marR="0" lvl="0" indent="-311150" algn="l" rtl="0">
              <a:lnSpc>
                <a:spcPct val="100000"/>
              </a:lnSpc>
              <a:spcBef>
                <a:spcPts val="0"/>
              </a:spcBef>
              <a:spcAft>
                <a:spcPts val="0"/>
              </a:spcAft>
              <a:buClr>
                <a:schemeClr val="dk1"/>
              </a:buClr>
              <a:buSzPct val="100000"/>
              <a:buFont typeface="Noto Symbol"/>
              <a:buChar char="❑"/>
            </a:pPr>
            <a:r>
              <a:rPr lang="en-US" sz="2400" dirty="0">
                <a:solidFill>
                  <a:srgbClr val="222222"/>
                </a:solidFill>
                <a:highlight>
                  <a:srgbClr val="FFFFFF"/>
                </a:highlight>
              </a:rPr>
              <a:t>The near detector optimization task force is charged to</a:t>
            </a:r>
            <a:r>
              <a:rPr lang="en-US" sz="2400" dirty="0" smtClean="0">
                <a:solidFill>
                  <a:srgbClr val="222222"/>
                </a:solidFill>
                <a:highlight>
                  <a:srgbClr val="FFFFFF"/>
                </a:highlight>
              </a:rPr>
              <a:t>:</a:t>
            </a:r>
          </a:p>
          <a:p>
            <a:pPr marL="285750" marR="0" lvl="0" indent="-311150" algn="l" rtl="0">
              <a:lnSpc>
                <a:spcPct val="100000"/>
              </a:lnSpc>
              <a:spcBef>
                <a:spcPts val="0"/>
              </a:spcBef>
              <a:spcAft>
                <a:spcPts val="0"/>
              </a:spcAft>
              <a:buClr>
                <a:schemeClr val="dk1"/>
              </a:buClr>
              <a:buSzPct val="100000"/>
              <a:buFont typeface="Noto Symbol"/>
              <a:buChar char="❑"/>
            </a:pPr>
            <a:endParaRPr lang="en-US" sz="2400" dirty="0">
              <a:solidFill>
                <a:srgbClr val="222222"/>
              </a:solidFill>
              <a:highlight>
                <a:srgbClr val="FFFFFF"/>
              </a:highlight>
            </a:endParaRPr>
          </a:p>
          <a:p>
            <a:pPr marL="800100" marR="0" lvl="1" indent="-368300" algn="l" rtl="0">
              <a:lnSpc>
                <a:spcPct val="100000"/>
              </a:lnSpc>
              <a:spcBef>
                <a:spcPts val="0"/>
              </a:spcBef>
              <a:spcAft>
                <a:spcPts val="0"/>
              </a:spcAft>
              <a:buClr>
                <a:schemeClr val="dk1"/>
              </a:buClr>
              <a:buSzPct val="133333"/>
              <a:buFont typeface="Noto Symbol"/>
              <a:buChar char="▪"/>
            </a:pPr>
            <a:r>
              <a:rPr lang="en-US" sz="1800" dirty="0">
                <a:solidFill>
                  <a:srgbClr val="222222"/>
                </a:solidFill>
                <a:highlight>
                  <a:srgbClr val="FFFFFF"/>
                </a:highlight>
              </a:rPr>
              <a:t>Develop GEANT4 simulations of the reference design near detector and possible </a:t>
            </a:r>
            <a:r>
              <a:rPr lang="en-US" sz="1800" dirty="0" smtClean="0">
                <a:solidFill>
                  <a:srgbClr val="222222"/>
                </a:solidFill>
                <a:highlight>
                  <a:srgbClr val="FFFFFF"/>
                </a:highlight>
              </a:rPr>
              <a:t>alternatives</a:t>
            </a:r>
          </a:p>
          <a:p>
            <a:pPr marL="800100" marR="0" lvl="1" indent="-368300" algn="l" rtl="0">
              <a:lnSpc>
                <a:spcPct val="100000"/>
              </a:lnSpc>
              <a:spcBef>
                <a:spcPts val="0"/>
              </a:spcBef>
              <a:spcAft>
                <a:spcPts val="0"/>
              </a:spcAft>
              <a:buClr>
                <a:schemeClr val="dk1"/>
              </a:buClr>
              <a:buSzPct val="133333"/>
              <a:buFont typeface="Noto Symbol"/>
              <a:buChar char="▪"/>
            </a:pPr>
            <a:endParaRPr lang="en-US" sz="1800" dirty="0">
              <a:solidFill>
                <a:srgbClr val="222222"/>
              </a:solidFill>
              <a:highlight>
                <a:srgbClr val="FFFFFF"/>
              </a:highlight>
            </a:endParaRPr>
          </a:p>
          <a:p>
            <a:pPr marL="800100" marR="0" lvl="1" indent="-368300" algn="l" rtl="0">
              <a:lnSpc>
                <a:spcPct val="100000"/>
              </a:lnSpc>
              <a:spcBef>
                <a:spcPts val="0"/>
              </a:spcBef>
              <a:spcAft>
                <a:spcPts val="0"/>
              </a:spcAft>
              <a:buClr>
                <a:schemeClr val="dk1"/>
              </a:buClr>
              <a:buSzPct val="133333"/>
              <a:buFont typeface="Noto Symbol"/>
              <a:buChar char="▪"/>
            </a:pPr>
            <a:r>
              <a:rPr lang="en-US" sz="1800" dirty="0">
                <a:solidFill>
                  <a:srgbClr val="222222"/>
                </a:solidFill>
                <a:highlight>
                  <a:srgbClr val="FFFFFF"/>
                </a:highlight>
              </a:rPr>
              <a:t>Perform a full end-to-end simulation connecting the measurements in the near detector to the far detector systematics using, for example, the VALOR </a:t>
            </a:r>
            <a:r>
              <a:rPr lang="en-US" sz="1800" dirty="0" smtClean="0">
                <a:solidFill>
                  <a:srgbClr val="222222"/>
                </a:solidFill>
                <a:highlight>
                  <a:srgbClr val="FFFFFF"/>
                </a:highlight>
              </a:rPr>
              <a:t>framework</a:t>
            </a:r>
          </a:p>
          <a:p>
            <a:pPr marL="800100" marR="0" lvl="1" indent="-368300" algn="l" rtl="0">
              <a:lnSpc>
                <a:spcPct val="100000"/>
              </a:lnSpc>
              <a:spcBef>
                <a:spcPts val="0"/>
              </a:spcBef>
              <a:spcAft>
                <a:spcPts val="0"/>
              </a:spcAft>
              <a:buClr>
                <a:schemeClr val="dk1"/>
              </a:buClr>
              <a:buSzPct val="133333"/>
              <a:buFont typeface="Noto Symbol"/>
              <a:buChar char="▪"/>
            </a:pPr>
            <a:endParaRPr lang="en-US" sz="1800" dirty="0">
              <a:solidFill>
                <a:srgbClr val="222222"/>
              </a:solidFill>
              <a:highlight>
                <a:srgbClr val="FFFFFF"/>
              </a:highlight>
            </a:endParaRPr>
          </a:p>
          <a:p>
            <a:pPr marL="800100" marR="0" lvl="1" indent="-368300" algn="l" rtl="0">
              <a:lnSpc>
                <a:spcPct val="100000"/>
              </a:lnSpc>
              <a:spcBef>
                <a:spcPts val="0"/>
              </a:spcBef>
              <a:spcAft>
                <a:spcPts val="0"/>
              </a:spcAft>
              <a:buClr>
                <a:schemeClr val="dk1"/>
              </a:buClr>
              <a:buSzPct val="133333"/>
              <a:buFont typeface="Noto Symbol"/>
              <a:buChar char="▪"/>
            </a:pPr>
            <a:r>
              <a:rPr lang="en-US" sz="1800" dirty="0">
                <a:solidFill>
                  <a:srgbClr val="222222"/>
                </a:solidFill>
                <a:highlight>
                  <a:srgbClr val="FFFFFF"/>
                </a:highlight>
              </a:rPr>
              <a:t>Evaluate the potential benefits of augmenting the reference design with</a:t>
            </a:r>
          </a:p>
          <a:p>
            <a:pPr marL="1257300" marR="0" lvl="2" indent="-368300" algn="l" rtl="0">
              <a:lnSpc>
                <a:spcPct val="100000"/>
              </a:lnSpc>
              <a:spcBef>
                <a:spcPts val="0"/>
              </a:spcBef>
              <a:spcAft>
                <a:spcPts val="0"/>
              </a:spcAft>
              <a:buClr>
                <a:schemeClr val="dk1"/>
              </a:buClr>
              <a:buSzPct val="133333"/>
              <a:buFont typeface="Arial"/>
              <a:buChar char="•"/>
            </a:pPr>
            <a:r>
              <a:rPr lang="en-US" sz="1800" dirty="0">
                <a:solidFill>
                  <a:srgbClr val="222222"/>
                </a:solidFill>
                <a:highlight>
                  <a:srgbClr val="FFFFFF"/>
                </a:highlight>
              </a:rPr>
              <a:t>a LAr-TPC</a:t>
            </a:r>
          </a:p>
          <a:p>
            <a:pPr marL="1257300" marR="0" lvl="2" indent="-368300" algn="l" rtl="0">
              <a:lnSpc>
                <a:spcPct val="100000"/>
              </a:lnSpc>
              <a:spcBef>
                <a:spcPts val="0"/>
              </a:spcBef>
              <a:spcAft>
                <a:spcPts val="0"/>
              </a:spcAft>
              <a:buClr>
                <a:schemeClr val="dk1"/>
              </a:buClr>
              <a:buSzPct val="133333"/>
              <a:buFont typeface="Arial"/>
              <a:buChar char="•"/>
            </a:pPr>
            <a:r>
              <a:rPr lang="en-US" sz="1800" dirty="0">
                <a:solidFill>
                  <a:srgbClr val="222222"/>
                </a:solidFill>
                <a:highlight>
                  <a:srgbClr val="FFFFFF"/>
                </a:highlight>
              </a:rPr>
              <a:t>the use of a High Pressure Gaseous </a:t>
            </a:r>
            <a:r>
              <a:rPr lang="en-US" sz="1800" dirty="0" smtClean="0">
                <a:solidFill>
                  <a:srgbClr val="222222"/>
                </a:solidFill>
                <a:highlight>
                  <a:srgbClr val="FFFFFF"/>
                </a:highlight>
              </a:rPr>
              <a:t>TPC</a:t>
            </a:r>
          </a:p>
          <a:p>
            <a:pPr marL="1257300" marR="0" lvl="2" indent="-368300" algn="l" rtl="0">
              <a:lnSpc>
                <a:spcPct val="100000"/>
              </a:lnSpc>
              <a:spcBef>
                <a:spcPts val="0"/>
              </a:spcBef>
              <a:spcAft>
                <a:spcPts val="0"/>
              </a:spcAft>
              <a:buClr>
                <a:schemeClr val="dk1"/>
              </a:buClr>
              <a:buSzPct val="133333"/>
              <a:buFont typeface="Arial"/>
              <a:buChar char="•"/>
            </a:pPr>
            <a:endParaRPr lang="en-US" sz="1800" dirty="0">
              <a:solidFill>
                <a:srgbClr val="222222"/>
              </a:solidFill>
              <a:highlight>
                <a:srgbClr val="FFFFFF"/>
              </a:highlight>
            </a:endParaRPr>
          </a:p>
          <a:p>
            <a:pPr marL="800100" marR="0" lvl="1" indent="-368300" algn="l" rtl="0">
              <a:lnSpc>
                <a:spcPct val="100000"/>
              </a:lnSpc>
              <a:spcBef>
                <a:spcPts val="0"/>
              </a:spcBef>
              <a:spcAft>
                <a:spcPts val="0"/>
              </a:spcAft>
              <a:buClr>
                <a:schemeClr val="dk1"/>
              </a:buClr>
              <a:buSzPct val="133333"/>
              <a:buFont typeface="Noto Symbol"/>
              <a:buChar char="▪"/>
            </a:pPr>
            <a:r>
              <a:rPr lang="en-US" sz="1800" dirty="0">
                <a:solidFill>
                  <a:srgbClr val="222222"/>
                </a:solidFill>
                <a:highlight>
                  <a:srgbClr val="FFFFFF"/>
                </a:highlight>
              </a:rPr>
              <a:t>Produce a first report on their findings to the DUNE Technical Board by September 2016 and a final report by March 2017. </a:t>
            </a:r>
          </a:p>
          <a:p>
            <a:pPr marR="0" lvl="0" algn="l" rtl="0">
              <a:lnSpc>
                <a:spcPct val="100000"/>
              </a:lnSpc>
              <a:spcBef>
                <a:spcPts val="0"/>
              </a:spcBef>
              <a:spcAft>
                <a:spcPts val="0"/>
              </a:spcAft>
              <a:buNone/>
            </a:pPr>
            <a:endParaRPr sz="2400" dirty="0">
              <a:solidFill>
                <a:srgbClr val="222222"/>
              </a:solidFill>
              <a:highlight>
                <a:srgbClr val="FFFFFF"/>
              </a:highlight>
            </a:endParaRPr>
          </a:p>
          <a:p>
            <a:pPr marR="0" lvl="0" algn="l" rtl="0">
              <a:lnSpc>
                <a:spcPct val="100000"/>
              </a:lnSpc>
              <a:spcBef>
                <a:spcPts val="0"/>
              </a:spcBef>
              <a:spcAft>
                <a:spcPts val="0"/>
              </a:spcAft>
              <a:buNone/>
            </a:pPr>
            <a:endParaRPr sz="2000" baseline="-25000" dirty="0">
              <a:solidFill>
                <a:schemeClr val="dk1"/>
              </a:solidFill>
              <a:latin typeface="Calibri"/>
              <a:ea typeface="Calibri"/>
              <a:cs typeface="Calibri"/>
              <a:sym typeface="Calibri"/>
            </a:endParaRPr>
          </a:p>
          <a:p>
            <a:pPr marL="1257300" marR="0" lvl="2" indent="-342900" algn="l" rtl="0">
              <a:spcBef>
                <a:spcPts val="0"/>
              </a:spcBef>
              <a:spcAft>
                <a:spcPts val="0"/>
              </a:spcAft>
              <a:buClr>
                <a:schemeClr val="dk1"/>
              </a:buClr>
              <a:buFont typeface="Arial"/>
              <a:buNone/>
            </a:pP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1800" dirty="0" smtClean="0">
                <a:solidFill>
                  <a:srgbClr val="0000FF"/>
                </a:solidFill>
              </a:rPr>
              <a:t> Clarify </a:t>
            </a:r>
            <a:r>
              <a:rPr lang="en-US" sz="1800" dirty="0">
                <a:solidFill>
                  <a:srgbClr val="0000FF"/>
                </a:solidFill>
              </a:rPr>
              <a:t>information flow from/to and interaction with near </a:t>
            </a:r>
            <a:r>
              <a:rPr lang="en-US" sz="1800" dirty="0" smtClean="0">
                <a:solidFill>
                  <a:srgbClr val="0000FF"/>
                </a:solidFill>
              </a:rPr>
              <a:t>detector </a:t>
            </a:r>
            <a:r>
              <a:rPr lang="en-US" sz="1800" dirty="0">
                <a:solidFill>
                  <a:srgbClr val="0000FF"/>
                </a:solidFill>
              </a:rPr>
              <a:t>working </a:t>
            </a:r>
            <a:r>
              <a:rPr lang="en-US" sz="1800" dirty="0" smtClean="0">
                <a:solidFill>
                  <a:srgbClr val="0000FF"/>
                </a:solidFill>
              </a:rPr>
              <a:t>group.</a:t>
            </a:r>
            <a:endParaRPr lang="en-US" sz="1800" dirty="0">
              <a:solidFill>
                <a:srgbClr val="0000FF"/>
              </a:solidFill>
            </a:endParaRPr>
          </a:p>
          <a:p>
            <a:pPr lvl="1"/>
            <a:r>
              <a:rPr lang="en-US" dirty="0" smtClean="0"/>
              <a:t>The </a:t>
            </a:r>
            <a:r>
              <a:rPr lang="en-US" dirty="0"/>
              <a:t>TF was driving this work. The TF will complete its work in March. A new </a:t>
            </a:r>
            <a:r>
              <a:rPr lang="en-US" dirty="0" smtClean="0"/>
              <a:t>organization </a:t>
            </a:r>
            <a:r>
              <a:rPr lang="en-US" dirty="0"/>
              <a:t>has been set up with the goal of converging on DUNE ND concept by the end of 2017. This work will tightly couple detector and </a:t>
            </a:r>
            <a:r>
              <a:rPr lang="en-US" dirty="0" smtClean="0"/>
              <a:t>physics</a:t>
            </a:r>
          </a:p>
          <a:p>
            <a:endParaRPr lang="en-US" dirty="0"/>
          </a:p>
          <a:p>
            <a:r>
              <a:rPr lang="en-US" sz="1800" dirty="0" smtClean="0">
                <a:solidFill>
                  <a:srgbClr val="0000FF"/>
                </a:solidFill>
              </a:rPr>
              <a:t> Given </a:t>
            </a:r>
            <a:r>
              <a:rPr lang="en-US" sz="1800" dirty="0">
                <a:solidFill>
                  <a:srgbClr val="0000FF"/>
                </a:solidFill>
              </a:rPr>
              <a:t>the tight timeline prioritizing the goals seems </a:t>
            </a:r>
            <a:r>
              <a:rPr lang="en-US" sz="1800" dirty="0" smtClean="0">
                <a:solidFill>
                  <a:srgbClr val="0000FF"/>
                </a:solidFill>
              </a:rPr>
              <a:t>indicated.</a:t>
            </a:r>
          </a:p>
          <a:p>
            <a:pPr lvl="1"/>
            <a:r>
              <a:rPr lang="en-US" dirty="0" smtClean="0"/>
              <a:t>We </a:t>
            </a:r>
            <a:r>
              <a:rPr lang="en-US" dirty="0"/>
              <a:t>believe the TF will meet the goals in its charge, i.e. developing an end-to-end analysis. This work will be continually refined in the coming years</a:t>
            </a:r>
            <a:r>
              <a:rPr lang="en-US" dirty="0" smtClean="0"/>
              <a:t>.</a:t>
            </a:r>
          </a:p>
          <a:p>
            <a:endParaRPr lang="en-US" dirty="0" smtClean="0"/>
          </a:p>
          <a:p>
            <a:r>
              <a:rPr lang="en-US" sz="1800" dirty="0" smtClean="0">
                <a:solidFill>
                  <a:srgbClr val="0000FF"/>
                </a:solidFill>
              </a:rPr>
              <a:t> Close </a:t>
            </a:r>
            <a:r>
              <a:rPr lang="en-US" sz="1800" dirty="0">
                <a:solidFill>
                  <a:srgbClr val="0000FF"/>
                </a:solidFill>
              </a:rPr>
              <a:t>collaboration with the cross section working group needs </a:t>
            </a:r>
            <a:r>
              <a:rPr lang="en-US" sz="1800" dirty="0" smtClean="0">
                <a:solidFill>
                  <a:srgbClr val="0000FF"/>
                </a:solidFill>
              </a:rPr>
              <a:t>to </a:t>
            </a:r>
            <a:r>
              <a:rPr lang="en-US" sz="1800" dirty="0">
                <a:solidFill>
                  <a:srgbClr val="0000FF"/>
                </a:solidFill>
              </a:rPr>
              <a:t>be </a:t>
            </a:r>
            <a:r>
              <a:rPr lang="en-US" sz="1800" dirty="0" smtClean="0">
                <a:solidFill>
                  <a:srgbClr val="0000FF"/>
                </a:solidFill>
              </a:rPr>
              <a:t>maintained.</a:t>
            </a:r>
          </a:p>
          <a:p>
            <a:pPr lvl="1"/>
            <a:r>
              <a:rPr lang="en-US" dirty="0" smtClean="0"/>
              <a:t>The </a:t>
            </a:r>
            <a:r>
              <a:rPr lang="en-US" dirty="0"/>
              <a:t>physics </a:t>
            </a:r>
            <a:r>
              <a:rPr lang="en-US" dirty="0" err="1"/>
              <a:t>coordianators</a:t>
            </a:r>
            <a:r>
              <a:rPr lang="en-US" dirty="0"/>
              <a:t> decided not to create a cross section WG at this time as it was not felt to be necessary</a:t>
            </a:r>
            <a:r>
              <a:rPr lang="en-US" dirty="0" smtClean="0"/>
              <a:t>.</a:t>
            </a:r>
          </a:p>
        </p:txBody>
      </p:sp>
      <p:sp>
        <p:nvSpPr>
          <p:cNvPr id="4" name="Shape 341"/>
          <p:cNvSpPr txBox="1">
            <a:spLocks noGrp="1"/>
          </p:cNvSpPr>
          <p:nvPr>
            <p:ph type="title"/>
          </p:nvPr>
        </p:nvSpPr>
        <p:spPr>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smtClean="0">
                <a:solidFill>
                  <a:srgbClr val="BC5F2B"/>
                </a:solidFill>
                <a:latin typeface="Helvetica Neue"/>
                <a:ea typeface="Helvetica Neue"/>
                <a:cs typeface="Helvetica Neue"/>
                <a:sym typeface="Helvetica Neue"/>
              </a:rPr>
              <a:t>Response to LBNC Recommendations (all complete)</a:t>
            </a:r>
            <a:endParaRPr lang="en-US" sz="2200" b="1" dirty="0">
              <a:solidFill>
                <a:srgbClr val="BC5F2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981652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a:p>
            <a:r>
              <a:rPr lang="en-US" sz="1800" dirty="0">
                <a:solidFill>
                  <a:srgbClr val="0000FF"/>
                </a:solidFill>
              </a:rPr>
              <a:t> Investigate the possibility of a central (between ND/FD) working  group for cross sections/neutrino nucleon interactions, to capture all available expertise in one entity</a:t>
            </a:r>
          </a:p>
          <a:p>
            <a:pPr lvl="1"/>
            <a:r>
              <a:rPr lang="en-US" dirty="0"/>
              <a:t>This was discussed by physics coordination and the near detector WG and TF and it was decided that this was not priority. In the post-TF era, the work will continue with the ND physics group playing a leading role.</a:t>
            </a:r>
          </a:p>
          <a:p>
            <a:endParaRPr lang="en-US" dirty="0">
              <a:solidFill>
                <a:srgbClr val="0000FF"/>
              </a:solidFill>
            </a:endParaRPr>
          </a:p>
          <a:p>
            <a:r>
              <a:rPr lang="en-US" sz="1800" dirty="0">
                <a:solidFill>
                  <a:srgbClr val="0000FF"/>
                </a:solidFill>
              </a:rPr>
              <a:t> Properly include energy response uncertainties from neutral particles (missing energy)</a:t>
            </a:r>
          </a:p>
          <a:p>
            <a:pPr lvl="1"/>
            <a:r>
              <a:rPr lang="en-US" dirty="0"/>
              <a:t>There are ongoing studies on how to include missing energy, but this an open question in the field. Work will continue as reconstruction improves.</a:t>
            </a:r>
          </a:p>
          <a:p>
            <a:endParaRPr lang="en-US" dirty="0"/>
          </a:p>
          <a:p>
            <a:r>
              <a:rPr lang="en-US" sz="1800" dirty="0">
                <a:solidFill>
                  <a:srgbClr val="0000FF"/>
                </a:solidFill>
              </a:rPr>
              <a:t> Investigate alternatives to the current framework if technical difficulties were to persist</a:t>
            </a:r>
          </a:p>
          <a:p>
            <a:pPr lvl="1"/>
            <a:r>
              <a:rPr lang="en-US" dirty="0"/>
              <a:t>Technical difficulties have been resolved largely through inclusion of more realistic detector assumptions. Work still ongoing, but the basic framework looks sound</a:t>
            </a:r>
            <a:r>
              <a:rPr lang="en-US" dirty="0" smtClean="0"/>
              <a:t>.</a:t>
            </a:r>
            <a:endParaRPr lang="en-US" dirty="0"/>
          </a:p>
        </p:txBody>
      </p:sp>
      <p:sp>
        <p:nvSpPr>
          <p:cNvPr id="4" name="Shape 341"/>
          <p:cNvSpPr txBox="1">
            <a:spLocks noGrp="1"/>
          </p:cNvSpPr>
          <p:nvPr>
            <p:ph type="title"/>
          </p:nvPr>
        </p:nvSpPr>
        <p:spPr>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smtClean="0">
                <a:solidFill>
                  <a:srgbClr val="BC5F2B"/>
                </a:solidFill>
                <a:latin typeface="Helvetica Neue"/>
                <a:ea typeface="Helvetica Neue"/>
                <a:cs typeface="Helvetica Neue"/>
                <a:sym typeface="Helvetica Neue"/>
              </a:rPr>
              <a:t>Response to LBNC Recommendations (all complete)</a:t>
            </a:r>
            <a:endParaRPr lang="en-US" sz="2200" b="1" dirty="0">
              <a:solidFill>
                <a:srgbClr val="BC5F2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26707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4547" y="432505"/>
            <a:ext cx="8232770" cy="4846637"/>
          </a:xfrm>
        </p:spPr>
        <p:txBody>
          <a:bodyPr/>
          <a:lstStyle/>
          <a:p>
            <a:pPr marL="139700" indent="0">
              <a:buNone/>
            </a:pPr>
            <a:endParaRPr lang="en-US" dirty="0"/>
          </a:p>
          <a:p>
            <a:r>
              <a:rPr lang="en-US" sz="1800" dirty="0">
                <a:solidFill>
                  <a:srgbClr val="0000FF"/>
                </a:solidFill>
              </a:rPr>
              <a:t> Consider extending the TF scope to deliver requirements for a near detector independent of any specific design</a:t>
            </a:r>
          </a:p>
          <a:p>
            <a:pPr lvl="1"/>
            <a:r>
              <a:rPr lang="en-US" dirty="0"/>
              <a:t>We considered this, but preferred the ND TF to remain focused on developing tools. The plan is to make the requirements one of the focuses of the Near Detector Concept Study, that is getting started</a:t>
            </a:r>
          </a:p>
          <a:p>
            <a:endParaRPr lang="en-US" dirty="0">
              <a:solidFill>
                <a:srgbClr val="0000FF"/>
              </a:solidFill>
            </a:endParaRPr>
          </a:p>
          <a:p>
            <a:r>
              <a:rPr lang="en-US" sz="1800" dirty="0">
                <a:solidFill>
                  <a:srgbClr val="0000FF"/>
                </a:solidFill>
              </a:rPr>
              <a:t> Update the LBNC with the status of actual versus planned manpower across the TF at the fall meeting</a:t>
            </a:r>
          </a:p>
          <a:p>
            <a:pPr lvl="1"/>
            <a:r>
              <a:rPr lang="en-US" dirty="0"/>
              <a:t>TF will complete its report as planned and all areas have been addressed at some level. Work we continue toward as the collaboration progresses towards the TDRs. </a:t>
            </a:r>
          </a:p>
          <a:p>
            <a:endParaRPr lang="en-US" dirty="0"/>
          </a:p>
          <a:p>
            <a:r>
              <a:rPr lang="en-US" sz="1800" dirty="0">
                <a:solidFill>
                  <a:srgbClr val="0000FF"/>
                </a:solidFill>
              </a:rPr>
              <a:t> TF management should present to an upcoming LBNC weekly call a manpower-loaded plan for achieving realistic uncertainties</a:t>
            </a:r>
          </a:p>
          <a:p>
            <a:pPr lvl="1"/>
            <a:r>
              <a:rPr lang="en-US" dirty="0"/>
              <a:t>The concerns expressed have been addressed and the VALOR technique is delivering reasonable results. </a:t>
            </a:r>
          </a:p>
          <a:p>
            <a:endParaRPr lang="en-US" dirty="0"/>
          </a:p>
          <a:p>
            <a:r>
              <a:rPr lang="en-US" sz="1800" dirty="0">
                <a:solidFill>
                  <a:srgbClr val="0000FF"/>
                </a:solidFill>
              </a:rPr>
              <a:t> TF management should also consider whether alternative techniques should be considered if convergence is not achieved within 2016, and present ideas for alternatives to the LBNC</a:t>
            </a:r>
          </a:p>
          <a:p>
            <a:pPr lvl="1"/>
            <a:r>
              <a:rPr lang="en-US" dirty="0"/>
              <a:t>The concerns expressed have been addressed and the VALOR technique is delivering reasonable results. </a:t>
            </a:r>
            <a:endParaRPr lang="en-US" dirty="0"/>
          </a:p>
        </p:txBody>
      </p:sp>
      <p:sp>
        <p:nvSpPr>
          <p:cNvPr id="4" name="Shape 341"/>
          <p:cNvSpPr txBox="1">
            <a:spLocks noGrp="1"/>
          </p:cNvSpPr>
          <p:nvPr>
            <p:ph type="title"/>
          </p:nvPr>
        </p:nvSpPr>
        <p:spPr>
          <a:xfrm>
            <a:off x="457200" y="165608"/>
            <a:ext cx="8229600" cy="647102"/>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smtClean="0">
                <a:solidFill>
                  <a:srgbClr val="BC5F2B"/>
                </a:solidFill>
                <a:latin typeface="Helvetica Neue"/>
                <a:ea typeface="Helvetica Neue"/>
                <a:cs typeface="Helvetica Neue"/>
                <a:sym typeface="Helvetica Neue"/>
              </a:rPr>
              <a:t>Response to LBNC Recommendations (all complete)</a:t>
            </a:r>
            <a:endParaRPr lang="en-US" sz="2200" b="1" dirty="0">
              <a:solidFill>
                <a:srgbClr val="BC5F2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672532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41"/>
          <p:cNvSpPr txBox="1">
            <a:spLocks noGrp="1"/>
          </p:cNvSpPr>
          <p:nvPr>
            <p:ph type="title"/>
          </p:nvPr>
        </p:nvSpPr>
        <p:spPr>
          <a:xfrm>
            <a:off x="457200" y="165608"/>
            <a:ext cx="8229600" cy="647102"/>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smtClean="0">
                <a:solidFill>
                  <a:srgbClr val="BC5F2B"/>
                </a:solidFill>
                <a:latin typeface="Helvetica Neue"/>
                <a:ea typeface="Helvetica Neue"/>
                <a:cs typeface="Helvetica Neue"/>
                <a:sym typeface="Helvetica Neue"/>
              </a:rPr>
              <a:t>Risks</a:t>
            </a:r>
            <a:endParaRPr lang="en-US" sz="2200" b="1" dirty="0">
              <a:solidFill>
                <a:srgbClr val="BC5F2B"/>
              </a:solidFill>
              <a:latin typeface="Helvetica Neue"/>
              <a:ea typeface="Helvetica Neue"/>
              <a:cs typeface="Helvetica Neue"/>
              <a:sym typeface="Helvetica Neue"/>
            </a:endParaRPr>
          </a:p>
        </p:txBody>
      </p:sp>
      <p:sp>
        <p:nvSpPr>
          <p:cNvPr id="2" name="Text Placeholder 1"/>
          <p:cNvSpPr>
            <a:spLocks noGrp="1"/>
          </p:cNvSpPr>
          <p:nvPr>
            <p:ph type="body" idx="1"/>
          </p:nvPr>
        </p:nvSpPr>
        <p:spPr>
          <a:xfrm>
            <a:off x="454029" y="696425"/>
            <a:ext cx="8232770" cy="4846637"/>
          </a:xfrm>
        </p:spPr>
        <p:txBody>
          <a:bodyPr/>
          <a:lstStyle/>
          <a:p>
            <a:r>
              <a:rPr lang="en-US" sz="1800" dirty="0" smtClean="0"/>
              <a:t> All risks have been essentially retired</a:t>
            </a:r>
          </a:p>
          <a:p>
            <a:endParaRPr lang="en-US" sz="1800" dirty="0"/>
          </a:p>
          <a:p>
            <a:r>
              <a:rPr lang="en-US" sz="1800" dirty="0" smtClean="0"/>
              <a:t> The major risks were</a:t>
            </a:r>
          </a:p>
          <a:p>
            <a:endParaRPr lang="en-US" sz="1800" dirty="0"/>
          </a:p>
          <a:p>
            <a:pPr lvl="1"/>
            <a:r>
              <a:rPr lang="en-US" sz="1800" dirty="0" smtClean="0">
                <a:solidFill>
                  <a:srgbClr val="0000FF"/>
                </a:solidFill>
              </a:rPr>
              <a:t>Inadequate personnel to get the job done</a:t>
            </a:r>
          </a:p>
          <a:p>
            <a:pPr lvl="1"/>
            <a:r>
              <a:rPr lang="en-US" sz="1800" dirty="0" smtClean="0"/>
              <a:t>Addressed by active and sustained recruitment</a:t>
            </a:r>
          </a:p>
          <a:p>
            <a:pPr lvl="1"/>
            <a:endParaRPr lang="en-US" sz="1800" dirty="0"/>
          </a:p>
          <a:p>
            <a:pPr lvl="1"/>
            <a:r>
              <a:rPr lang="en-US" sz="1800" dirty="0" smtClean="0">
                <a:solidFill>
                  <a:srgbClr val="0000FF"/>
                </a:solidFill>
              </a:rPr>
              <a:t>Technical issue with the overall approach</a:t>
            </a:r>
          </a:p>
          <a:p>
            <a:pPr lvl="1"/>
            <a:r>
              <a:rPr lang="en-US" sz="1800" dirty="0" smtClean="0"/>
              <a:t>Addressed by using VALOR – a tried and tested system. Also by the hard </a:t>
            </a:r>
            <a:r>
              <a:rPr lang="en-US" sz="1800" dirty="0" smtClean="0">
                <a:solidFill>
                  <a:schemeClr val="tx1"/>
                </a:solidFill>
              </a:rPr>
              <a:t>work of the VALOR people – Steve Dennis, Lorena </a:t>
            </a:r>
            <a:r>
              <a:rPr lang="en-US" sz="1800" dirty="0" err="1" smtClean="0">
                <a:solidFill>
                  <a:schemeClr val="tx1"/>
                </a:solidFill>
              </a:rPr>
              <a:t>Escudero</a:t>
            </a:r>
            <a:r>
              <a:rPr lang="en-US" sz="1800" dirty="0" smtClean="0">
                <a:solidFill>
                  <a:schemeClr val="tx1"/>
                </a:solidFill>
              </a:rPr>
              <a:t>, and Costas </a:t>
            </a:r>
            <a:r>
              <a:rPr lang="en-US" sz="1800" dirty="0" err="1">
                <a:solidFill>
                  <a:schemeClr val="tx1"/>
                </a:solidFill>
              </a:rPr>
              <a:t>Andreopoulos</a:t>
            </a:r>
            <a:endParaRPr lang="en-US" sz="1800" dirty="0">
              <a:solidFill>
                <a:schemeClr val="tx1"/>
              </a:solidFill>
            </a:endParaRPr>
          </a:p>
          <a:p>
            <a:pPr lvl="1"/>
            <a:endParaRPr lang="en-US" sz="1800" dirty="0" smtClean="0"/>
          </a:p>
          <a:p>
            <a:pPr lvl="1"/>
            <a:r>
              <a:rPr lang="en-US" sz="1800" dirty="0" smtClean="0">
                <a:solidFill>
                  <a:srgbClr val="0000FF"/>
                </a:solidFill>
              </a:rPr>
              <a:t>Inadequate rate of progress</a:t>
            </a:r>
          </a:p>
          <a:p>
            <a:pPr lvl="1"/>
            <a:r>
              <a:rPr lang="en-US" sz="1800" dirty="0" smtClean="0"/>
              <a:t>Addressed by driving the work with weekly meetings, using run </a:t>
            </a:r>
            <a:r>
              <a:rPr lang="en-US" sz="1800" dirty="0" err="1" smtClean="0"/>
              <a:t>throughs</a:t>
            </a:r>
            <a:r>
              <a:rPr lang="en-US" sz="1800" dirty="0" smtClean="0"/>
              <a:t> before each collaboration meeting to provide meaningful deadlines, and having a dedicated set of people working hard.</a:t>
            </a:r>
            <a:endParaRPr lang="en-US" sz="1800" dirty="0"/>
          </a:p>
        </p:txBody>
      </p:sp>
    </p:spTree>
    <p:extLst>
      <p:ext uri="{BB962C8B-B14F-4D97-AF65-F5344CB8AC3E}">
        <p14:creationId xmlns:p14="http://schemas.microsoft.com/office/powerpoint/2010/main" val="1858671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41"/>
          <p:cNvSpPr txBox="1">
            <a:spLocks noGrp="1"/>
          </p:cNvSpPr>
          <p:nvPr>
            <p:ph type="title"/>
          </p:nvPr>
        </p:nvSpPr>
        <p:spPr>
          <a:xfrm>
            <a:off x="457200" y="165608"/>
            <a:ext cx="8229600" cy="647102"/>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smtClean="0">
                <a:solidFill>
                  <a:srgbClr val="BC5F2B"/>
                </a:solidFill>
                <a:latin typeface="Helvetica Neue"/>
                <a:ea typeface="Helvetica Neue"/>
                <a:cs typeface="Helvetica Neue"/>
                <a:sym typeface="Helvetica Neue"/>
              </a:rPr>
              <a:t>Organizational Updates</a:t>
            </a:r>
            <a:endParaRPr lang="en-US" sz="2200" b="1" dirty="0">
              <a:solidFill>
                <a:srgbClr val="BC5F2B"/>
              </a:solidFill>
              <a:latin typeface="Helvetica Neue"/>
              <a:ea typeface="Helvetica Neue"/>
              <a:cs typeface="Helvetica Neue"/>
              <a:sym typeface="Helvetica Neue"/>
            </a:endParaRPr>
          </a:p>
        </p:txBody>
      </p:sp>
      <p:sp>
        <p:nvSpPr>
          <p:cNvPr id="2" name="Text Placeholder 1"/>
          <p:cNvSpPr>
            <a:spLocks noGrp="1"/>
          </p:cNvSpPr>
          <p:nvPr>
            <p:ph type="body" idx="1"/>
          </p:nvPr>
        </p:nvSpPr>
        <p:spPr>
          <a:xfrm>
            <a:off x="454029" y="696425"/>
            <a:ext cx="8232770" cy="4846637"/>
          </a:xfrm>
        </p:spPr>
        <p:txBody>
          <a:bodyPr/>
          <a:lstStyle/>
          <a:p>
            <a:r>
              <a:rPr lang="en-US" sz="1800" dirty="0" smtClean="0"/>
              <a:t> The task force report is almost complete</a:t>
            </a:r>
          </a:p>
          <a:p>
            <a:endParaRPr lang="en-US" sz="1800" dirty="0"/>
          </a:p>
          <a:p>
            <a:r>
              <a:rPr lang="en-US" sz="1800" dirty="0" smtClean="0"/>
              <a:t> The work of the task force will be continued by</a:t>
            </a:r>
          </a:p>
          <a:p>
            <a:pPr lvl="1"/>
            <a:r>
              <a:rPr lang="en-US" sz="1800" dirty="0" smtClean="0"/>
              <a:t>The Long Baseline WG with Dan </a:t>
            </a:r>
            <a:r>
              <a:rPr lang="en-US" sz="1800" dirty="0" err="1" smtClean="0"/>
              <a:t>Cherdack</a:t>
            </a:r>
            <a:r>
              <a:rPr lang="en-US" sz="1800" dirty="0" smtClean="0"/>
              <a:t> added as a new leader</a:t>
            </a:r>
          </a:p>
          <a:p>
            <a:pPr lvl="1"/>
            <a:r>
              <a:rPr lang="en-US" sz="1800" dirty="0" smtClean="0"/>
              <a:t>The ND simulations will be taken up by the Near Detector WG</a:t>
            </a:r>
          </a:p>
          <a:p>
            <a:pPr lvl="1"/>
            <a:endParaRPr lang="en-US" sz="1800" dirty="0"/>
          </a:p>
          <a:p>
            <a:r>
              <a:rPr lang="en-US" sz="1800" dirty="0" smtClean="0"/>
              <a:t> Areas of future focus</a:t>
            </a:r>
          </a:p>
          <a:p>
            <a:pPr lvl="1"/>
            <a:r>
              <a:rPr lang="en-US" sz="1800" dirty="0"/>
              <a:t>The cheated reconstructions need to be systematically replaced by complete </a:t>
            </a:r>
            <a:r>
              <a:rPr lang="en-US" sz="1800" dirty="0" smtClean="0"/>
              <a:t>reconstructions</a:t>
            </a:r>
          </a:p>
          <a:p>
            <a:pPr lvl="1"/>
            <a:r>
              <a:rPr lang="en-US" sz="1800" dirty="0" smtClean="0"/>
              <a:t>The VALOR approach is complete but complex – it needs to be supplemented by a simple approach to validate the work.</a:t>
            </a:r>
          </a:p>
          <a:p>
            <a:pPr lvl="1"/>
            <a:r>
              <a:rPr lang="en-US" sz="1800" dirty="0" smtClean="0"/>
              <a:t>The complete approach enables us to consider ways to reduce the systematic uncertainties in the years before first DUNE data. We need to start this.</a:t>
            </a:r>
          </a:p>
        </p:txBody>
      </p:sp>
    </p:spTree>
    <p:extLst>
      <p:ext uri="{BB962C8B-B14F-4D97-AF65-F5344CB8AC3E}">
        <p14:creationId xmlns:p14="http://schemas.microsoft.com/office/powerpoint/2010/main" val="3037582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0" y="826775"/>
            <a:ext cx="9144000" cy="4846500"/>
          </a:xfrm>
          <a:prstGeom prst="rect">
            <a:avLst/>
          </a:prstGeom>
        </p:spPr>
        <p:txBody>
          <a:bodyPr lIns="91425" tIns="91425" rIns="91425" bIns="91425" anchor="t" anchorCtr="0">
            <a:noAutofit/>
          </a:bodyPr>
          <a:lstStyle/>
          <a:p>
            <a:pPr marL="0" marR="0" lvl="0" indent="0" algn="l" rtl="0">
              <a:lnSpc>
                <a:spcPct val="115000"/>
              </a:lnSpc>
              <a:spcBef>
                <a:spcPts val="600"/>
              </a:spcBef>
              <a:spcAft>
                <a:spcPts val="0"/>
              </a:spcAft>
              <a:buNone/>
            </a:pPr>
            <a:endParaRPr sz="1800">
              <a:solidFill>
                <a:srgbClr val="404040"/>
              </a:solidFill>
            </a:endParaRPr>
          </a:p>
          <a:p>
            <a:pPr lvl="0" rtl="0">
              <a:spcBef>
                <a:spcPts val="0"/>
              </a:spcBef>
              <a:buNone/>
            </a:pPr>
            <a:endParaRPr/>
          </a:p>
        </p:txBody>
      </p:sp>
      <p:sp>
        <p:nvSpPr>
          <p:cNvPr id="349" name="Shape 349"/>
          <p:cNvSpPr txBox="1">
            <a:spLocks noGrp="1"/>
          </p:cNvSpPr>
          <p:nvPr>
            <p:ph type="sldNum" idx="12"/>
          </p:nvPr>
        </p:nvSpPr>
        <p:spPr>
          <a:xfrm>
            <a:off x="454025" y="6549548"/>
            <a:ext cx="425099" cy="158700"/>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25</a:t>
            </a:fld>
            <a:endParaRPr lang="en-US"/>
          </a:p>
        </p:txBody>
      </p:sp>
      <p:sp>
        <p:nvSpPr>
          <p:cNvPr id="350" name="Shape 350"/>
          <p:cNvSpPr txBox="1">
            <a:spLocks noGrp="1"/>
          </p:cNvSpPr>
          <p:nvPr>
            <p:ph type="title"/>
          </p:nvPr>
        </p:nvSpPr>
        <p:spPr>
          <a:xfrm>
            <a:off x="457200" y="462518"/>
            <a:ext cx="8229600" cy="647100"/>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2200" b="1">
                <a:solidFill>
                  <a:srgbClr val="BC5F2B"/>
                </a:solidFill>
                <a:latin typeface="Helvetica Neue"/>
                <a:ea typeface="Helvetica Neue"/>
                <a:cs typeface="Helvetica Neue"/>
                <a:sym typeface="Helvetica Neue"/>
              </a:rPr>
              <a:t>Backups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1st Run Through</a:t>
            </a:r>
          </a:p>
        </p:txBody>
      </p:sp>
      <p:sp>
        <p:nvSpPr>
          <p:cNvPr id="86" name="Shape 86"/>
          <p:cNvSpPr txBox="1">
            <a:spLocks noGrp="1"/>
          </p:cNvSpPr>
          <p:nvPr>
            <p:ph type="body" idx="1"/>
          </p:nvPr>
        </p:nvSpPr>
        <p:spPr>
          <a:xfrm>
            <a:off x="274050" y="734175"/>
            <a:ext cx="8730900" cy="3684000"/>
          </a:xfrm>
          <a:prstGeom prst="rect">
            <a:avLst/>
          </a:prstGeom>
          <a:ln>
            <a:noFill/>
          </a:ln>
        </p:spPr>
        <p:txBody>
          <a:bodyPr lIns="91425" tIns="91425" rIns="91425" bIns="91425" anchor="t" anchorCtr="0">
            <a:noAutofit/>
          </a:bodyPr>
          <a:lstStyle/>
          <a:p>
            <a:pPr marL="457200" lvl="0" indent="-381000" rtl="0">
              <a:lnSpc>
                <a:spcPct val="115000"/>
              </a:lnSpc>
              <a:spcBef>
                <a:spcPts val="500"/>
              </a:spcBef>
              <a:buClr>
                <a:srgbClr val="000000"/>
              </a:buClr>
              <a:buSzPct val="100000"/>
            </a:pPr>
            <a:r>
              <a:rPr lang="en-US" sz="2000" dirty="0"/>
              <a:t>1st Run Through completed in </a:t>
            </a:r>
            <a:r>
              <a:rPr lang="en-US" sz="2000" dirty="0" smtClean="0"/>
              <a:t>January 2016</a:t>
            </a:r>
            <a:endParaRPr lang="en-US" sz="2000" dirty="0"/>
          </a:p>
          <a:p>
            <a:pPr marL="0" lvl="0" indent="0" rtl="0">
              <a:lnSpc>
                <a:spcPct val="115000"/>
              </a:lnSpc>
              <a:spcBef>
                <a:spcPts val="500"/>
              </a:spcBef>
              <a:buNone/>
            </a:pPr>
            <a:endParaRPr sz="2000" dirty="0"/>
          </a:p>
          <a:p>
            <a:pPr marL="457200" lvl="0" indent="-381000" rtl="0">
              <a:lnSpc>
                <a:spcPct val="115000"/>
              </a:lnSpc>
              <a:spcBef>
                <a:spcPts val="500"/>
              </a:spcBef>
              <a:buSzPct val="100000"/>
            </a:pPr>
            <a:r>
              <a:rPr lang="en-US" sz="2000" dirty="0"/>
              <a:t>As promised not much physics, but a great deal learned about making the whole processing chain work</a:t>
            </a:r>
          </a:p>
          <a:p>
            <a:pPr marL="914400" lvl="1" rtl="0">
              <a:lnSpc>
                <a:spcPct val="115000"/>
              </a:lnSpc>
              <a:spcBef>
                <a:spcPts val="500"/>
              </a:spcBef>
              <a:buSzPct val="100000"/>
            </a:pPr>
            <a:r>
              <a:rPr lang="en-US" sz="1800" dirty="0"/>
              <a:t>Can handle error matrices of size O(100) </a:t>
            </a:r>
          </a:p>
          <a:p>
            <a:pPr marL="914400" lvl="1" rtl="0">
              <a:lnSpc>
                <a:spcPct val="115000"/>
              </a:lnSpc>
              <a:spcBef>
                <a:spcPts val="500"/>
              </a:spcBef>
              <a:buSzPct val="100000"/>
            </a:pPr>
            <a:r>
              <a:rPr lang="en-US" sz="1800" dirty="0"/>
              <a:t>Detector geometries up to scratch</a:t>
            </a:r>
          </a:p>
          <a:p>
            <a:pPr marL="914400" lvl="1" rtl="0">
              <a:lnSpc>
                <a:spcPct val="115000"/>
              </a:lnSpc>
              <a:spcBef>
                <a:spcPts val="500"/>
              </a:spcBef>
              <a:buSzPct val="100000"/>
            </a:pPr>
            <a:r>
              <a:rPr lang="en-US" sz="1800" dirty="0"/>
              <a:t>Understand event simulation rates</a:t>
            </a:r>
          </a:p>
          <a:p>
            <a:pPr marL="914400" lvl="1" rtl="0">
              <a:lnSpc>
                <a:spcPct val="115000"/>
              </a:lnSpc>
              <a:spcBef>
                <a:spcPts val="500"/>
              </a:spcBef>
              <a:buSzPct val="100000"/>
            </a:pPr>
            <a:r>
              <a:rPr lang="en-US" sz="1800" dirty="0"/>
              <a:t>Simulations able to communicate with VALOR</a:t>
            </a:r>
          </a:p>
          <a:p>
            <a:pPr marL="914400" lvl="1" rtl="0">
              <a:lnSpc>
                <a:spcPct val="115000"/>
              </a:lnSpc>
              <a:spcBef>
                <a:spcPts val="500"/>
              </a:spcBef>
              <a:buSzPct val="100000"/>
            </a:pPr>
            <a:r>
              <a:rPr lang="en-US" sz="1800" dirty="0"/>
              <a:t>VALOR output works in Final Fit</a:t>
            </a:r>
          </a:p>
          <a:p>
            <a:pPr marL="914400" lvl="1" rtl="0">
              <a:lnSpc>
                <a:spcPct val="115000"/>
              </a:lnSpc>
              <a:spcBef>
                <a:spcPts val="500"/>
              </a:spcBef>
              <a:buSzPct val="100000"/>
            </a:pPr>
            <a:r>
              <a:rPr lang="en-US" sz="1800" dirty="0"/>
              <a:t>Able to properly correlate systematics in near and far detector</a:t>
            </a:r>
          </a:p>
          <a:p>
            <a:pPr marL="914400" lvl="1" rtl="0">
              <a:lnSpc>
                <a:spcPct val="115000"/>
              </a:lnSpc>
              <a:spcBef>
                <a:spcPts val="500"/>
              </a:spcBef>
              <a:buSzPct val="100000"/>
            </a:pPr>
            <a:r>
              <a:rPr lang="en-US" sz="1800" dirty="0"/>
              <a:t>….</a:t>
            </a:r>
            <a:br>
              <a:rPr lang="en-US" sz="1800" dirty="0"/>
            </a:br>
            <a:endParaRPr lang="en-US" sz="1800" dirty="0"/>
          </a:p>
          <a:p>
            <a:pPr marL="457200" lvl="0" indent="-381000" rtl="0">
              <a:lnSpc>
                <a:spcPct val="115000"/>
              </a:lnSpc>
              <a:spcBef>
                <a:spcPts val="500"/>
              </a:spcBef>
              <a:buSzPct val="100000"/>
            </a:pPr>
            <a:r>
              <a:rPr lang="en-US" sz="2000" dirty="0"/>
              <a:t>1st Run through described in detail in 18 page doc </a:t>
            </a:r>
          </a:p>
          <a:p>
            <a:pPr marL="0" lvl="0" indent="0" rtl="0">
              <a:lnSpc>
                <a:spcPct val="115000"/>
              </a:lnSpc>
              <a:spcBef>
                <a:spcPts val="500"/>
              </a:spcBef>
              <a:buNone/>
            </a:pPr>
            <a:r>
              <a:rPr lang="en-US" sz="1200" u="sng" dirty="0">
                <a:solidFill>
                  <a:schemeClr val="hlink"/>
                </a:solidFill>
                <a:hlinkClick r:id="rId3"/>
              </a:rPr>
              <a:t>https://docs.google.com/document/d/1TfXRqqIc2Xj4j2_GucaDqG9F30Q3xdT6Czxs30mEXXQ/edit#heading=h.sudj0au3oi0p</a:t>
            </a:r>
          </a:p>
          <a:p>
            <a:pPr marL="0" lvl="0" indent="0" rtl="0">
              <a:lnSpc>
                <a:spcPct val="115000"/>
              </a:lnSpc>
              <a:spcBef>
                <a:spcPts val="500"/>
              </a:spcBef>
              <a:buNone/>
            </a:pPr>
            <a:endParaRPr sz="1200" dirty="0"/>
          </a:p>
        </p:txBody>
      </p:sp>
      <p:sp>
        <p:nvSpPr>
          <p:cNvPr id="87" name="Shape 87"/>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2nd Run Through</a:t>
            </a:r>
          </a:p>
        </p:txBody>
      </p:sp>
      <p:sp>
        <p:nvSpPr>
          <p:cNvPr id="94" name="Shape 94"/>
          <p:cNvSpPr txBox="1">
            <a:spLocks noGrp="1"/>
          </p:cNvSpPr>
          <p:nvPr>
            <p:ph type="body" idx="1"/>
          </p:nvPr>
        </p:nvSpPr>
        <p:spPr>
          <a:xfrm>
            <a:off x="0" y="657975"/>
            <a:ext cx="9144000" cy="3684000"/>
          </a:xfrm>
          <a:prstGeom prst="rect">
            <a:avLst/>
          </a:prstGeom>
          <a:ln>
            <a:noFill/>
          </a:ln>
        </p:spPr>
        <p:txBody>
          <a:bodyPr lIns="91425" tIns="91425" rIns="91425" bIns="91425" anchor="t" anchorCtr="0">
            <a:noAutofit/>
          </a:bodyPr>
          <a:lstStyle/>
          <a:p>
            <a:pPr marL="457200" lvl="0" indent="-381000" rtl="0">
              <a:lnSpc>
                <a:spcPct val="115000"/>
              </a:lnSpc>
              <a:spcBef>
                <a:spcPts val="500"/>
              </a:spcBef>
              <a:buClr>
                <a:srgbClr val="000000"/>
              </a:buClr>
              <a:buSzPct val="100000"/>
            </a:pPr>
            <a:r>
              <a:rPr lang="en-US" sz="2000" dirty="0"/>
              <a:t>2nd Run Through completed in </a:t>
            </a:r>
            <a:r>
              <a:rPr lang="en-US" sz="2000" dirty="0" smtClean="0"/>
              <a:t>May 2016</a:t>
            </a:r>
            <a:endParaRPr lang="en-US" sz="2000" dirty="0"/>
          </a:p>
          <a:p>
            <a:pPr marL="457200" lvl="0" indent="0" rtl="0">
              <a:lnSpc>
                <a:spcPct val="115000"/>
              </a:lnSpc>
              <a:spcBef>
                <a:spcPts val="500"/>
              </a:spcBef>
              <a:buNone/>
            </a:pPr>
            <a:endParaRPr sz="2000" dirty="0"/>
          </a:p>
          <a:p>
            <a:pPr marL="457200" lvl="0" indent="-381000" rtl="0">
              <a:lnSpc>
                <a:spcPct val="115000"/>
              </a:lnSpc>
              <a:spcBef>
                <a:spcPts val="500"/>
              </a:spcBef>
              <a:buClr>
                <a:srgbClr val="000000"/>
              </a:buClr>
              <a:buSzPct val="100000"/>
            </a:pPr>
            <a:r>
              <a:rPr lang="en-US" sz="2000" dirty="0"/>
              <a:t>Upgrades from 1st Run Through</a:t>
            </a:r>
          </a:p>
          <a:p>
            <a:pPr marL="914400" lvl="1" rtl="0">
              <a:lnSpc>
                <a:spcPct val="115000"/>
              </a:lnSpc>
              <a:spcBef>
                <a:spcPts val="500"/>
              </a:spcBef>
              <a:buSzPct val="100000"/>
            </a:pPr>
            <a:r>
              <a:rPr lang="en-US" sz="1600" dirty="0"/>
              <a:t>Flux and Flux errors unchanged</a:t>
            </a:r>
          </a:p>
          <a:p>
            <a:pPr marL="914400" lvl="1" rtl="0">
              <a:lnSpc>
                <a:spcPct val="115000"/>
              </a:lnSpc>
              <a:spcBef>
                <a:spcPts val="500"/>
              </a:spcBef>
              <a:buSzPct val="100000"/>
            </a:pPr>
            <a:r>
              <a:rPr lang="en-US" sz="1600" dirty="0"/>
              <a:t>Small geometry upgrades to the 3 detectors</a:t>
            </a:r>
          </a:p>
          <a:p>
            <a:pPr marL="914400" lvl="1" rtl="0">
              <a:lnSpc>
                <a:spcPct val="115000"/>
              </a:lnSpc>
              <a:spcBef>
                <a:spcPts val="500"/>
              </a:spcBef>
              <a:buSzPct val="100000"/>
            </a:pPr>
            <a:r>
              <a:rPr lang="en-US" sz="1600" dirty="0"/>
              <a:t>Cheated detector reconstructions implemented</a:t>
            </a:r>
          </a:p>
          <a:p>
            <a:pPr marL="914400" lvl="1" rtl="0">
              <a:lnSpc>
                <a:spcPct val="115000"/>
              </a:lnSpc>
              <a:spcBef>
                <a:spcPts val="500"/>
              </a:spcBef>
              <a:buSzPct val="100000"/>
            </a:pPr>
            <a:r>
              <a:rPr lang="en-US" sz="1600" dirty="0"/>
              <a:t>First pass at ND sample selection defined and used</a:t>
            </a:r>
          </a:p>
          <a:p>
            <a:pPr marL="914400" lvl="1" rtl="0">
              <a:lnSpc>
                <a:spcPct val="115000"/>
              </a:lnSpc>
              <a:spcBef>
                <a:spcPts val="500"/>
              </a:spcBef>
              <a:buSzPct val="100000"/>
            </a:pPr>
            <a:r>
              <a:rPr lang="en-US" sz="1600" dirty="0"/>
              <a:t>Cross-section uncertainties defined and </a:t>
            </a:r>
            <a:r>
              <a:rPr lang="en-US" sz="1600" i="1" dirty="0"/>
              <a:t>a priori</a:t>
            </a:r>
            <a:r>
              <a:rPr lang="en-US" sz="1600" dirty="0"/>
              <a:t> error matrix formed</a:t>
            </a:r>
          </a:p>
          <a:p>
            <a:pPr marL="914400" lvl="1" rtl="0">
              <a:lnSpc>
                <a:spcPct val="115000"/>
              </a:lnSpc>
              <a:spcBef>
                <a:spcPts val="500"/>
              </a:spcBef>
              <a:buSzPct val="100000"/>
            </a:pPr>
            <a:r>
              <a:rPr lang="en-US" sz="1600" dirty="0"/>
              <a:t>VALOR fully run to produce output error matrices constrained by ND simulated data</a:t>
            </a:r>
          </a:p>
          <a:p>
            <a:pPr marL="914400" lvl="1" rtl="0">
              <a:lnSpc>
                <a:spcPct val="115000"/>
              </a:lnSpc>
              <a:spcBef>
                <a:spcPts val="500"/>
              </a:spcBef>
              <a:buSzPct val="100000"/>
            </a:pPr>
            <a:r>
              <a:rPr lang="en-US" sz="1600" dirty="0"/>
              <a:t>Far detector PID improved</a:t>
            </a:r>
          </a:p>
          <a:p>
            <a:pPr marL="914400" lvl="1" rtl="0">
              <a:lnSpc>
                <a:spcPct val="115000"/>
              </a:lnSpc>
              <a:spcBef>
                <a:spcPts val="500"/>
              </a:spcBef>
              <a:buSzPct val="100000"/>
            </a:pPr>
            <a:r>
              <a:rPr lang="en-US" sz="1600" dirty="0"/>
              <a:t>Far detector fit finished and benchmarked against CDR fits</a:t>
            </a:r>
          </a:p>
          <a:p>
            <a:pPr marL="914400" lvl="1" rtl="0">
              <a:lnSpc>
                <a:spcPct val="115000"/>
              </a:lnSpc>
              <a:spcBef>
                <a:spcPts val="500"/>
              </a:spcBef>
              <a:buSzPct val="100000"/>
            </a:pPr>
            <a:r>
              <a:rPr lang="en-US" sz="1600" dirty="0"/>
              <a:t>Thought started on Figures of Merit</a:t>
            </a:r>
          </a:p>
          <a:p>
            <a:pPr marL="0" marR="0" lvl="0" indent="0" algn="l" rtl="0">
              <a:lnSpc>
                <a:spcPct val="115000"/>
              </a:lnSpc>
              <a:spcBef>
                <a:spcPts val="500"/>
              </a:spcBef>
              <a:spcAft>
                <a:spcPts val="0"/>
              </a:spcAft>
              <a:buNone/>
            </a:pPr>
            <a:endParaRPr dirty="0"/>
          </a:p>
          <a:p>
            <a:pPr marL="457200" lvl="0" indent="-381000" rtl="0">
              <a:lnSpc>
                <a:spcPct val="115000"/>
              </a:lnSpc>
              <a:spcBef>
                <a:spcPts val="500"/>
              </a:spcBef>
              <a:buSzPct val="100000"/>
            </a:pPr>
            <a:r>
              <a:rPr lang="en-US" sz="2000" dirty="0"/>
              <a:t>2nd Run Through being described in detail in </a:t>
            </a:r>
          </a:p>
          <a:p>
            <a:pPr marL="457200" lvl="0" indent="0" rtl="0">
              <a:lnSpc>
                <a:spcPct val="115000"/>
              </a:lnSpc>
              <a:spcBef>
                <a:spcPts val="500"/>
              </a:spcBef>
              <a:buNone/>
            </a:pPr>
            <a:r>
              <a:rPr lang="en-US" sz="1200" u="sng" dirty="0">
                <a:solidFill>
                  <a:schemeClr val="hlink"/>
                </a:solidFill>
                <a:hlinkClick r:id="rId3"/>
              </a:rPr>
              <a:t>https://docs.google.com/document/d/1CNEO8xW06ooCEG3YG0AKtUdvLFuWO3GN-wGLEwdetO0/edit#</a:t>
            </a:r>
          </a:p>
          <a:p>
            <a:pPr marL="0" lvl="0" indent="0" rtl="0">
              <a:lnSpc>
                <a:spcPct val="115000"/>
              </a:lnSpc>
              <a:spcBef>
                <a:spcPts val="500"/>
              </a:spcBef>
              <a:buNone/>
            </a:pPr>
            <a:endParaRPr sz="1200" dirty="0"/>
          </a:p>
        </p:txBody>
      </p:sp>
      <p:sp>
        <p:nvSpPr>
          <p:cNvPr id="95" name="Shape 95"/>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3rd Run Through</a:t>
            </a:r>
          </a:p>
        </p:txBody>
      </p:sp>
      <p:sp>
        <p:nvSpPr>
          <p:cNvPr id="102" name="Shape 102"/>
          <p:cNvSpPr txBox="1">
            <a:spLocks noGrp="1"/>
          </p:cNvSpPr>
          <p:nvPr>
            <p:ph type="body" idx="1"/>
          </p:nvPr>
        </p:nvSpPr>
        <p:spPr>
          <a:xfrm>
            <a:off x="0" y="581775"/>
            <a:ext cx="9144000" cy="3684000"/>
          </a:xfrm>
          <a:prstGeom prst="rect">
            <a:avLst/>
          </a:prstGeom>
          <a:ln>
            <a:noFill/>
          </a:ln>
        </p:spPr>
        <p:txBody>
          <a:bodyPr lIns="91425" tIns="91425" rIns="91425" bIns="91425" anchor="t" anchorCtr="0">
            <a:noAutofit/>
          </a:bodyPr>
          <a:lstStyle/>
          <a:p>
            <a:pPr marL="457200" lvl="0" indent="-381000" rtl="0">
              <a:lnSpc>
                <a:spcPct val="115000"/>
              </a:lnSpc>
              <a:spcBef>
                <a:spcPts val="500"/>
              </a:spcBef>
              <a:buClr>
                <a:srgbClr val="000000"/>
              </a:buClr>
              <a:buSzPct val="100000"/>
            </a:pPr>
            <a:r>
              <a:rPr lang="en-US" sz="2000" dirty="0"/>
              <a:t>3rd Run Through </a:t>
            </a:r>
            <a:r>
              <a:rPr lang="en-US" sz="2000" dirty="0" smtClean="0"/>
              <a:t>completed in </a:t>
            </a:r>
            <a:r>
              <a:rPr lang="en-US" sz="2000" dirty="0" smtClean="0"/>
              <a:t>October 2016</a:t>
            </a:r>
            <a:endParaRPr lang="en-US" sz="2000" dirty="0"/>
          </a:p>
          <a:p>
            <a:pPr marL="457200" lvl="0" indent="0" rtl="0">
              <a:lnSpc>
                <a:spcPct val="115000"/>
              </a:lnSpc>
              <a:spcBef>
                <a:spcPts val="500"/>
              </a:spcBef>
              <a:buNone/>
            </a:pPr>
            <a:endParaRPr sz="2000" dirty="0"/>
          </a:p>
          <a:p>
            <a:pPr marL="457200" lvl="0" indent="-381000" rtl="0">
              <a:lnSpc>
                <a:spcPct val="115000"/>
              </a:lnSpc>
              <a:spcBef>
                <a:spcPts val="500"/>
              </a:spcBef>
              <a:buClr>
                <a:srgbClr val="000000"/>
              </a:buClr>
              <a:buSzPct val="100000"/>
            </a:pPr>
            <a:r>
              <a:rPr lang="en-US" sz="2000" dirty="0"/>
              <a:t>Upgrades from 2nd Run Through</a:t>
            </a:r>
          </a:p>
          <a:p>
            <a:pPr marL="914400" lvl="1" rtl="0">
              <a:lnSpc>
                <a:spcPct val="115000"/>
              </a:lnSpc>
              <a:spcBef>
                <a:spcPts val="500"/>
              </a:spcBef>
              <a:buSzPct val="100000"/>
            </a:pPr>
            <a:r>
              <a:rPr lang="en-US" sz="1600" dirty="0"/>
              <a:t>Implemented Laura’s new optimized flux + flux uncertainties</a:t>
            </a:r>
          </a:p>
          <a:p>
            <a:pPr marL="914400" lvl="1" rtl="0">
              <a:lnSpc>
                <a:spcPct val="115000"/>
              </a:lnSpc>
              <a:spcBef>
                <a:spcPts val="500"/>
              </a:spcBef>
              <a:buSzPct val="100000"/>
            </a:pPr>
            <a:r>
              <a:rPr lang="en-US" sz="1600" dirty="0"/>
              <a:t>Conducted an outside review of our approach to cross-section uncertainties (though the results of this review have yet to be incorporated)</a:t>
            </a:r>
          </a:p>
          <a:p>
            <a:pPr marL="914400" lvl="1" rtl="0">
              <a:lnSpc>
                <a:spcPct val="115000"/>
              </a:lnSpc>
              <a:spcBef>
                <a:spcPts val="500"/>
              </a:spcBef>
              <a:buSzPct val="100000"/>
            </a:pPr>
            <a:r>
              <a:rPr lang="en-US" sz="1600" dirty="0"/>
              <a:t>Mixed cosmic ray and rock interaction events into the ND samples</a:t>
            </a:r>
          </a:p>
          <a:p>
            <a:pPr marL="914400" lvl="1" rtl="0">
              <a:lnSpc>
                <a:spcPct val="115000"/>
              </a:lnSpc>
              <a:spcBef>
                <a:spcPts val="500"/>
              </a:spcBef>
              <a:buSzPct val="100000"/>
            </a:pPr>
            <a:r>
              <a:rPr lang="en-US" sz="1600" dirty="0"/>
              <a:t>Improved recon and cheating algorithms for all three ND options</a:t>
            </a:r>
          </a:p>
          <a:p>
            <a:pPr marL="914400" lvl="1" rtl="0">
              <a:lnSpc>
                <a:spcPct val="115000"/>
              </a:lnSpc>
              <a:spcBef>
                <a:spcPts val="500"/>
              </a:spcBef>
              <a:buSzPct val="100000"/>
            </a:pPr>
            <a:r>
              <a:rPr lang="en-US" sz="1600" dirty="0"/>
              <a:t>Fixed the issue with 2nd run through VALOR fits</a:t>
            </a:r>
          </a:p>
          <a:p>
            <a:pPr marL="914400" lvl="1" rtl="0">
              <a:lnSpc>
                <a:spcPct val="115000"/>
              </a:lnSpc>
              <a:spcBef>
                <a:spcPts val="500"/>
              </a:spcBef>
              <a:buSzPct val="100000"/>
            </a:pPr>
            <a:r>
              <a:rPr lang="en-US" sz="1600" dirty="0"/>
              <a:t>Produced plausible constrained error matrices from ND options </a:t>
            </a:r>
          </a:p>
          <a:p>
            <a:pPr marL="457200" lvl="0" indent="457200" rtl="0">
              <a:lnSpc>
                <a:spcPct val="115000"/>
              </a:lnSpc>
              <a:spcBef>
                <a:spcPts val="500"/>
              </a:spcBef>
              <a:buNone/>
            </a:pPr>
            <a:r>
              <a:rPr lang="en-US" sz="1600" dirty="0"/>
              <a:t>(need work to move from plausible to solid)</a:t>
            </a:r>
          </a:p>
          <a:p>
            <a:pPr marL="914400" lvl="1" rtl="0">
              <a:lnSpc>
                <a:spcPct val="115000"/>
              </a:lnSpc>
              <a:spcBef>
                <a:spcPts val="500"/>
              </a:spcBef>
              <a:buSzPct val="100000"/>
            </a:pPr>
            <a:r>
              <a:rPr lang="en-US" sz="1600" dirty="0"/>
              <a:t>Implemented almost completely full recon + PID for far detector </a:t>
            </a:r>
          </a:p>
          <a:p>
            <a:pPr marL="914400" lvl="1" rtl="0">
              <a:lnSpc>
                <a:spcPct val="115000"/>
              </a:lnSpc>
              <a:spcBef>
                <a:spcPts val="500"/>
              </a:spcBef>
              <a:buSzPct val="100000"/>
            </a:pPr>
            <a:r>
              <a:rPr lang="en-US" sz="1600" dirty="0"/>
              <a:t>Produced a set of figures of merit</a:t>
            </a:r>
          </a:p>
          <a:p>
            <a:pPr marL="457200" lvl="0" indent="0" rtl="0">
              <a:lnSpc>
                <a:spcPct val="115000"/>
              </a:lnSpc>
              <a:spcBef>
                <a:spcPts val="500"/>
              </a:spcBef>
              <a:buNone/>
            </a:pPr>
            <a:endParaRPr sz="1800" dirty="0"/>
          </a:p>
          <a:p>
            <a:pPr marL="457200" lvl="0" indent="-381000" rtl="0">
              <a:lnSpc>
                <a:spcPct val="115000"/>
              </a:lnSpc>
              <a:spcBef>
                <a:spcPts val="500"/>
              </a:spcBef>
              <a:buSzPct val="100000"/>
            </a:pPr>
            <a:r>
              <a:rPr lang="en-US" sz="2000" dirty="0"/>
              <a:t>3rd Run </a:t>
            </a:r>
            <a:r>
              <a:rPr lang="en-US" sz="2000" dirty="0" smtClean="0"/>
              <a:t>Through </a:t>
            </a:r>
            <a:r>
              <a:rPr lang="en-US" sz="2000" dirty="0"/>
              <a:t>described in detail in </a:t>
            </a:r>
            <a:r>
              <a:rPr lang="en-US" u="sng" dirty="0">
                <a:solidFill>
                  <a:schemeClr val="hlink"/>
                </a:solidFill>
                <a:hlinkClick r:id="rId3"/>
              </a:rPr>
              <a:t>https://docs.google.com/document/d/1OarI91-vwgTIMS2Lm8ydLMxnISd_P0IthjkVoiqefCo/edit#</a:t>
            </a:r>
          </a:p>
        </p:txBody>
      </p:sp>
      <p:sp>
        <p:nvSpPr>
          <p:cNvPr id="103" name="Shape 103"/>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8" name="Shape 148"/>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a:solidFill>
                  <a:srgbClr val="BC5F2B"/>
                </a:solidFill>
                <a:latin typeface="Helvetica Neue"/>
                <a:ea typeface="Helvetica Neue"/>
                <a:cs typeface="Helvetica Neue"/>
                <a:sym typeface="Helvetica Neue"/>
              </a:rPr>
              <a:t>FGT Simulation </a:t>
            </a:r>
            <a:r>
              <a:rPr lang="en-US" sz="2200" b="1" dirty="0" smtClean="0">
                <a:solidFill>
                  <a:srgbClr val="BC5F2B"/>
                </a:solidFill>
                <a:latin typeface="Helvetica Neue"/>
                <a:ea typeface="Helvetica Neue"/>
                <a:cs typeface="Helvetica Neue"/>
                <a:sym typeface="Helvetica Neue"/>
              </a:rPr>
              <a:t>– Chris Marshall</a:t>
            </a:r>
            <a:endParaRPr lang="en-US" sz="2200" b="1" dirty="0">
              <a:solidFill>
                <a:srgbClr val="BC5F2B"/>
              </a:solidFill>
              <a:latin typeface="Helvetica Neue"/>
              <a:ea typeface="Helvetica Neue"/>
              <a:cs typeface="Helvetica Neue"/>
              <a:sym typeface="Helvetica Neue"/>
            </a:endParaRPr>
          </a:p>
        </p:txBody>
      </p:sp>
      <p:sp>
        <p:nvSpPr>
          <p:cNvPr id="149" name="Shape 149"/>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
        <p:nvSpPr>
          <p:cNvPr id="6" name="TextShape 2"/>
          <p:cNvSpPr txBox="1"/>
          <p:nvPr/>
        </p:nvSpPr>
        <p:spPr>
          <a:xfrm>
            <a:off x="6454248" y="892980"/>
            <a:ext cx="2689752" cy="5393520"/>
          </a:xfrm>
          <a:prstGeom prst="rect">
            <a:avLst/>
          </a:prstGeom>
        </p:spPr>
        <p:txBody>
          <a:bodyPr lIns="0" tIns="0" rIns="0" bIns="0"/>
          <a:lstStyle/>
          <a:p>
            <a:pPr marL="457200" indent="-457200">
              <a:buSzPct val="45000"/>
              <a:buFont typeface="Arial"/>
              <a:buChar char="•"/>
            </a:pPr>
            <a:r>
              <a:rPr lang="en-US" sz="2000" dirty="0">
                <a:latin typeface="+mn-lt"/>
              </a:rPr>
              <a:t>Straw tube tracker (STT), surrounded by 4π ECAL and muon </a:t>
            </a:r>
            <a:r>
              <a:rPr lang="en-US" sz="2000" dirty="0" smtClean="0">
                <a:latin typeface="+mn-lt"/>
              </a:rPr>
              <a:t>ID</a:t>
            </a:r>
          </a:p>
          <a:p>
            <a:pPr marL="457200" indent="-457200">
              <a:buSzPct val="45000"/>
              <a:buFont typeface="Arial"/>
              <a:buChar char="•"/>
            </a:pPr>
            <a:endParaRPr sz="2000" dirty="0">
              <a:latin typeface="+mn-lt"/>
            </a:endParaRPr>
          </a:p>
          <a:p>
            <a:pPr marL="457200" indent="-457200">
              <a:buSzPct val="45000"/>
              <a:buFont typeface="Arial"/>
              <a:buChar char="•"/>
            </a:pPr>
            <a:r>
              <a:rPr lang="en-US" sz="2000" dirty="0">
                <a:latin typeface="+mn-lt"/>
              </a:rPr>
              <a:t>Special target modules of </a:t>
            </a:r>
            <a:r>
              <a:rPr lang="en-US" sz="2000" dirty="0" err="1">
                <a:latin typeface="+mn-lt"/>
              </a:rPr>
              <a:t>Ar</a:t>
            </a:r>
            <a:r>
              <a:rPr lang="en-US" sz="2000" dirty="0">
                <a:latin typeface="+mn-lt"/>
              </a:rPr>
              <a:t> pressurized to 140 </a:t>
            </a:r>
            <a:r>
              <a:rPr lang="en-US" sz="2000" dirty="0" err="1" smtClean="0">
                <a:latin typeface="+mn-lt"/>
              </a:rPr>
              <a:t>atm</a:t>
            </a:r>
            <a:endParaRPr lang="en-US" sz="2000" dirty="0" smtClean="0">
              <a:latin typeface="+mn-lt"/>
            </a:endParaRPr>
          </a:p>
          <a:p>
            <a:pPr marL="457200" indent="-457200">
              <a:buSzPct val="45000"/>
              <a:buFont typeface="Arial"/>
              <a:buChar char="•"/>
            </a:pPr>
            <a:endParaRPr sz="2000" dirty="0">
              <a:latin typeface="+mn-lt"/>
            </a:endParaRPr>
          </a:p>
          <a:p>
            <a:pPr marL="457200" indent="-457200">
              <a:buSzPct val="45000"/>
              <a:buFont typeface="Arial"/>
              <a:buChar char="•"/>
            </a:pPr>
            <a:r>
              <a:rPr lang="en-US" sz="2000" dirty="0">
                <a:latin typeface="+mn-lt"/>
              </a:rPr>
              <a:t>See B. </a:t>
            </a:r>
            <a:r>
              <a:rPr lang="en-US" sz="2000" dirty="0" err="1">
                <a:latin typeface="+mn-lt"/>
              </a:rPr>
              <a:t>Bhuyan's</a:t>
            </a:r>
            <a:r>
              <a:rPr lang="en-US" sz="2000" dirty="0">
                <a:latin typeface="+mn-lt"/>
              </a:rPr>
              <a:t> talk from Sunday</a:t>
            </a:r>
            <a:endParaRPr sz="2000" dirty="0">
              <a:latin typeface="+mn-lt"/>
            </a:endParaRPr>
          </a:p>
        </p:txBody>
      </p:sp>
      <p:pic>
        <p:nvPicPr>
          <p:cNvPr id="7" name="Picture 6"/>
          <p:cNvPicPr/>
          <p:nvPr/>
        </p:nvPicPr>
        <p:blipFill>
          <a:blip r:embed="rId3"/>
          <a:stretch>
            <a:fillRect/>
          </a:stretch>
        </p:blipFill>
        <p:spPr>
          <a:xfrm>
            <a:off x="260742" y="859990"/>
            <a:ext cx="6047280" cy="5393520"/>
          </a:xfrm>
          <a:prstGeom prst="rect">
            <a:avLst/>
          </a:prstGeom>
          <a:ln w="1836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3</a:t>
            </a:fld>
            <a:endParaRPr lang="en-US"/>
          </a:p>
        </p:txBody>
      </p:sp>
      <p:sp>
        <p:nvSpPr>
          <p:cNvPr id="48" name="Shape 48"/>
          <p:cNvSpPr txBox="1">
            <a:spLocks noGrp="1"/>
          </p:cNvSpPr>
          <p:nvPr>
            <p:ph type="title"/>
          </p:nvPr>
        </p:nvSpPr>
        <p:spPr>
          <a:xfrm>
            <a:off x="457200" y="310118"/>
            <a:ext cx="8229600" cy="647100"/>
          </a:xfrm>
          <a:prstGeom prst="rect">
            <a:avLst/>
          </a:prstGeom>
        </p:spPr>
        <p:txBody>
          <a:bodyPr lIns="91425" tIns="91425" rIns="91425" bIns="91425" anchor="t" anchorCtr="0">
            <a:noAutofit/>
          </a:bodyPr>
          <a:lstStyle/>
          <a:p>
            <a:pPr lvl="0" rtl="0">
              <a:spcBef>
                <a:spcPts val="0"/>
              </a:spcBef>
              <a:buNone/>
            </a:pPr>
            <a:r>
              <a:rPr lang="en-US" sz="2200" b="1">
                <a:solidFill>
                  <a:srgbClr val="BC5F2B"/>
                </a:solidFill>
                <a:latin typeface="Helvetica Neue"/>
                <a:ea typeface="Helvetica Neue"/>
                <a:cs typeface="Helvetica Neue"/>
                <a:sym typeface="Helvetica Neue"/>
              </a:rPr>
              <a:t>Simulation and Analysis Path</a:t>
            </a:r>
          </a:p>
        </p:txBody>
      </p:sp>
      <p:sp>
        <p:nvSpPr>
          <p:cNvPr id="49" name="Shape 49"/>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3</a:t>
            </a:fld>
            <a:endParaRPr lang="en-US"/>
          </a:p>
        </p:txBody>
      </p:sp>
      <p:sp>
        <p:nvSpPr>
          <p:cNvPr id="50" name="Shape 50"/>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en-US"/>
              <a:t> </a:t>
            </a:r>
          </a:p>
        </p:txBody>
      </p:sp>
      <p:sp>
        <p:nvSpPr>
          <p:cNvPr id="51" name="Shape 51"/>
          <p:cNvSpPr txBox="1"/>
          <p:nvPr/>
        </p:nvSpPr>
        <p:spPr>
          <a:xfrm>
            <a:off x="152400" y="152400"/>
            <a:ext cx="3000000" cy="3000000"/>
          </a:xfrm>
          <a:prstGeom prst="rect">
            <a:avLst/>
          </a:prstGeom>
          <a:noFill/>
          <a:ln>
            <a:noFill/>
          </a:ln>
        </p:spPr>
        <p:txBody>
          <a:bodyPr lIns="91425" tIns="91425" rIns="91425" bIns="91425" anchor="ctr" anchorCtr="0">
            <a:noAutofit/>
          </a:bodyPr>
          <a:lstStyle/>
          <a:p>
            <a:pPr lvl="0" rtl="0">
              <a:spcBef>
                <a:spcPts val="0"/>
              </a:spcBef>
              <a:buNone/>
            </a:pPr>
            <a:r>
              <a:rPr lang="en-US"/>
              <a:t> </a:t>
            </a:r>
          </a:p>
        </p:txBody>
      </p:sp>
      <p:pic>
        <p:nvPicPr>
          <p:cNvPr id="52" name="Shape 52"/>
          <p:cNvPicPr preferRelativeResize="0"/>
          <p:nvPr/>
        </p:nvPicPr>
        <p:blipFill>
          <a:blip r:embed="rId3">
            <a:alphaModFix/>
          </a:blip>
          <a:stretch>
            <a:fillRect/>
          </a:stretch>
        </p:blipFill>
        <p:spPr>
          <a:xfrm>
            <a:off x="41425" y="928762"/>
            <a:ext cx="9010650" cy="5038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a:solidFill>
                  <a:srgbClr val="BC5F2B"/>
                </a:solidFill>
                <a:latin typeface="Helvetica Neue"/>
                <a:ea typeface="Helvetica Neue"/>
                <a:cs typeface="Helvetica Neue"/>
                <a:sym typeface="Helvetica Neue"/>
              </a:rPr>
              <a:t>FGT Reconstruction and PID </a:t>
            </a:r>
            <a:r>
              <a:rPr lang="en-US" sz="2200" b="1" dirty="0" smtClean="0">
                <a:solidFill>
                  <a:srgbClr val="BC5F2B"/>
                </a:solidFill>
                <a:latin typeface="Helvetica Neue"/>
                <a:ea typeface="Helvetica Neue"/>
                <a:cs typeface="Helvetica Neue"/>
                <a:sym typeface="Helvetica Neue"/>
              </a:rPr>
              <a:t>– Chris Marshall</a:t>
            </a:r>
            <a:endParaRPr lang="en-US" sz="2200" b="1" dirty="0">
              <a:solidFill>
                <a:srgbClr val="BC5F2B"/>
              </a:solidFill>
              <a:latin typeface="Helvetica Neue"/>
              <a:ea typeface="Helvetica Neue"/>
              <a:cs typeface="Helvetica Neue"/>
              <a:sym typeface="Helvetica Neue"/>
            </a:endParaRPr>
          </a:p>
        </p:txBody>
      </p:sp>
      <p:sp>
        <p:nvSpPr>
          <p:cNvPr id="157" name="Shape 157"/>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30</a:t>
            </a:fld>
            <a:endParaRPr lang="en-US"/>
          </a:p>
        </p:txBody>
      </p:sp>
      <p:sp>
        <p:nvSpPr>
          <p:cNvPr id="2" name="TextBox 1"/>
          <p:cNvSpPr txBox="1"/>
          <p:nvPr/>
        </p:nvSpPr>
        <p:spPr>
          <a:xfrm>
            <a:off x="432616" y="766375"/>
            <a:ext cx="8492546" cy="5232202"/>
          </a:xfrm>
          <a:prstGeom prst="rect">
            <a:avLst/>
          </a:prstGeom>
          <a:noFill/>
        </p:spPr>
        <p:txBody>
          <a:bodyPr wrap="square" rtlCol="0">
            <a:spAutoFit/>
          </a:bodyPr>
          <a:lstStyle/>
          <a:p>
            <a:r>
              <a:rPr lang="en-US" sz="2400" b="1" dirty="0" smtClean="0"/>
              <a:t>Status as of Run-Through 3</a:t>
            </a:r>
          </a:p>
          <a:p>
            <a:pPr marL="342900" indent="-342900">
              <a:buFont typeface="Arial"/>
              <a:buChar char="•"/>
            </a:pPr>
            <a:endParaRPr lang="en-US" sz="1000" b="1" dirty="0" smtClean="0"/>
          </a:p>
          <a:p>
            <a:pPr marL="342900" indent="-342900">
              <a:buFont typeface="Arial"/>
              <a:buChar char="•"/>
            </a:pPr>
            <a:r>
              <a:rPr lang="en-US" sz="2400" b="1" dirty="0" smtClean="0"/>
              <a:t>Simulation</a:t>
            </a:r>
          </a:p>
          <a:p>
            <a:pPr marL="342900" indent="-342900">
              <a:buFont typeface="Arial"/>
              <a:buChar char="•"/>
            </a:pPr>
            <a:endParaRPr lang="en-US" sz="1000" b="1" dirty="0" smtClean="0"/>
          </a:p>
          <a:p>
            <a:pPr lvl="8"/>
            <a:r>
              <a:rPr lang="en-US" sz="1800" b="1" dirty="0" smtClean="0"/>
              <a:t>	GENIE 2.10+GEANT4 energy deposits in active materials</a:t>
            </a:r>
          </a:p>
          <a:p>
            <a:endParaRPr lang="en-US" sz="1800" b="1" dirty="0" smtClean="0">
              <a:solidFill>
                <a:srgbClr val="FF0000"/>
              </a:solidFill>
            </a:endParaRPr>
          </a:p>
          <a:p>
            <a:pPr lvl="1">
              <a:buSzPct val="45000"/>
            </a:pPr>
            <a:r>
              <a:rPr lang="en-US" sz="1800" b="1" dirty="0">
                <a:solidFill>
                  <a:srgbClr val="FF0000"/>
                </a:solidFill>
                <a:latin typeface="+mn-lt"/>
              </a:rPr>
              <a:t>	</a:t>
            </a:r>
            <a:r>
              <a:rPr lang="en-US" sz="1800" b="1" dirty="0" smtClean="0">
                <a:latin typeface="+mn-lt"/>
              </a:rPr>
              <a:t>One </a:t>
            </a:r>
            <a:r>
              <a:rPr lang="en-US" sz="1800" b="1" dirty="0">
                <a:latin typeface="+mn-lt"/>
              </a:rPr>
              <a:t>interaction per spill, tracker only, no pile-up</a:t>
            </a:r>
          </a:p>
          <a:p>
            <a:endParaRPr lang="en-US" sz="1800" b="1" dirty="0" smtClean="0">
              <a:solidFill>
                <a:srgbClr val="FF0000"/>
              </a:solidFill>
            </a:endParaRPr>
          </a:p>
          <a:p>
            <a:pPr marL="342900" indent="-342900">
              <a:buFont typeface="Arial"/>
              <a:buChar char="•"/>
            </a:pPr>
            <a:r>
              <a:rPr lang="en-US" sz="2400" b="1" dirty="0" smtClean="0">
                <a:solidFill>
                  <a:schemeClr val="tx1"/>
                </a:solidFill>
              </a:rPr>
              <a:t>Reconstruction</a:t>
            </a:r>
          </a:p>
          <a:p>
            <a:pPr lvl="2"/>
            <a:endParaRPr lang="en-US" sz="1000" b="1" dirty="0" smtClean="0">
              <a:solidFill>
                <a:srgbClr val="FF0000"/>
              </a:solidFill>
            </a:endParaRPr>
          </a:p>
          <a:p>
            <a:pPr lvl="1">
              <a:buSzPct val="45000"/>
            </a:pPr>
            <a:r>
              <a:rPr lang="en-US" sz="1800" b="1" dirty="0" smtClean="0">
                <a:solidFill>
                  <a:schemeClr val="tx1"/>
                </a:solidFill>
                <a:latin typeface="+mn-lt"/>
              </a:rPr>
              <a:t>	Tracks found if particle hits minimum number of straw tubes</a:t>
            </a:r>
          </a:p>
          <a:p>
            <a:pPr lvl="1">
              <a:buSzPct val="45000"/>
            </a:pPr>
            <a:endParaRPr lang="en-US" sz="1800" b="1" dirty="0" smtClean="0">
              <a:solidFill>
                <a:srgbClr val="FF0000"/>
              </a:solidFill>
              <a:latin typeface="+mn-lt"/>
            </a:endParaRPr>
          </a:p>
          <a:p>
            <a:pPr lvl="1">
              <a:buSzPct val="45000"/>
            </a:pPr>
            <a:r>
              <a:rPr lang="en-US" sz="1800" b="1" dirty="0" smtClean="0">
                <a:solidFill>
                  <a:schemeClr val="tx1"/>
                </a:solidFill>
              </a:rPr>
              <a:t>	“</a:t>
            </a:r>
            <a:r>
              <a:rPr lang="en-US" sz="1800" b="1" dirty="0" err="1" smtClean="0">
                <a:solidFill>
                  <a:schemeClr val="tx1"/>
                </a:solidFill>
              </a:rPr>
              <a:t>Reco</a:t>
            </a:r>
            <a:r>
              <a:rPr lang="en-US" sz="1800" b="1" dirty="0" smtClean="0">
                <a:solidFill>
                  <a:schemeClr val="tx1"/>
                </a:solidFill>
              </a:rPr>
              <a:t>” momentum smeared based on NOMAD</a:t>
            </a:r>
          </a:p>
          <a:p>
            <a:pPr lvl="2"/>
            <a:endParaRPr lang="en-US" sz="1800" b="1" dirty="0" smtClean="0">
              <a:solidFill>
                <a:schemeClr val="tx1"/>
              </a:solidFill>
            </a:endParaRPr>
          </a:p>
          <a:p>
            <a:pPr lvl="2"/>
            <a:r>
              <a:rPr lang="en-US" sz="1800" b="1" dirty="0" smtClean="0">
                <a:solidFill>
                  <a:schemeClr val="tx1"/>
                </a:solidFill>
              </a:rPr>
              <a:t>	Perfect Particle ID</a:t>
            </a:r>
            <a:endParaRPr lang="en-US" sz="1800" b="1" dirty="0">
              <a:solidFill>
                <a:schemeClr val="tx1"/>
              </a:solidFill>
            </a:endParaRPr>
          </a:p>
          <a:p>
            <a:pPr lvl="2"/>
            <a:endParaRPr lang="en-US" sz="1800" b="1" dirty="0" smtClean="0">
              <a:solidFill>
                <a:schemeClr val="tx1"/>
              </a:solidFill>
            </a:endParaRPr>
          </a:p>
          <a:p>
            <a:pPr marL="342900" lvl="2" indent="-342900">
              <a:buFont typeface="Arial"/>
              <a:buChar char="•"/>
            </a:pPr>
            <a:r>
              <a:rPr lang="en-US" sz="2400" b="1" dirty="0" smtClean="0">
                <a:solidFill>
                  <a:schemeClr val="tx1"/>
                </a:solidFill>
              </a:rPr>
              <a:t>Event Selection</a:t>
            </a:r>
          </a:p>
          <a:p>
            <a:pPr lvl="2"/>
            <a:endParaRPr lang="en-US" sz="1000" b="1" dirty="0" smtClean="0">
              <a:solidFill>
                <a:srgbClr val="FF0000"/>
              </a:solidFill>
            </a:endParaRPr>
          </a:p>
          <a:p>
            <a:pPr lvl="2"/>
            <a:r>
              <a:rPr lang="en-US" sz="1800" b="1" dirty="0">
                <a:solidFill>
                  <a:srgbClr val="FF0000"/>
                </a:solidFill>
              </a:rPr>
              <a:t>	</a:t>
            </a:r>
            <a:r>
              <a:rPr lang="en-US" sz="1800" b="1" dirty="0" smtClean="0"/>
              <a:t>Used full tracker (mostly Carbon)</a:t>
            </a:r>
            <a:endParaRPr lang="en-US" sz="1800" b="1" dirty="0"/>
          </a:p>
        </p:txBody>
      </p:sp>
    </p:spTree>
    <p:extLst>
      <p:ext uri="{BB962C8B-B14F-4D97-AF65-F5344CB8AC3E}">
        <p14:creationId xmlns:p14="http://schemas.microsoft.com/office/powerpoint/2010/main" val="3409687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a:solidFill>
                  <a:srgbClr val="BC5F2B"/>
                </a:solidFill>
                <a:latin typeface="Helvetica Neue"/>
                <a:ea typeface="Helvetica Neue"/>
                <a:cs typeface="Helvetica Neue"/>
                <a:sym typeface="Helvetica Neue"/>
              </a:rPr>
              <a:t>FGT Reconstruction and PID </a:t>
            </a:r>
            <a:r>
              <a:rPr lang="en-US" sz="2200" b="1" dirty="0" smtClean="0">
                <a:solidFill>
                  <a:srgbClr val="BC5F2B"/>
                </a:solidFill>
                <a:latin typeface="Helvetica Neue"/>
                <a:ea typeface="Helvetica Neue"/>
                <a:cs typeface="Helvetica Neue"/>
                <a:sym typeface="Helvetica Neue"/>
              </a:rPr>
              <a:t>– Chris Marshall</a:t>
            </a:r>
            <a:endParaRPr lang="en-US" sz="2200" b="1" dirty="0">
              <a:solidFill>
                <a:srgbClr val="BC5F2B"/>
              </a:solidFill>
              <a:latin typeface="Helvetica Neue"/>
              <a:ea typeface="Helvetica Neue"/>
              <a:cs typeface="Helvetica Neue"/>
              <a:sym typeface="Helvetica Neue"/>
            </a:endParaRPr>
          </a:p>
        </p:txBody>
      </p:sp>
      <p:sp>
        <p:nvSpPr>
          <p:cNvPr id="157" name="Shape 157"/>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31</a:t>
            </a:fld>
            <a:endParaRPr lang="en-US"/>
          </a:p>
        </p:txBody>
      </p:sp>
      <p:sp>
        <p:nvSpPr>
          <p:cNvPr id="2" name="TextBox 1"/>
          <p:cNvSpPr txBox="1"/>
          <p:nvPr/>
        </p:nvSpPr>
        <p:spPr>
          <a:xfrm>
            <a:off x="432616" y="766375"/>
            <a:ext cx="8254183" cy="5509201"/>
          </a:xfrm>
          <a:prstGeom prst="rect">
            <a:avLst/>
          </a:prstGeom>
          <a:noFill/>
        </p:spPr>
        <p:txBody>
          <a:bodyPr wrap="square" rtlCol="0">
            <a:spAutoFit/>
          </a:bodyPr>
          <a:lstStyle/>
          <a:p>
            <a:r>
              <a:rPr lang="en-US" sz="2400" b="1" dirty="0" smtClean="0"/>
              <a:t>Status as of Run-Through 4</a:t>
            </a:r>
          </a:p>
          <a:p>
            <a:pPr marL="342900" indent="-342900">
              <a:buFont typeface="Arial"/>
              <a:buChar char="•"/>
            </a:pPr>
            <a:endParaRPr lang="en-US" sz="1000" b="1" dirty="0" smtClean="0"/>
          </a:p>
          <a:p>
            <a:pPr marL="342900" indent="-342900">
              <a:buFont typeface="Arial"/>
              <a:buChar char="•"/>
            </a:pPr>
            <a:r>
              <a:rPr lang="en-US" sz="2400" b="1" dirty="0" smtClean="0"/>
              <a:t>Simulation</a:t>
            </a:r>
          </a:p>
          <a:p>
            <a:pPr marL="342900" indent="-342900">
              <a:buFont typeface="Arial"/>
              <a:buChar char="•"/>
            </a:pPr>
            <a:endParaRPr lang="en-US" sz="1000" b="1" dirty="0" smtClean="0"/>
          </a:p>
          <a:p>
            <a:pPr lvl="8"/>
            <a:r>
              <a:rPr lang="en-US" sz="1800" b="1" dirty="0" smtClean="0"/>
              <a:t>	GENIE 2.10+GEANT4 energy deposits in active materials</a:t>
            </a:r>
          </a:p>
          <a:p>
            <a:endParaRPr lang="en-US" sz="1800" b="1" dirty="0" smtClean="0">
              <a:solidFill>
                <a:srgbClr val="FF0000"/>
              </a:solidFill>
            </a:endParaRPr>
          </a:p>
          <a:p>
            <a:r>
              <a:rPr lang="en-US" sz="1800" b="1" dirty="0" smtClean="0">
                <a:solidFill>
                  <a:srgbClr val="FF0000"/>
                </a:solidFill>
              </a:rPr>
              <a:t>	Fixed POT per spill, pile-up in ECAL included</a:t>
            </a:r>
          </a:p>
          <a:p>
            <a:endParaRPr lang="en-US" sz="1800" b="1" dirty="0" smtClean="0">
              <a:solidFill>
                <a:srgbClr val="FF0000"/>
              </a:solidFill>
            </a:endParaRPr>
          </a:p>
          <a:p>
            <a:pPr marL="342900" indent="-342900">
              <a:buFont typeface="Arial"/>
              <a:buChar char="•"/>
            </a:pPr>
            <a:r>
              <a:rPr lang="en-US" sz="2400" b="1" dirty="0" smtClean="0">
                <a:solidFill>
                  <a:schemeClr val="tx1"/>
                </a:solidFill>
              </a:rPr>
              <a:t>Reconstruction</a:t>
            </a:r>
          </a:p>
          <a:p>
            <a:pPr lvl="2"/>
            <a:endParaRPr lang="en-US" sz="1000" b="1" dirty="0" smtClean="0">
              <a:solidFill>
                <a:srgbClr val="FF0000"/>
              </a:solidFill>
            </a:endParaRPr>
          </a:p>
          <a:p>
            <a:pPr lvl="2"/>
            <a:r>
              <a:rPr lang="en-US" sz="1800" b="1" dirty="0" smtClean="0">
                <a:solidFill>
                  <a:srgbClr val="FF0000"/>
                </a:solidFill>
              </a:rPr>
              <a:t>	Bug fix for improved tracking thresholds</a:t>
            </a:r>
          </a:p>
          <a:p>
            <a:pPr lvl="2"/>
            <a:endParaRPr lang="en-US" sz="1800" b="1" dirty="0" smtClean="0">
              <a:solidFill>
                <a:schemeClr val="tx1"/>
              </a:solidFill>
            </a:endParaRPr>
          </a:p>
          <a:p>
            <a:pPr lvl="2"/>
            <a:r>
              <a:rPr lang="en-US" sz="1800" b="1" dirty="0" smtClean="0">
                <a:solidFill>
                  <a:schemeClr val="tx1"/>
                </a:solidFill>
              </a:rPr>
              <a:t>	“</a:t>
            </a:r>
            <a:r>
              <a:rPr lang="en-US" sz="1800" b="1" dirty="0" err="1" smtClean="0">
                <a:solidFill>
                  <a:schemeClr val="tx1"/>
                </a:solidFill>
              </a:rPr>
              <a:t>Reco</a:t>
            </a:r>
            <a:r>
              <a:rPr lang="en-US" sz="1800" b="1" dirty="0" smtClean="0">
                <a:solidFill>
                  <a:schemeClr val="tx1"/>
                </a:solidFill>
              </a:rPr>
              <a:t>” momentum smeared based on NOMAD</a:t>
            </a:r>
          </a:p>
          <a:p>
            <a:pPr lvl="2"/>
            <a:endParaRPr lang="en-US" sz="1800" b="1" dirty="0" smtClean="0">
              <a:solidFill>
                <a:srgbClr val="FF0000"/>
              </a:solidFill>
            </a:endParaRPr>
          </a:p>
          <a:p>
            <a:pPr lvl="2"/>
            <a:r>
              <a:rPr lang="en-US" sz="1800" b="1" dirty="0" smtClean="0">
                <a:solidFill>
                  <a:srgbClr val="FF0000"/>
                </a:solidFill>
              </a:rPr>
              <a:t>	PID based on dE/dx for hadrons, </a:t>
            </a:r>
            <a:r>
              <a:rPr lang="en-US" sz="1800" b="1" dirty="0" err="1" smtClean="0">
                <a:solidFill>
                  <a:srgbClr val="FF0000"/>
                </a:solidFill>
              </a:rPr>
              <a:t>MuID</a:t>
            </a:r>
            <a:r>
              <a:rPr lang="en-US" sz="1800" b="1" dirty="0" smtClean="0">
                <a:solidFill>
                  <a:srgbClr val="FF0000"/>
                </a:solidFill>
              </a:rPr>
              <a:t> and ECAL energy </a:t>
            </a:r>
          </a:p>
          <a:p>
            <a:pPr lvl="2"/>
            <a:r>
              <a:rPr lang="en-US" sz="1800" b="1" dirty="0" smtClean="0">
                <a:solidFill>
                  <a:srgbClr val="FF0000"/>
                </a:solidFill>
              </a:rPr>
              <a:t>	profile for muons, NOMAD TR table for electrons</a:t>
            </a:r>
          </a:p>
          <a:p>
            <a:pPr lvl="2"/>
            <a:endParaRPr lang="en-US" sz="1800" b="1" dirty="0" smtClean="0">
              <a:solidFill>
                <a:schemeClr val="tx1"/>
              </a:solidFill>
            </a:endParaRPr>
          </a:p>
          <a:p>
            <a:pPr marL="342900" lvl="2" indent="-342900">
              <a:buFont typeface="Arial"/>
              <a:buChar char="•"/>
            </a:pPr>
            <a:r>
              <a:rPr lang="en-US" sz="2400" b="1" dirty="0" smtClean="0">
                <a:solidFill>
                  <a:schemeClr val="tx1"/>
                </a:solidFill>
              </a:rPr>
              <a:t>Event Selection</a:t>
            </a:r>
          </a:p>
          <a:p>
            <a:pPr lvl="2"/>
            <a:endParaRPr lang="en-US" sz="1000" b="1" dirty="0" smtClean="0">
              <a:solidFill>
                <a:srgbClr val="FF0000"/>
              </a:solidFill>
            </a:endParaRPr>
          </a:p>
          <a:p>
            <a:pPr lvl="2"/>
            <a:r>
              <a:rPr lang="en-US" sz="1800" b="1" dirty="0">
                <a:solidFill>
                  <a:srgbClr val="FF0000"/>
                </a:solidFill>
              </a:rPr>
              <a:t>	</a:t>
            </a:r>
            <a:r>
              <a:rPr lang="en-US" sz="1800" b="1" dirty="0" smtClean="0">
                <a:solidFill>
                  <a:srgbClr val="FF0000"/>
                </a:solidFill>
              </a:rPr>
              <a:t>Used </a:t>
            </a:r>
            <a:r>
              <a:rPr lang="en-US" sz="1800" b="1" dirty="0" err="1" smtClean="0">
                <a:solidFill>
                  <a:srgbClr val="FF0000"/>
                </a:solidFill>
              </a:rPr>
              <a:t>Ar</a:t>
            </a:r>
            <a:r>
              <a:rPr lang="en-US" sz="1800" b="1" dirty="0" smtClean="0">
                <a:solidFill>
                  <a:srgbClr val="FF0000"/>
                </a:solidFill>
              </a:rPr>
              <a:t> only for most event categories</a:t>
            </a:r>
            <a:endParaRPr lang="en-US" sz="1800" b="1"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GAr TPC Reconstruction Scheme - Justo Martín-Albo</a:t>
            </a:r>
          </a:p>
        </p:txBody>
      </p:sp>
      <p:sp>
        <p:nvSpPr>
          <p:cNvPr id="166" name="Shape 166"/>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32</a:t>
            </a:fld>
            <a:endParaRPr lang="en-US"/>
          </a:p>
        </p:txBody>
      </p:sp>
      <p:pic>
        <p:nvPicPr>
          <p:cNvPr id="168" name="Shape 168"/>
          <p:cNvPicPr preferRelativeResize="0"/>
          <p:nvPr/>
        </p:nvPicPr>
        <p:blipFill>
          <a:blip r:embed="rId3">
            <a:alphaModFix/>
          </a:blip>
          <a:stretch>
            <a:fillRect/>
          </a:stretch>
        </p:blipFill>
        <p:spPr>
          <a:xfrm>
            <a:off x="4569950" y="3700425"/>
            <a:ext cx="4265150" cy="2532425"/>
          </a:xfrm>
          <a:prstGeom prst="rect">
            <a:avLst/>
          </a:prstGeom>
          <a:noFill/>
          <a:ln>
            <a:noFill/>
          </a:ln>
        </p:spPr>
      </p:pic>
      <p:pic>
        <p:nvPicPr>
          <p:cNvPr id="169" name="Shape 169"/>
          <p:cNvPicPr preferRelativeResize="0"/>
          <p:nvPr/>
        </p:nvPicPr>
        <p:blipFill>
          <a:blip r:embed="rId4">
            <a:alphaModFix/>
          </a:blip>
          <a:stretch>
            <a:fillRect/>
          </a:stretch>
        </p:blipFill>
        <p:spPr>
          <a:xfrm>
            <a:off x="4427600" y="685800"/>
            <a:ext cx="4640200" cy="2890449"/>
          </a:xfrm>
          <a:prstGeom prst="rect">
            <a:avLst/>
          </a:prstGeom>
          <a:noFill/>
          <a:ln>
            <a:noFill/>
          </a:ln>
        </p:spPr>
      </p:pic>
      <p:sp>
        <p:nvSpPr>
          <p:cNvPr id="3" name="TextBox 2"/>
          <p:cNvSpPr txBox="1"/>
          <p:nvPr/>
        </p:nvSpPr>
        <p:spPr>
          <a:xfrm>
            <a:off x="297977" y="2376142"/>
            <a:ext cx="4427599" cy="2800766"/>
          </a:xfrm>
          <a:prstGeom prst="rect">
            <a:avLst/>
          </a:prstGeom>
          <a:noFill/>
        </p:spPr>
        <p:txBody>
          <a:bodyPr wrap="square" rtlCol="0">
            <a:spAutoFit/>
          </a:bodyPr>
          <a:lstStyle/>
          <a:p>
            <a:pPr marL="285750" indent="-285750">
              <a:buFont typeface="Arial"/>
              <a:buChar char="•"/>
            </a:pPr>
            <a:r>
              <a:rPr lang="en-US" sz="1600" b="1" dirty="0" smtClean="0"/>
              <a:t>1 tonne of gaseous Argon at 10 bar</a:t>
            </a:r>
          </a:p>
          <a:p>
            <a:pPr marL="285750" indent="-285750">
              <a:buFont typeface="Arial"/>
              <a:buChar char="•"/>
            </a:pPr>
            <a:endParaRPr lang="en-US" sz="1600" b="1" dirty="0"/>
          </a:p>
          <a:p>
            <a:pPr marL="285750" indent="-285750">
              <a:buFont typeface="Arial"/>
              <a:buChar char="•"/>
            </a:pPr>
            <a:r>
              <a:rPr lang="en-US" sz="1600" b="1" dirty="0"/>
              <a:t>Expected </a:t>
            </a:r>
            <a:r>
              <a:rPr lang="en-US" sz="1600" b="1" dirty="0" smtClean="0"/>
              <a:t>statistics per year: </a:t>
            </a:r>
          </a:p>
          <a:p>
            <a:pPr lvl="2"/>
            <a:r>
              <a:rPr lang="en-US" sz="1600" b="1" dirty="0" smtClean="0"/>
              <a:t>	nu mode: O</a:t>
            </a:r>
            <a:r>
              <a:rPr lang="en-US" sz="1600" b="1" dirty="0"/>
              <a:t>(1M) CC events </a:t>
            </a:r>
            <a:endParaRPr lang="en-US" sz="1600" b="1" dirty="0" smtClean="0"/>
          </a:p>
          <a:p>
            <a:pPr lvl="2"/>
            <a:r>
              <a:rPr lang="en-US" sz="1600" b="1" dirty="0"/>
              <a:t>	</a:t>
            </a:r>
            <a:r>
              <a:rPr lang="en-US" sz="1600" b="1" dirty="0" smtClean="0"/>
              <a:t>nubar mode: O</a:t>
            </a:r>
            <a:r>
              <a:rPr lang="en-US" sz="1600" b="1" dirty="0"/>
              <a:t>(0.3M) CC events </a:t>
            </a:r>
            <a:endParaRPr lang="en-US" sz="1600" b="1" dirty="0" smtClean="0"/>
          </a:p>
          <a:p>
            <a:pPr marL="285750" indent="-285750">
              <a:buFont typeface="Arial"/>
              <a:buChar char="•"/>
            </a:pPr>
            <a:endParaRPr lang="en-US" sz="1600" b="1" dirty="0">
              <a:latin typeface="+mn-lt"/>
            </a:endParaRPr>
          </a:p>
          <a:p>
            <a:pPr marL="285750" indent="-285750">
              <a:buFont typeface="Arial"/>
              <a:buChar char="•"/>
            </a:pPr>
            <a:r>
              <a:rPr lang="en-US" sz="1600" b="1" dirty="0">
                <a:latin typeface="+mn-lt"/>
              </a:rPr>
              <a:t>T</a:t>
            </a:r>
            <a:r>
              <a:rPr lang="en-US" sz="1600" b="1" dirty="0" smtClean="0">
                <a:latin typeface="+mn-lt"/>
              </a:rPr>
              <a:t>itanium </a:t>
            </a:r>
            <a:r>
              <a:rPr lang="en-US" sz="1600" b="1" dirty="0">
                <a:latin typeface="+mn-lt"/>
              </a:rPr>
              <a:t>alloy </a:t>
            </a:r>
            <a:r>
              <a:rPr lang="en-US" sz="1600" b="1" dirty="0" smtClean="0">
                <a:latin typeface="+mn-lt"/>
              </a:rPr>
              <a:t>vessel (UNS</a:t>
            </a:r>
            <a:r>
              <a:rPr lang="en-US" sz="1600" b="1" dirty="0">
                <a:latin typeface="+mn-lt"/>
              </a:rPr>
              <a:t>-</a:t>
            </a:r>
            <a:r>
              <a:rPr lang="en-US" sz="1600" b="1" dirty="0" smtClean="0">
                <a:latin typeface="+mn-lt"/>
              </a:rPr>
              <a:t>R56323)</a:t>
            </a:r>
          </a:p>
          <a:p>
            <a:pPr lvl="2"/>
            <a:r>
              <a:rPr lang="en-US" sz="1600" b="1" dirty="0">
                <a:latin typeface="+mn-lt"/>
              </a:rPr>
              <a:t>	</a:t>
            </a:r>
            <a:r>
              <a:rPr lang="en-US" sz="1600" b="1" dirty="0" smtClean="0">
                <a:latin typeface="+mn-lt"/>
              </a:rPr>
              <a:t>thickness</a:t>
            </a:r>
            <a:r>
              <a:rPr lang="en-US" sz="1600" b="1" dirty="0">
                <a:latin typeface="+mn-lt"/>
              </a:rPr>
              <a:t>: barrel, 9 mm (0.25X</a:t>
            </a:r>
            <a:r>
              <a:rPr lang="en-US" sz="1600" b="1" baseline="-5999" dirty="0">
                <a:latin typeface="+mn-lt"/>
              </a:rPr>
              <a:t>0</a:t>
            </a:r>
            <a:r>
              <a:rPr lang="en-US" sz="1600" b="1" dirty="0" smtClean="0">
                <a:latin typeface="+mn-lt"/>
              </a:rPr>
              <a:t>), </a:t>
            </a:r>
          </a:p>
          <a:p>
            <a:pPr lvl="2"/>
            <a:r>
              <a:rPr lang="en-US" sz="1600" b="1" dirty="0">
                <a:latin typeface="+mn-lt"/>
              </a:rPr>
              <a:t>	</a:t>
            </a:r>
            <a:r>
              <a:rPr lang="en-US" sz="1600" b="1" dirty="0" smtClean="0">
                <a:latin typeface="+mn-lt"/>
              </a:rPr>
              <a:t>   	        </a:t>
            </a:r>
            <a:r>
              <a:rPr lang="en-US" sz="1600" b="1" dirty="0" err="1" smtClean="0">
                <a:latin typeface="+mn-lt"/>
              </a:rPr>
              <a:t>endcaps</a:t>
            </a:r>
            <a:r>
              <a:rPr lang="en-US" sz="1600" b="1" dirty="0">
                <a:latin typeface="+mn-lt"/>
              </a:rPr>
              <a:t>, 17 mm (0.5X</a:t>
            </a:r>
            <a:r>
              <a:rPr lang="en-US" sz="1600" b="1" baseline="-5999" dirty="0">
                <a:latin typeface="+mn-lt"/>
              </a:rPr>
              <a:t>0</a:t>
            </a:r>
            <a:r>
              <a:rPr lang="en-US" sz="1600" b="1" dirty="0" smtClean="0">
                <a:latin typeface="+mn-lt"/>
              </a:rPr>
              <a:t>)</a:t>
            </a:r>
          </a:p>
          <a:p>
            <a:pPr lvl="2"/>
            <a:r>
              <a:rPr lang="en-US" sz="1600" b="1" dirty="0">
                <a:latin typeface="+mn-lt"/>
              </a:rPr>
              <a:t>	</a:t>
            </a:r>
            <a:r>
              <a:rPr lang="en-US" sz="1600" b="1" dirty="0" smtClean="0">
                <a:latin typeface="+mn-lt"/>
              </a:rPr>
              <a:t>mass</a:t>
            </a:r>
            <a:r>
              <a:rPr lang="en-US" sz="1600" b="1" dirty="0">
                <a:latin typeface="+mn-lt"/>
              </a:rPr>
              <a:t>: ~13 tonnes.</a:t>
            </a:r>
          </a:p>
          <a:p>
            <a:pPr marL="285750" indent="-285750">
              <a:buFont typeface="Arial"/>
              <a:buChar char="•"/>
            </a:pPr>
            <a:endParaRPr lang="en-US" sz="16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3101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GAr TPC Reconstruction - Justo Martín-Albo</a:t>
            </a:r>
          </a:p>
        </p:txBody>
      </p:sp>
      <p:sp>
        <p:nvSpPr>
          <p:cNvPr id="176" name="Shape 176"/>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pic>
        <p:nvPicPr>
          <p:cNvPr id="177" name="Shape 177"/>
          <p:cNvPicPr preferRelativeResize="0"/>
          <p:nvPr/>
        </p:nvPicPr>
        <p:blipFill>
          <a:blip r:embed="rId3">
            <a:alphaModFix/>
          </a:blip>
          <a:stretch>
            <a:fillRect/>
          </a:stretch>
        </p:blipFill>
        <p:spPr>
          <a:xfrm>
            <a:off x="152400" y="3517779"/>
            <a:ext cx="5506725" cy="2787770"/>
          </a:xfrm>
          <a:prstGeom prst="rect">
            <a:avLst/>
          </a:prstGeom>
          <a:noFill/>
          <a:ln w="9525" cap="flat" cmpd="sng">
            <a:solidFill>
              <a:srgbClr val="000000"/>
            </a:solidFill>
            <a:prstDash val="solid"/>
            <a:round/>
            <a:headEnd type="none" w="med" len="med"/>
            <a:tailEnd type="none" w="med" len="med"/>
          </a:ln>
        </p:spPr>
      </p:pic>
      <p:pic>
        <p:nvPicPr>
          <p:cNvPr id="178" name="Shape 178"/>
          <p:cNvPicPr preferRelativeResize="0"/>
          <p:nvPr/>
        </p:nvPicPr>
        <p:blipFill rotWithShape="1">
          <a:blip r:embed="rId4">
            <a:alphaModFix/>
          </a:blip>
          <a:srcRect b="9592"/>
          <a:stretch/>
        </p:blipFill>
        <p:spPr>
          <a:xfrm>
            <a:off x="3658066" y="762000"/>
            <a:ext cx="5333534" cy="2787774"/>
          </a:xfrm>
          <a:prstGeom prst="rect">
            <a:avLst/>
          </a:prstGeom>
          <a:noFill/>
          <a:ln w="9525" cap="flat" cmpd="sng">
            <a:solidFill>
              <a:srgbClr val="000000"/>
            </a:solidFill>
            <a:prstDash val="solid"/>
            <a:round/>
            <a:headEnd type="none" w="med" len="med"/>
            <a:tailEnd type="none" w="med" len="med"/>
          </a:ln>
        </p:spPr>
      </p:pic>
      <p:sp>
        <p:nvSpPr>
          <p:cNvPr id="179" name="Shape 179"/>
          <p:cNvSpPr txBox="1"/>
          <p:nvPr/>
        </p:nvSpPr>
        <p:spPr>
          <a:xfrm>
            <a:off x="1266575" y="1822625"/>
            <a:ext cx="8896800" cy="1038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80" name="Shape 180"/>
          <p:cNvSpPr txBox="1"/>
          <p:nvPr/>
        </p:nvSpPr>
        <p:spPr>
          <a:xfrm>
            <a:off x="1473800" y="1421050"/>
            <a:ext cx="2363100" cy="1038000"/>
          </a:xfrm>
          <a:prstGeom prst="rect">
            <a:avLst/>
          </a:prstGeom>
          <a:noFill/>
          <a:ln>
            <a:noFill/>
          </a:ln>
        </p:spPr>
        <p:txBody>
          <a:bodyPr lIns="91425" tIns="91425" rIns="91425" bIns="91425" anchor="t" anchorCtr="0">
            <a:noAutofit/>
          </a:bodyPr>
          <a:lstStyle/>
          <a:p>
            <a:pPr lvl="0">
              <a:spcBef>
                <a:spcPts val="0"/>
              </a:spcBef>
              <a:buNone/>
            </a:pPr>
            <a:r>
              <a:rPr lang="en-US" sz="2400" dirty="0">
                <a:solidFill>
                  <a:srgbClr val="FF0000"/>
                </a:solidFill>
              </a:rPr>
              <a:t>Momentum</a:t>
            </a:r>
          </a:p>
          <a:p>
            <a:pPr lvl="0">
              <a:spcBef>
                <a:spcPts val="0"/>
              </a:spcBef>
              <a:buNone/>
            </a:pPr>
            <a:r>
              <a:rPr lang="en-US" sz="2400" dirty="0" smtClean="0">
                <a:solidFill>
                  <a:srgbClr val="FF0000"/>
                </a:solidFill>
              </a:rPr>
              <a:t>Resolution</a:t>
            </a:r>
          </a:p>
          <a:p>
            <a:pPr lvl="0">
              <a:spcBef>
                <a:spcPts val="0"/>
              </a:spcBef>
              <a:buNone/>
            </a:pPr>
            <a:r>
              <a:rPr lang="en-US" sz="1600" dirty="0" smtClean="0">
                <a:solidFill>
                  <a:srgbClr val="FF0000"/>
                </a:solidFill>
              </a:rPr>
              <a:t>~2.5% dominated by </a:t>
            </a:r>
            <a:r>
              <a:rPr lang="en-US" sz="1600" dirty="0" err="1" smtClean="0">
                <a:solidFill>
                  <a:srgbClr val="FF0000"/>
                </a:solidFill>
              </a:rPr>
              <a:t>mult</a:t>
            </a:r>
            <a:r>
              <a:rPr lang="en-US" sz="1600" dirty="0" smtClean="0">
                <a:solidFill>
                  <a:srgbClr val="FF0000"/>
                </a:solidFill>
              </a:rPr>
              <a:t>. scattering</a:t>
            </a:r>
            <a:endParaRPr lang="en-US" sz="1600" dirty="0">
              <a:solidFill>
                <a:srgbClr val="FF0000"/>
              </a:solidFill>
            </a:endParaRPr>
          </a:p>
        </p:txBody>
      </p:sp>
      <p:sp>
        <p:nvSpPr>
          <p:cNvPr id="181" name="Shape 181"/>
          <p:cNvSpPr txBox="1"/>
          <p:nvPr/>
        </p:nvSpPr>
        <p:spPr>
          <a:xfrm>
            <a:off x="6367900" y="4423600"/>
            <a:ext cx="2776100" cy="1038000"/>
          </a:xfrm>
          <a:prstGeom prst="rect">
            <a:avLst/>
          </a:prstGeom>
          <a:noFill/>
          <a:ln>
            <a:noFill/>
          </a:ln>
        </p:spPr>
        <p:txBody>
          <a:bodyPr lIns="91425" tIns="91425" rIns="91425" bIns="91425" anchor="t" anchorCtr="0">
            <a:noAutofit/>
          </a:bodyPr>
          <a:lstStyle/>
          <a:p>
            <a:r>
              <a:rPr lang="en-US" sz="2400" dirty="0" smtClean="0">
                <a:solidFill>
                  <a:srgbClr val="FF0000"/>
                </a:solidFill>
              </a:rPr>
              <a:t>PID</a:t>
            </a:r>
          </a:p>
          <a:p>
            <a:r>
              <a:rPr lang="en-US" sz="1600" dirty="0" smtClean="0">
                <a:solidFill>
                  <a:srgbClr val="FF0000"/>
                </a:solidFill>
              </a:rPr>
              <a:t>Good </a:t>
            </a:r>
            <a:r>
              <a:rPr lang="en-US" sz="1600" dirty="0">
                <a:solidFill>
                  <a:srgbClr val="FF0000"/>
                </a:solidFill>
              </a:rPr>
              <a:t>separation of muons (pions), </a:t>
            </a:r>
            <a:r>
              <a:rPr lang="en-US" sz="1600" dirty="0" smtClean="0">
                <a:solidFill>
                  <a:srgbClr val="FF0000"/>
                </a:solidFill>
              </a:rPr>
              <a:t>kaons, protons </a:t>
            </a:r>
            <a:r>
              <a:rPr lang="en-US" sz="1600" dirty="0">
                <a:solidFill>
                  <a:srgbClr val="FF0000"/>
                </a:solidFill>
              </a:rPr>
              <a:t>using dE/dx measurement in TPC.</a:t>
            </a:r>
          </a:p>
          <a:p>
            <a:pPr lvl="0" rtl="0">
              <a:spcBef>
                <a:spcPts val="0"/>
              </a:spcBef>
              <a:buNone/>
            </a:pPr>
            <a:endParaRPr lang="en-US" sz="2400" dirty="0" smtClean="0">
              <a:solidFill>
                <a:srgbClr val="FF0000"/>
              </a:solidFill>
            </a:endParaRPr>
          </a:p>
          <a:p>
            <a:pPr lvl="0" rtl="0">
              <a:spcBef>
                <a:spcPts val="0"/>
              </a:spcBef>
              <a:buNone/>
            </a:pPr>
            <a:endParaRPr lang="en-US" sz="2400" dirty="0">
              <a:solidFill>
                <a:srgbClr val="FF0000"/>
              </a:solidFill>
            </a:endParaRPr>
          </a:p>
        </p:txBody>
      </p:sp>
      <p:cxnSp>
        <p:nvCxnSpPr>
          <p:cNvPr id="182" name="Shape 182"/>
          <p:cNvCxnSpPr/>
          <p:nvPr/>
        </p:nvCxnSpPr>
        <p:spPr>
          <a:xfrm rot="10800000" flipH="1">
            <a:off x="2996525" y="1940025"/>
            <a:ext cx="840300" cy="21600"/>
          </a:xfrm>
          <a:prstGeom prst="straightConnector1">
            <a:avLst/>
          </a:prstGeom>
          <a:noFill/>
          <a:ln w="38100" cap="flat" cmpd="sng">
            <a:solidFill>
              <a:srgbClr val="FF0000"/>
            </a:solidFill>
            <a:prstDash val="solid"/>
            <a:round/>
            <a:headEnd type="none" w="lg" len="lg"/>
            <a:tailEnd type="triangle" w="lg" len="lg"/>
          </a:ln>
        </p:spPr>
      </p:cxnSp>
      <p:cxnSp>
        <p:nvCxnSpPr>
          <p:cNvPr id="183" name="Shape 183"/>
          <p:cNvCxnSpPr/>
          <p:nvPr/>
        </p:nvCxnSpPr>
        <p:spPr>
          <a:xfrm rot="10800000" flipH="1">
            <a:off x="5527600" y="4718225"/>
            <a:ext cx="840300" cy="21600"/>
          </a:xfrm>
          <a:prstGeom prst="straightConnector1">
            <a:avLst/>
          </a:prstGeom>
          <a:noFill/>
          <a:ln w="38100" cap="flat" cmpd="sng">
            <a:solidFill>
              <a:srgbClr val="FF0000"/>
            </a:solidFill>
            <a:prstDash val="solid"/>
            <a:round/>
            <a:headEnd type="triangle" w="lg" len="lg"/>
            <a:tailEnd type="none" w="lg" len="lg"/>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2" name="Picture 11" descr="20170124___CERN___4th_Run-Through.png"/>
          <p:cNvPicPr>
            <a:picLocks noChangeAspect="1"/>
          </p:cNvPicPr>
          <p:nvPr/>
        </p:nvPicPr>
        <p:blipFill rotWithShape="1">
          <a:blip r:embed="rId3">
            <a:extLst>
              <a:ext uri="{28A0092B-C50C-407E-A947-70E740481C1C}">
                <a14:useLocalDpi xmlns:a14="http://schemas.microsoft.com/office/drawing/2010/main" val="0"/>
              </a:ext>
            </a:extLst>
          </a:blip>
          <a:srcRect t="4251" r="3115" b="18239"/>
          <a:stretch/>
        </p:blipFill>
        <p:spPr>
          <a:xfrm>
            <a:off x="2239081" y="802333"/>
            <a:ext cx="6205519" cy="3384973"/>
          </a:xfrm>
          <a:prstGeom prst="rect">
            <a:avLst/>
          </a:prstGeom>
        </p:spPr>
      </p:pic>
      <p:sp>
        <p:nvSpPr>
          <p:cNvPr id="175" name="Shape 175"/>
          <p:cNvSpPr txBox="1">
            <a:spLocks noGrp="1"/>
          </p:cNvSpPr>
          <p:nvPr>
            <p:ph type="title"/>
          </p:nvPr>
        </p:nvSpPr>
        <p:spPr>
          <a:xfrm>
            <a:off x="457200" y="3101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GAr TPC Reconstruction - Justo Martín-Albo</a:t>
            </a:r>
          </a:p>
        </p:txBody>
      </p:sp>
      <p:sp>
        <p:nvSpPr>
          <p:cNvPr id="176" name="Shape 176"/>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
        <p:nvSpPr>
          <p:cNvPr id="2" name="Rectangle 1"/>
          <p:cNvSpPr/>
          <p:nvPr/>
        </p:nvSpPr>
        <p:spPr>
          <a:xfrm>
            <a:off x="1" y="3458934"/>
            <a:ext cx="8686800" cy="2831544"/>
          </a:xfrm>
          <a:prstGeom prst="rect">
            <a:avLst/>
          </a:prstGeom>
        </p:spPr>
        <p:txBody>
          <a:bodyPr wrap="square">
            <a:spAutoFit/>
          </a:bodyPr>
          <a:lstStyle/>
          <a:p>
            <a:pPr marL="444500" lvl="1">
              <a:spcBef>
                <a:spcPts val="4200"/>
              </a:spcBef>
              <a:buClrTx/>
              <a:buSzPct val="100000"/>
              <a:defRPr sz="3600">
                <a:solidFill>
                  <a:srgbClr val="000000"/>
                </a:solidFill>
                <a:latin typeface="Georgia"/>
                <a:ea typeface="Georgia"/>
                <a:cs typeface="Georgia"/>
                <a:sym typeface="Georgia"/>
              </a:defRPr>
            </a:pPr>
            <a:r>
              <a:rPr lang="en-US" sz="1800" b="1" dirty="0" smtClean="0">
                <a:latin typeface="+mn-lt"/>
              </a:rPr>
              <a:t>4</a:t>
            </a:r>
            <a:r>
              <a:rPr lang="en-US" sz="1800" b="1" baseline="30000" dirty="0" smtClean="0">
                <a:latin typeface="+mn-lt"/>
              </a:rPr>
              <a:t>th</a:t>
            </a:r>
            <a:r>
              <a:rPr lang="en-US" sz="1800" b="1" dirty="0" smtClean="0">
                <a:latin typeface="+mn-lt"/>
              </a:rPr>
              <a:t> Run-Through</a:t>
            </a:r>
            <a:endParaRPr lang="en-US" sz="1800" b="1" dirty="0">
              <a:latin typeface="+mn-lt"/>
            </a:endParaRPr>
          </a:p>
          <a:p>
            <a:pPr marL="730250" lvl="1" indent="-285750">
              <a:spcBef>
                <a:spcPts val="4200"/>
              </a:spcBef>
              <a:buClrTx/>
              <a:buSzPct val="100000"/>
              <a:buFont typeface="Arial"/>
              <a:buChar char="•"/>
              <a:defRPr sz="3600">
                <a:solidFill>
                  <a:srgbClr val="000000"/>
                </a:solidFill>
                <a:latin typeface="Georgia"/>
                <a:ea typeface="Georgia"/>
                <a:cs typeface="Georgia"/>
                <a:sym typeface="Georgia"/>
              </a:defRPr>
            </a:pPr>
            <a:r>
              <a:rPr lang="en-US" sz="1800" dirty="0" smtClean="0">
                <a:latin typeface="+mn-lt"/>
              </a:rPr>
              <a:t>Changes </a:t>
            </a:r>
            <a:r>
              <a:rPr lang="en-US" sz="1800" dirty="0">
                <a:latin typeface="+mn-lt"/>
              </a:rPr>
              <a:t>in particle identification and track selection with respect to previous MC production to improve realism of pseudo-reconstruction.</a:t>
            </a:r>
          </a:p>
          <a:p>
            <a:pPr marL="730250" lvl="1" indent="-285750">
              <a:spcBef>
                <a:spcPts val="4200"/>
              </a:spcBef>
              <a:buClrTx/>
              <a:buSzPct val="100000"/>
              <a:buFont typeface="Arial"/>
              <a:buChar char="•"/>
              <a:defRPr sz="3600">
                <a:solidFill>
                  <a:srgbClr val="000000"/>
                </a:solidFill>
                <a:latin typeface="Georgia"/>
                <a:ea typeface="Georgia"/>
                <a:cs typeface="Georgia"/>
                <a:sym typeface="Georgia"/>
              </a:defRPr>
            </a:pPr>
            <a:r>
              <a:rPr lang="en-US" sz="1800" dirty="0">
                <a:latin typeface="+mn-lt"/>
              </a:rPr>
              <a:t>Several parts of reconstruction still cheated. Improving beyond this would require full, real reconstruction. Not planned for ND-TF.</a:t>
            </a:r>
          </a:p>
        </p:txBody>
      </p:sp>
    </p:spTree>
    <p:extLst>
      <p:ext uri="{BB962C8B-B14F-4D97-AF65-F5344CB8AC3E}">
        <p14:creationId xmlns:p14="http://schemas.microsoft.com/office/powerpoint/2010/main" val="2409364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LAr Simulation - James Sinclair &amp; Joseph Zennamo</a:t>
            </a:r>
          </a:p>
        </p:txBody>
      </p:sp>
      <p:sp>
        <p:nvSpPr>
          <p:cNvPr id="129" name="Shape 129"/>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35</a:t>
            </a:fld>
            <a:endParaRPr lang="en-US"/>
          </a:p>
        </p:txBody>
      </p:sp>
      <p:pic>
        <p:nvPicPr>
          <p:cNvPr id="2" name="Picture 1"/>
          <p:cNvPicPr>
            <a:picLocks noChangeAspect="1"/>
          </p:cNvPicPr>
          <p:nvPr/>
        </p:nvPicPr>
        <p:blipFill>
          <a:blip r:embed="rId3"/>
          <a:stretch>
            <a:fillRect/>
          </a:stretch>
        </p:blipFill>
        <p:spPr>
          <a:xfrm>
            <a:off x="454025" y="881018"/>
            <a:ext cx="4200671" cy="4970913"/>
          </a:xfrm>
          <a:prstGeom prst="rect">
            <a:avLst/>
          </a:prstGeom>
        </p:spPr>
      </p:pic>
      <p:pic>
        <p:nvPicPr>
          <p:cNvPr id="3" name="Picture 2"/>
          <p:cNvPicPr>
            <a:picLocks noChangeAspect="1"/>
          </p:cNvPicPr>
          <p:nvPr/>
        </p:nvPicPr>
        <p:blipFill>
          <a:blip r:embed="rId4"/>
          <a:stretch>
            <a:fillRect/>
          </a:stretch>
        </p:blipFill>
        <p:spPr>
          <a:xfrm>
            <a:off x="4908838" y="2977425"/>
            <a:ext cx="3777961" cy="2907563"/>
          </a:xfrm>
          <a:prstGeom prst="rect">
            <a:avLst/>
          </a:prstGeom>
        </p:spPr>
      </p:pic>
      <p:sp>
        <p:nvSpPr>
          <p:cNvPr id="4" name="TextBox 3"/>
          <p:cNvSpPr txBox="1"/>
          <p:nvPr/>
        </p:nvSpPr>
        <p:spPr>
          <a:xfrm>
            <a:off x="1527576" y="5799183"/>
            <a:ext cx="2128107" cy="338554"/>
          </a:xfrm>
          <a:prstGeom prst="rect">
            <a:avLst/>
          </a:prstGeom>
          <a:noFill/>
        </p:spPr>
        <p:txBody>
          <a:bodyPr wrap="none" rtlCol="0">
            <a:spAutoFit/>
          </a:bodyPr>
          <a:lstStyle/>
          <a:p>
            <a:r>
              <a:rPr lang="en-US" sz="1600" b="1" dirty="0" err="1" smtClean="0"/>
              <a:t>ArgonCube</a:t>
            </a:r>
            <a:r>
              <a:rPr lang="en-US" sz="1600" b="1" dirty="0" smtClean="0"/>
              <a:t> sketch</a:t>
            </a:r>
            <a:endParaRPr lang="en-US" sz="1600" b="1" dirty="0"/>
          </a:p>
        </p:txBody>
      </p:sp>
      <p:sp>
        <p:nvSpPr>
          <p:cNvPr id="5" name="TextBox 4"/>
          <p:cNvSpPr txBox="1"/>
          <p:nvPr/>
        </p:nvSpPr>
        <p:spPr>
          <a:xfrm>
            <a:off x="5080473" y="5846000"/>
            <a:ext cx="3518186" cy="307777"/>
          </a:xfrm>
          <a:prstGeom prst="rect">
            <a:avLst/>
          </a:prstGeom>
          <a:noFill/>
        </p:spPr>
        <p:txBody>
          <a:bodyPr wrap="none" rtlCol="0">
            <a:spAutoFit/>
          </a:bodyPr>
          <a:lstStyle/>
          <a:p>
            <a:r>
              <a:rPr lang="en-US" b="1" dirty="0" smtClean="0"/>
              <a:t>Double racetrack Helmholtz magnet</a:t>
            </a:r>
            <a:endParaRPr lang="en-US" b="1" dirty="0"/>
          </a:p>
        </p:txBody>
      </p:sp>
      <p:sp>
        <p:nvSpPr>
          <p:cNvPr id="6" name="TextBox 5"/>
          <p:cNvSpPr txBox="1"/>
          <p:nvPr/>
        </p:nvSpPr>
        <p:spPr>
          <a:xfrm>
            <a:off x="4771521" y="892377"/>
            <a:ext cx="4204859" cy="2031325"/>
          </a:xfrm>
          <a:prstGeom prst="rect">
            <a:avLst/>
          </a:prstGeom>
          <a:noFill/>
        </p:spPr>
        <p:txBody>
          <a:bodyPr wrap="none" rtlCol="0">
            <a:spAutoFit/>
          </a:bodyPr>
          <a:lstStyle/>
          <a:p>
            <a:r>
              <a:rPr lang="en-US" b="1" dirty="0"/>
              <a:t>Modular TPC total 6 m x 8 m x 3 m, ~ 200 </a:t>
            </a:r>
            <a:r>
              <a:rPr lang="en-US" b="1" dirty="0" smtClean="0"/>
              <a:t>t</a:t>
            </a:r>
          </a:p>
          <a:p>
            <a:endParaRPr lang="en-US" b="1" dirty="0" smtClean="0"/>
          </a:p>
          <a:p>
            <a:r>
              <a:rPr lang="en-US" b="1" dirty="0" smtClean="0"/>
              <a:t>Each module </a:t>
            </a:r>
            <a:r>
              <a:rPr lang="en-US" b="1" dirty="0"/>
              <a:t>2 m x 2 m x 3 m.</a:t>
            </a:r>
          </a:p>
          <a:p>
            <a:endParaRPr lang="en-US" b="1" dirty="0" smtClean="0"/>
          </a:p>
          <a:p>
            <a:r>
              <a:rPr lang="en-US" b="1" dirty="0" smtClean="0"/>
              <a:t>1 </a:t>
            </a:r>
            <a:r>
              <a:rPr lang="en-US" b="1" dirty="0"/>
              <a:t>m drift </a:t>
            </a:r>
            <a:r>
              <a:rPr lang="en-US" b="1" dirty="0" smtClean="0"/>
              <a:t>length</a:t>
            </a:r>
          </a:p>
          <a:p>
            <a:endParaRPr lang="nl-NL" b="1" dirty="0" smtClean="0"/>
          </a:p>
          <a:p>
            <a:r>
              <a:rPr lang="nl-NL" b="1" dirty="0" smtClean="0"/>
              <a:t>E</a:t>
            </a:r>
            <a:r>
              <a:rPr lang="nl-NL" b="1" dirty="0"/>
              <a:t>-Field 100 kV (1 kV/cm</a:t>
            </a:r>
            <a:r>
              <a:rPr lang="nl-NL" b="1" dirty="0" smtClean="0"/>
              <a:t>)</a:t>
            </a:r>
          </a:p>
          <a:p>
            <a:endParaRPr lang="en-US" b="1" dirty="0"/>
          </a:p>
          <a:p>
            <a:r>
              <a:rPr lang="en-US" b="1" dirty="0" smtClean="0"/>
              <a:t>Superconducting </a:t>
            </a:r>
            <a:r>
              <a:rPr lang="en-US" b="1" dirty="0"/>
              <a:t>Helmholtz, B-</a:t>
            </a:r>
            <a:r>
              <a:rPr lang="en-US" b="1" dirty="0" smtClean="0"/>
              <a:t>field </a:t>
            </a:r>
            <a:r>
              <a:rPr lang="en-US" b="1" dirty="0"/>
              <a:t>1T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a:solidFill>
                  <a:srgbClr val="BC5F2B"/>
                </a:solidFill>
                <a:latin typeface="Helvetica Neue"/>
                <a:ea typeface="Helvetica Neue"/>
                <a:cs typeface="Helvetica Neue"/>
                <a:sym typeface="Helvetica Neue"/>
              </a:rPr>
              <a:t>LAr Simulation - James Sinclair &amp; Joseph </a:t>
            </a:r>
            <a:r>
              <a:rPr lang="en-US" sz="2200" b="1" dirty="0" err="1">
                <a:solidFill>
                  <a:srgbClr val="BC5F2B"/>
                </a:solidFill>
                <a:latin typeface="Helvetica Neue"/>
                <a:ea typeface="Helvetica Neue"/>
                <a:cs typeface="Helvetica Neue"/>
                <a:sym typeface="Helvetica Neue"/>
              </a:rPr>
              <a:t>Zennamo</a:t>
            </a:r>
            <a:endParaRPr lang="en-US" sz="2200" b="1" dirty="0">
              <a:solidFill>
                <a:srgbClr val="BC5F2B"/>
              </a:solidFill>
              <a:latin typeface="Helvetica Neue"/>
              <a:ea typeface="Helvetica Neue"/>
              <a:cs typeface="Helvetica Neue"/>
              <a:sym typeface="Helvetica Neue"/>
            </a:endParaRPr>
          </a:p>
        </p:txBody>
      </p:sp>
      <p:sp>
        <p:nvSpPr>
          <p:cNvPr id="129" name="Shape 129"/>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36</a:t>
            </a:fld>
            <a:endParaRPr lang="en-US"/>
          </a:p>
        </p:txBody>
      </p:sp>
      <p:pic>
        <p:nvPicPr>
          <p:cNvPr id="7" name="Picture 6" descr="LArTPCSimJan2017_Page_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176131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568325" y="481043"/>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a:solidFill>
                  <a:srgbClr val="BC5F2B"/>
                </a:solidFill>
                <a:latin typeface="Helvetica Neue"/>
                <a:ea typeface="Helvetica Neue"/>
                <a:cs typeface="Helvetica Neue"/>
                <a:sym typeface="Helvetica Neue"/>
              </a:rPr>
              <a:t>LAr </a:t>
            </a:r>
            <a:r>
              <a:rPr lang="en-US" sz="2200" b="1" dirty="0" smtClean="0">
                <a:solidFill>
                  <a:srgbClr val="BC5F2B"/>
                </a:solidFill>
                <a:latin typeface="Helvetica Neue"/>
                <a:ea typeface="Helvetica Neue"/>
                <a:cs typeface="Helvetica Neue"/>
                <a:sym typeface="Helvetica Neue"/>
              </a:rPr>
              <a:t>Simulation and Reconstruction </a:t>
            </a:r>
            <a:r>
              <a:rPr lang="en-US" sz="2200" b="1" dirty="0">
                <a:solidFill>
                  <a:srgbClr val="BC5F2B"/>
                </a:solidFill>
                <a:latin typeface="Helvetica Neue"/>
                <a:ea typeface="Helvetica Neue"/>
                <a:cs typeface="Helvetica Neue"/>
                <a:sym typeface="Helvetica Neue"/>
              </a:rPr>
              <a:t>- James Sinclair and Joseph </a:t>
            </a:r>
            <a:r>
              <a:rPr lang="en-US" sz="2200" b="1" dirty="0" err="1">
                <a:solidFill>
                  <a:srgbClr val="BC5F2B"/>
                </a:solidFill>
                <a:latin typeface="Helvetica Neue"/>
                <a:ea typeface="Helvetica Neue"/>
                <a:cs typeface="Helvetica Neue"/>
                <a:sym typeface="Helvetica Neue"/>
              </a:rPr>
              <a:t>Zennamo</a:t>
            </a:r>
            <a:endParaRPr lang="en-US" sz="2200" b="1" dirty="0">
              <a:solidFill>
                <a:srgbClr val="BC5F2B"/>
              </a:solidFill>
              <a:latin typeface="Helvetica Neue"/>
              <a:ea typeface="Helvetica Neue"/>
              <a:cs typeface="Helvetica Neue"/>
              <a:sym typeface="Helvetica Neue"/>
            </a:endParaRPr>
          </a:p>
        </p:txBody>
      </p:sp>
      <p:sp>
        <p:nvSpPr>
          <p:cNvPr id="140" name="Shape 140"/>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
        <p:nvSpPr>
          <p:cNvPr id="2" name="TextBox 1"/>
          <p:cNvSpPr txBox="1"/>
          <p:nvPr/>
        </p:nvSpPr>
        <p:spPr>
          <a:xfrm>
            <a:off x="0" y="1334373"/>
            <a:ext cx="9143999" cy="5047535"/>
          </a:xfrm>
          <a:prstGeom prst="rect">
            <a:avLst/>
          </a:prstGeom>
          <a:noFill/>
        </p:spPr>
        <p:txBody>
          <a:bodyPr wrap="square" rtlCol="0">
            <a:spAutoFit/>
          </a:bodyPr>
          <a:lstStyle/>
          <a:p>
            <a:pPr marL="285750" indent="-285750">
              <a:buFont typeface="Arial"/>
              <a:buChar char="•"/>
            </a:pPr>
            <a:r>
              <a:rPr lang="en-US" sz="1800" dirty="0"/>
              <a:t>Implemented magnetized </a:t>
            </a:r>
            <a:r>
              <a:rPr lang="en-US" sz="1800" dirty="0" smtClean="0"/>
              <a:t>modular geometry </a:t>
            </a:r>
            <a:r>
              <a:rPr lang="en-US" sz="1800" dirty="0"/>
              <a:t>(currently only bulk </a:t>
            </a:r>
            <a:r>
              <a:rPr lang="en-US" sz="1800" dirty="0" smtClean="0"/>
              <a:t>material for </a:t>
            </a:r>
            <a:r>
              <a:rPr lang="en-US" sz="1800" dirty="0"/>
              <a:t>magnets &amp; support structure</a:t>
            </a:r>
            <a:r>
              <a:rPr lang="en-US" sz="1800" dirty="0" smtClean="0"/>
              <a:t>) N.B</a:t>
            </a:r>
            <a:r>
              <a:rPr lang="en-US" sz="1800" dirty="0"/>
              <a:t>. Return yoke not required</a:t>
            </a:r>
            <a:r>
              <a:rPr lang="en-US" sz="1800" dirty="0" smtClean="0"/>
              <a:t>.</a:t>
            </a:r>
          </a:p>
          <a:p>
            <a:pPr marL="285750" indent="-285750">
              <a:buFont typeface="Arial"/>
              <a:buChar char="•"/>
            </a:pPr>
            <a:endParaRPr lang="en-US" sz="1800" dirty="0"/>
          </a:p>
          <a:p>
            <a:pPr marL="285750" indent="-285750">
              <a:buFont typeface="Arial"/>
              <a:buChar char="•"/>
            </a:pPr>
            <a:r>
              <a:rPr lang="en-US" sz="1800" dirty="0" smtClean="0"/>
              <a:t>Many problems observed in 3</a:t>
            </a:r>
            <a:r>
              <a:rPr lang="en-US" sz="1800" baseline="30000" dirty="0" smtClean="0"/>
              <a:t>rd</a:t>
            </a:r>
            <a:r>
              <a:rPr lang="en-US" sz="1800" dirty="0" smtClean="0"/>
              <a:t> Run-Through. Not all yet fixed and has delayed production running for 4</a:t>
            </a:r>
            <a:r>
              <a:rPr lang="en-US" sz="1800" baseline="30000" dirty="0" smtClean="0"/>
              <a:t>th</a:t>
            </a:r>
            <a:r>
              <a:rPr lang="en-US" sz="1800" dirty="0" smtClean="0"/>
              <a:t> Run-Through</a:t>
            </a:r>
          </a:p>
          <a:p>
            <a:endParaRPr lang="en-US" sz="1800" dirty="0"/>
          </a:p>
          <a:p>
            <a:r>
              <a:rPr lang="en-US" sz="1800" dirty="0" smtClean="0"/>
              <a:t>The Reconstruction Plan</a:t>
            </a:r>
          </a:p>
          <a:p>
            <a:pPr marL="285750" indent="-285750">
              <a:buFont typeface="Arial"/>
              <a:buChar char="•"/>
            </a:pPr>
            <a:r>
              <a:rPr lang="en-US" dirty="0"/>
              <a:t>Vertices are </a:t>
            </a:r>
            <a:r>
              <a:rPr lang="en-US" dirty="0" smtClean="0"/>
              <a:t>identified </a:t>
            </a:r>
            <a:r>
              <a:rPr lang="en-US" dirty="0"/>
              <a:t>from tracks and showers start points; used for truth matching</a:t>
            </a:r>
          </a:p>
          <a:p>
            <a:pPr marL="285750" indent="-285750">
              <a:buFont typeface="Arial"/>
              <a:buChar char="•"/>
            </a:pPr>
            <a:r>
              <a:rPr lang="en-US" dirty="0"/>
              <a:t>Track reconstruction:</a:t>
            </a:r>
          </a:p>
          <a:p>
            <a:r>
              <a:rPr lang="en-US" dirty="0" smtClean="0"/>
              <a:t>	Short </a:t>
            </a:r>
            <a:r>
              <a:rPr lang="en-US" dirty="0"/>
              <a:t>track momentum uses ionization (not enough curvature); smearing on total </a:t>
            </a:r>
            <a:r>
              <a:rPr lang="en-US" dirty="0" smtClean="0"/>
              <a:t>energy deposition</a:t>
            </a:r>
            <a:endParaRPr lang="en-US" dirty="0"/>
          </a:p>
          <a:p>
            <a:r>
              <a:rPr lang="en-US" dirty="0"/>
              <a:t>	</a:t>
            </a:r>
            <a:r>
              <a:rPr lang="en-US" dirty="0" smtClean="0"/>
              <a:t>Long </a:t>
            </a:r>
            <a:r>
              <a:rPr lang="en-US" dirty="0"/>
              <a:t>track momentum uses track length and </a:t>
            </a:r>
            <a:r>
              <a:rPr lang="en-US" dirty="0" err="1"/>
              <a:t>sagitta</a:t>
            </a:r>
            <a:endParaRPr lang="en-US" dirty="0"/>
          </a:p>
          <a:p>
            <a:pPr marL="285750" indent="-285750">
              <a:buFont typeface="Arial"/>
              <a:buChar char="•"/>
            </a:pPr>
            <a:r>
              <a:rPr lang="en-US" dirty="0"/>
              <a:t>Energy reconstruction:</a:t>
            </a:r>
          </a:p>
          <a:p>
            <a:r>
              <a:rPr lang="en-US" dirty="0"/>
              <a:t>	</a:t>
            </a:r>
            <a:r>
              <a:rPr lang="en-US" dirty="0" smtClean="0"/>
              <a:t>Assume </a:t>
            </a:r>
            <a:r>
              <a:rPr lang="en-US" dirty="0"/>
              <a:t>worst </a:t>
            </a:r>
            <a:r>
              <a:rPr lang="en-US" dirty="0" smtClean="0"/>
              <a:t>case</a:t>
            </a:r>
            <a:r>
              <a:rPr lang="en-US" dirty="0"/>
              <a:t> </a:t>
            </a:r>
            <a:r>
              <a:rPr lang="en-US" dirty="0" smtClean="0"/>
              <a:t>– resolution from </a:t>
            </a:r>
            <a:r>
              <a:rPr lang="en-US" dirty="0" err="1"/>
              <a:t>ArgonNeuT</a:t>
            </a:r>
            <a:r>
              <a:rPr lang="en-US" dirty="0"/>
              <a:t> (comparable wire spacing to pixel pitch)</a:t>
            </a:r>
          </a:p>
          <a:p>
            <a:pPr marL="285750" indent="-285750">
              <a:buFont typeface="Arial"/>
              <a:buChar char="•"/>
            </a:pPr>
            <a:r>
              <a:rPr lang="en-US" dirty="0"/>
              <a:t>Showers reconstruction:</a:t>
            </a:r>
          </a:p>
          <a:p>
            <a:r>
              <a:rPr lang="en-US" dirty="0"/>
              <a:t>	</a:t>
            </a:r>
            <a:r>
              <a:rPr lang="en-US" dirty="0" smtClean="0"/>
              <a:t>Total </a:t>
            </a:r>
            <a:r>
              <a:rPr lang="en-US" dirty="0"/>
              <a:t>energy calculated from calorimetry</a:t>
            </a:r>
          </a:p>
          <a:p>
            <a:r>
              <a:rPr lang="en-US" dirty="0"/>
              <a:t>	</a:t>
            </a:r>
            <a:r>
              <a:rPr lang="en-US" dirty="0" smtClean="0"/>
              <a:t>Plan </a:t>
            </a:r>
            <a:r>
              <a:rPr lang="en-US" dirty="0"/>
              <a:t>to reconstruct momentum (magnitude and direction) still being implemented</a:t>
            </a:r>
          </a:p>
          <a:p>
            <a:pPr marL="285750" indent="-285750">
              <a:buFont typeface="Arial"/>
              <a:buChar char="•"/>
            </a:pPr>
            <a:r>
              <a:rPr lang="en-US" dirty="0"/>
              <a:t>Particle ID:</a:t>
            </a:r>
          </a:p>
          <a:p>
            <a:r>
              <a:rPr lang="en-US" dirty="0"/>
              <a:t>	</a:t>
            </a:r>
            <a:r>
              <a:rPr lang="en-US" dirty="0" smtClean="0"/>
              <a:t>If </a:t>
            </a:r>
            <a:r>
              <a:rPr lang="en-US" dirty="0"/>
              <a:t>a </a:t>
            </a:r>
            <a:r>
              <a:rPr lang="en-US" dirty="0" smtClean="0"/>
              <a:t>final </a:t>
            </a:r>
            <a:r>
              <a:rPr lang="en-US" dirty="0"/>
              <a:t>state charged lepton is present, neutrino </a:t>
            </a:r>
            <a:r>
              <a:rPr lang="en-US" dirty="0" smtClean="0"/>
              <a:t>flavor </a:t>
            </a:r>
            <a:r>
              <a:rPr lang="en-US" dirty="0"/>
              <a:t>is assumed</a:t>
            </a:r>
          </a:p>
          <a:p>
            <a:r>
              <a:rPr lang="en-US" dirty="0"/>
              <a:t>	</a:t>
            </a:r>
            <a:r>
              <a:rPr lang="en-US" dirty="0" smtClean="0"/>
              <a:t>Showers</a:t>
            </a:r>
            <a:r>
              <a:rPr lang="en-US" dirty="0"/>
              <a:t>: dE/dx of the </a:t>
            </a:r>
            <a:r>
              <a:rPr lang="en-US" dirty="0" smtClean="0"/>
              <a:t>first </a:t>
            </a:r>
            <a:r>
              <a:rPr lang="en-US" dirty="0"/>
              <a:t>few cm are used for electron photon discrimination</a:t>
            </a:r>
          </a:p>
          <a:p>
            <a:r>
              <a:rPr lang="en-US" dirty="0"/>
              <a:t>	</a:t>
            </a:r>
            <a:r>
              <a:rPr lang="en-US" dirty="0" smtClean="0"/>
              <a:t>If </a:t>
            </a:r>
            <a:r>
              <a:rPr lang="en-US" dirty="0"/>
              <a:t>no charged lepton is </a:t>
            </a:r>
            <a:r>
              <a:rPr lang="en-US" dirty="0" smtClean="0"/>
              <a:t>identified</a:t>
            </a:r>
            <a:r>
              <a:rPr lang="en-US" dirty="0"/>
              <a:t>, recoil direction used to reject neutrons and external</a:t>
            </a:r>
          </a:p>
          <a:p>
            <a:r>
              <a:rPr lang="en-US" dirty="0"/>
              <a:t>	</a:t>
            </a:r>
            <a:r>
              <a:rPr lang="en-US" dirty="0" smtClean="0"/>
              <a:t>Single </a:t>
            </a:r>
            <a:r>
              <a:rPr lang="en-US" dirty="0"/>
              <a:t>protons???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3101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FD Simulation &amp; Reconstruction - Tingjun Yang &amp; Tyler Alion</a:t>
            </a:r>
          </a:p>
        </p:txBody>
      </p:sp>
      <p:sp>
        <p:nvSpPr>
          <p:cNvPr id="190" name="Shape 190"/>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sp>
        <p:nvSpPr>
          <p:cNvPr id="191" name="Shape 191"/>
          <p:cNvSpPr txBox="1"/>
          <p:nvPr/>
        </p:nvSpPr>
        <p:spPr>
          <a:xfrm>
            <a:off x="973100" y="804824"/>
            <a:ext cx="6796200" cy="2593071"/>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dirty="0"/>
              <a:t>Simulation</a:t>
            </a:r>
          </a:p>
          <a:p>
            <a:pPr marL="285750" indent="-285750">
              <a:buFont typeface="Arial"/>
              <a:buChar char="•"/>
            </a:pPr>
            <a:r>
              <a:rPr lang="en-US" sz="1800" dirty="0"/>
              <a:t>6M events (beam, nue, </a:t>
            </a:r>
            <a:r>
              <a:rPr lang="en-US" sz="1800" dirty="0" err="1"/>
              <a:t>nutau</a:t>
            </a:r>
            <a:r>
              <a:rPr lang="en-US" sz="1800" dirty="0"/>
              <a:t>, both neutrino and antineutrino samples)</a:t>
            </a:r>
          </a:p>
          <a:p>
            <a:pPr marL="285750" indent="-285750">
              <a:buFont typeface="Arial"/>
              <a:buChar char="•"/>
            </a:pPr>
            <a:r>
              <a:rPr lang="en-US" sz="1800" dirty="0"/>
              <a:t>Optimized flux, GENIE v2_12_2, MEC turned on.</a:t>
            </a:r>
          </a:p>
          <a:p>
            <a:pPr marL="285750" indent="-285750">
              <a:buFont typeface="Arial"/>
              <a:buChar char="•"/>
            </a:pPr>
            <a:r>
              <a:rPr lang="en-US" sz="1800" dirty="0"/>
              <a:t>All events were run through hit reconstruction to provide input to CVN event selections.</a:t>
            </a:r>
          </a:p>
          <a:p>
            <a:pPr marL="285750" indent="-285750">
              <a:buFont typeface="Arial"/>
              <a:buChar char="•"/>
            </a:pPr>
            <a:r>
              <a:rPr lang="en-US" sz="1800" dirty="0"/>
              <a:t>10% of events were run through the full reconstruction chain to provide input to the MVA event selections.</a:t>
            </a:r>
          </a:p>
        </p:txBody>
      </p:sp>
      <p:sp>
        <p:nvSpPr>
          <p:cNvPr id="192" name="Shape 192"/>
          <p:cNvSpPr txBox="1"/>
          <p:nvPr/>
        </p:nvSpPr>
        <p:spPr>
          <a:xfrm>
            <a:off x="973099" y="3535183"/>
            <a:ext cx="6796201" cy="2766741"/>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dirty="0" smtClean="0"/>
              <a:t>Reconstruction</a:t>
            </a:r>
            <a:endParaRPr lang="en-US" sz="1600" dirty="0"/>
          </a:p>
          <a:p>
            <a:pPr marL="285750" indent="-285750">
              <a:buFont typeface="Arial"/>
              <a:buChar char="•"/>
            </a:pPr>
            <a:r>
              <a:rPr lang="en-US" sz="1800" dirty="0"/>
              <a:t>There have been a lot of progress on reconstruction and event selection for the oscillation </a:t>
            </a:r>
            <a:r>
              <a:rPr lang="en-US" sz="1800" dirty="0" smtClean="0"/>
              <a:t>analysis</a:t>
            </a:r>
          </a:p>
          <a:p>
            <a:pPr marL="285750" indent="-285750">
              <a:buFont typeface="Arial"/>
              <a:buChar char="•"/>
            </a:pPr>
            <a:endParaRPr lang="en-US" sz="1800" dirty="0"/>
          </a:p>
          <a:p>
            <a:pPr lvl="8"/>
            <a:r>
              <a:rPr lang="en-US" sz="1800" dirty="0" smtClean="0"/>
              <a:t>	ν</a:t>
            </a:r>
            <a:r>
              <a:rPr lang="en-US" sz="1800" baseline="-25000" dirty="0" smtClean="0"/>
              <a:t>μ</a:t>
            </a:r>
            <a:r>
              <a:rPr lang="en-US" sz="1800" dirty="0" smtClean="0"/>
              <a:t> </a:t>
            </a:r>
            <a:r>
              <a:rPr lang="en-US" sz="1800" dirty="0"/>
              <a:t>selection - Dom </a:t>
            </a:r>
            <a:r>
              <a:rPr lang="en-US" sz="1800" dirty="0" err="1"/>
              <a:t>Brailsford</a:t>
            </a:r>
            <a:endParaRPr lang="en-US" sz="1800" dirty="0"/>
          </a:p>
          <a:p>
            <a:r>
              <a:rPr lang="en-US" sz="1800" dirty="0" smtClean="0"/>
              <a:t>	ν</a:t>
            </a:r>
            <a:r>
              <a:rPr lang="en-US" sz="1800" baseline="-25000" dirty="0" smtClean="0"/>
              <a:t>e</a:t>
            </a:r>
            <a:r>
              <a:rPr lang="en-US" sz="1800" dirty="0" smtClean="0"/>
              <a:t> </a:t>
            </a:r>
            <a:r>
              <a:rPr lang="en-US" sz="1800" dirty="0"/>
              <a:t>selection - Mike </a:t>
            </a:r>
            <a:r>
              <a:rPr lang="en-US" sz="1800" dirty="0" err="1"/>
              <a:t>Wallbank</a:t>
            </a:r>
            <a:endParaRPr lang="en-US" sz="1800" dirty="0"/>
          </a:p>
          <a:p>
            <a:r>
              <a:rPr lang="en-US" sz="1800" dirty="0" smtClean="0"/>
              <a:t>	CVN </a:t>
            </a:r>
            <a:r>
              <a:rPr lang="en-US" sz="1800" dirty="0"/>
              <a:t>event selection - Alexander Radovic</a:t>
            </a:r>
          </a:p>
          <a:p>
            <a:r>
              <a:rPr lang="en-US" sz="1800" dirty="0" smtClean="0"/>
              <a:t>	Neutrino </a:t>
            </a:r>
            <a:r>
              <a:rPr lang="en-US" sz="1800" dirty="0"/>
              <a:t>energy reconstruction - Nick Grant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3101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a:solidFill>
                  <a:srgbClr val="BC5F2B"/>
                </a:solidFill>
                <a:latin typeface="Helvetica Neue"/>
                <a:ea typeface="Helvetica Neue"/>
                <a:cs typeface="Helvetica Neue"/>
                <a:sym typeface="Helvetica Neue"/>
              </a:rPr>
              <a:t>FD </a:t>
            </a:r>
            <a:r>
              <a:rPr lang="en-US" sz="2200" b="1" dirty="0" smtClean="0">
                <a:solidFill>
                  <a:srgbClr val="BC5F2B"/>
                </a:solidFill>
                <a:latin typeface="Helvetica Neue"/>
                <a:ea typeface="Helvetica Neue"/>
                <a:cs typeface="Helvetica Neue"/>
                <a:sym typeface="Helvetica Neue"/>
              </a:rPr>
              <a:t>Muon </a:t>
            </a:r>
            <a:r>
              <a:rPr lang="en-US" sz="2200" b="1" dirty="0">
                <a:solidFill>
                  <a:srgbClr val="BC5F2B"/>
                </a:solidFill>
                <a:latin typeface="Helvetica Neue"/>
                <a:ea typeface="Helvetica Neue"/>
                <a:cs typeface="Helvetica Neue"/>
                <a:sym typeface="Helvetica Neue"/>
              </a:rPr>
              <a:t>Neutrino Selection </a:t>
            </a:r>
            <a:r>
              <a:rPr lang="en-US" sz="2200" b="1" dirty="0" smtClean="0">
                <a:solidFill>
                  <a:srgbClr val="BC5F2B"/>
                </a:solidFill>
                <a:latin typeface="Helvetica Neue"/>
                <a:ea typeface="Helvetica Neue"/>
                <a:cs typeface="Helvetica Neue"/>
                <a:sym typeface="Helvetica Neue"/>
              </a:rPr>
              <a:t>– Dom </a:t>
            </a:r>
            <a:r>
              <a:rPr lang="en-US" sz="2200" b="1" dirty="0" err="1" smtClean="0">
                <a:solidFill>
                  <a:srgbClr val="BC5F2B"/>
                </a:solidFill>
                <a:latin typeface="Helvetica Neue"/>
                <a:ea typeface="Helvetica Neue"/>
                <a:cs typeface="Helvetica Neue"/>
                <a:sym typeface="Helvetica Neue"/>
              </a:rPr>
              <a:t>Brailsford</a:t>
            </a:r>
            <a:endParaRPr lang="en-US" sz="2200" b="1" dirty="0">
              <a:solidFill>
                <a:srgbClr val="BC5F2B"/>
              </a:solidFill>
              <a:latin typeface="Helvetica Neue"/>
              <a:ea typeface="Helvetica Neue"/>
              <a:cs typeface="Helvetica Neue"/>
              <a:sym typeface="Helvetica Neue"/>
            </a:endParaRPr>
          </a:p>
        </p:txBody>
      </p:sp>
      <p:sp>
        <p:nvSpPr>
          <p:cNvPr id="199" name="Shape 199"/>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a:spcBef>
                <a:spcPts val="0"/>
              </a:spcBef>
              <a:buClr>
                <a:srgbClr val="000000"/>
              </a:buClr>
              <a:buSzPct val="25000"/>
              <a:buFont typeface="Arial"/>
              <a:buNone/>
            </a:pPr>
            <a:fld id="{00000000-1234-1234-1234-123412341234}" type="slidenum">
              <a:rPr lang="en-US"/>
              <a:t>39</a:t>
            </a:fld>
            <a:endParaRPr lang="en-US"/>
          </a:p>
        </p:txBody>
      </p:sp>
      <p:sp>
        <p:nvSpPr>
          <p:cNvPr id="4" name="Rectangle 3"/>
          <p:cNvSpPr/>
          <p:nvPr/>
        </p:nvSpPr>
        <p:spPr>
          <a:xfrm>
            <a:off x="493911" y="937033"/>
            <a:ext cx="4004223" cy="5324536"/>
          </a:xfrm>
          <a:prstGeom prst="rect">
            <a:avLst/>
          </a:prstGeom>
        </p:spPr>
        <p:txBody>
          <a:bodyPr wrap="square">
            <a:spAutoFit/>
          </a:bodyPr>
          <a:lstStyle/>
          <a:p>
            <a:pPr marL="285750" indent="-285750">
              <a:buFont typeface="Arial"/>
              <a:buChar char="•"/>
            </a:pPr>
            <a:r>
              <a:rPr lang="en-US" sz="1800" dirty="0"/>
              <a:t>Selection originally developed by Tyler and Tingjun</a:t>
            </a:r>
            <a:r>
              <a:rPr lang="en-US" sz="1800" dirty="0" smtClean="0"/>
              <a:t>.</a:t>
            </a:r>
          </a:p>
          <a:p>
            <a:pPr marL="285750" indent="-285750">
              <a:buFont typeface="Arial"/>
              <a:buChar char="•"/>
            </a:pPr>
            <a:endParaRPr lang="en-US" sz="1800" dirty="0"/>
          </a:p>
          <a:p>
            <a:pPr marL="285750" indent="-285750">
              <a:buFont typeface="Arial"/>
              <a:buChar char="•"/>
            </a:pPr>
            <a:r>
              <a:rPr lang="en-US" sz="1800" dirty="0"/>
              <a:t>Uses a BDT to select CC ν</a:t>
            </a:r>
            <a:r>
              <a:rPr lang="en-US" sz="1800" baseline="-5999" dirty="0"/>
              <a:t>μ </a:t>
            </a:r>
            <a:r>
              <a:rPr lang="en-US" sz="1800" dirty="0"/>
              <a:t>events using event topology, shape and charge information</a:t>
            </a:r>
            <a:r>
              <a:rPr lang="en-US" sz="1800" dirty="0" smtClean="0"/>
              <a:t>.</a:t>
            </a:r>
          </a:p>
          <a:p>
            <a:pPr marL="285750" indent="-285750">
              <a:buFont typeface="Arial"/>
              <a:buChar char="•"/>
            </a:pPr>
            <a:endParaRPr lang="en-US" sz="1800" dirty="0"/>
          </a:p>
          <a:p>
            <a:pPr marL="285750" indent="-285750">
              <a:buFont typeface="Arial"/>
              <a:buChar char="•"/>
            </a:pPr>
            <a:r>
              <a:rPr lang="en-US" sz="1800" dirty="0"/>
              <a:t>Dom has taken over this effort and continues to make improvements</a:t>
            </a:r>
            <a:r>
              <a:rPr lang="en-US" sz="1800" dirty="0" smtClean="0"/>
              <a:t>.</a:t>
            </a:r>
          </a:p>
          <a:p>
            <a:pPr marL="285750" indent="-285750">
              <a:buFont typeface="Arial"/>
              <a:buChar char="•"/>
            </a:pPr>
            <a:endParaRPr lang="en-US" sz="1600" dirty="0"/>
          </a:p>
          <a:p>
            <a:pPr marL="539813" lvl="1" indent="-265175">
              <a:buSzPct val="100000"/>
              <a:buChar char="•"/>
            </a:pPr>
            <a:r>
              <a:rPr lang="en-US" sz="1600" dirty="0"/>
              <a:t>Retune BDT using the latest </a:t>
            </a:r>
            <a:r>
              <a:rPr lang="en-US" sz="1600" dirty="0" smtClean="0"/>
              <a:t>reconstruction</a:t>
            </a:r>
          </a:p>
          <a:p>
            <a:pPr marL="539813" lvl="1" indent="-265175">
              <a:buSzPct val="100000"/>
              <a:buChar char="•"/>
            </a:pPr>
            <a:endParaRPr lang="en-US" sz="1600" dirty="0"/>
          </a:p>
          <a:p>
            <a:pPr marL="539813" lvl="1" indent="-265175">
              <a:buSzPct val="100000"/>
              <a:buChar char="•"/>
            </a:pPr>
            <a:r>
              <a:rPr lang="en-US" sz="1600" dirty="0"/>
              <a:t>Characterize the selection - efficiencies and purities </a:t>
            </a:r>
            <a:endParaRPr lang="en-US" sz="1600" dirty="0" smtClean="0"/>
          </a:p>
          <a:p>
            <a:pPr marL="539813" lvl="1" indent="-265175">
              <a:buSzPct val="100000"/>
              <a:buChar char="•"/>
            </a:pPr>
            <a:endParaRPr lang="en-US" sz="1600" dirty="0"/>
          </a:p>
          <a:p>
            <a:pPr marL="539813" lvl="1" indent="-265175">
              <a:buSzPct val="100000"/>
              <a:buChar char="•"/>
            </a:pPr>
            <a:r>
              <a:rPr lang="en-US" sz="1600" dirty="0"/>
              <a:t>Optimize selection </a:t>
            </a:r>
            <a:r>
              <a:rPr lang="en-US" sz="1600" dirty="0" smtClean="0"/>
              <a:t>cut</a:t>
            </a:r>
          </a:p>
          <a:p>
            <a:pPr marL="274638" lvl="1">
              <a:buSzPct val="100000"/>
            </a:pPr>
            <a:endParaRPr lang="en-US" sz="1600" dirty="0"/>
          </a:p>
          <a:p>
            <a:pPr marL="539813" lvl="1" indent="-265175">
              <a:buSzPct val="100000"/>
              <a:buChar char="•"/>
            </a:pPr>
            <a:r>
              <a:rPr lang="en-US" sz="1600" dirty="0"/>
              <a:t>Reduce selection bias</a:t>
            </a:r>
          </a:p>
        </p:txBody>
      </p:sp>
      <p:pic>
        <p:nvPicPr>
          <p:cNvPr id="8" name="Screen Shot 2017-01-23 at 9.45.48 PM.png"/>
          <p:cNvPicPr>
            <a:picLocks noChangeAspect="1"/>
          </p:cNvPicPr>
          <p:nvPr/>
        </p:nvPicPr>
        <p:blipFill>
          <a:blip r:embed="rId3">
            <a:extLst/>
          </a:blip>
          <a:stretch>
            <a:fillRect/>
          </a:stretch>
        </p:blipFill>
        <p:spPr>
          <a:xfrm>
            <a:off x="4648888" y="957218"/>
            <a:ext cx="3912199" cy="5199546"/>
          </a:xfrm>
          <a:prstGeom prst="rect">
            <a:avLst/>
          </a:prstGeom>
          <a:ln w="12700">
            <a:miter lim="400000"/>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
        <p:nvSpPr>
          <p:cNvPr id="60" name="Shape 60"/>
          <p:cNvSpPr txBox="1"/>
          <p:nvPr/>
        </p:nvSpPr>
        <p:spPr>
          <a:xfrm>
            <a:off x="453900" y="262575"/>
            <a:ext cx="8232900" cy="8652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2200" b="1">
                <a:solidFill>
                  <a:srgbClr val="BC5F2B"/>
                </a:solidFill>
                <a:latin typeface="Helvetica Neue"/>
                <a:ea typeface="Helvetica Neue"/>
                <a:cs typeface="Helvetica Neue"/>
                <a:sym typeface="Helvetica Neue"/>
              </a:rPr>
              <a:t>VALOR: ND Constraints - Costas Andreopoulos</a:t>
            </a:r>
          </a:p>
        </p:txBody>
      </p:sp>
      <p:pic>
        <p:nvPicPr>
          <p:cNvPr id="5" name="pasted-image.png"/>
          <p:cNvPicPr>
            <a:picLocks noChangeAspect="1"/>
          </p:cNvPicPr>
          <p:nvPr/>
        </p:nvPicPr>
        <p:blipFill>
          <a:blip r:embed="rId3">
            <a:extLst/>
          </a:blip>
          <a:stretch>
            <a:fillRect/>
          </a:stretch>
        </p:blipFill>
        <p:spPr>
          <a:xfrm>
            <a:off x="0" y="1217893"/>
            <a:ext cx="9144000" cy="5080000"/>
          </a:xfrm>
          <a:prstGeom prst="rect">
            <a:avLst/>
          </a:prstGeom>
          <a:ln w="12700">
            <a:miter lim="400000"/>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3101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a:solidFill>
                  <a:srgbClr val="BC5F2B"/>
                </a:solidFill>
                <a:latin typeface="Helvetica Neue"/>
                <a:ea typeface="Helvetica Neue"/>
                <a:cs typeface="Helvetica Neue"/>
                <a:sym typeface="Helvetica Neue"/>
              </a:rPr>
              <a:t>FD Electron Neutrino Selection </a:t>
            </a:r>
            <a:r>
              <a:rPr lang="en-US" sz="2200" b="1" dirty="0" smtClean="0">
                <a:solidFill>
                  <a:srgbClr val="BC5F2B"/>
                </a:solidFill>
                <a:latin typeface="Helvetica Neue"/>
                <a:ea typeface="Helvetica Neue"/>
                <a:cs typeface="Helvetica Neue"/>
                <a:sym typeface="Helvetica Neue"/>
              </a:rPr>
              <a:t>– Mike </a:t>
            </a:r>
            <a:r>
              <a:rPr lang="en-US" sz="2200" b="1" dirty="0" err="1" smtClean="0">
                <a:solidFill>
                  <a:srgbClr val="BC5F2B"/>
                </a:solidFill>
                <a:latin typeface="Helvetica Neue"/>
                <a:ea typeface="Helvetica Neue"/>
                <a:cs typeface="Helvetica Neue"/>
                <a:sym typeface="Helvetica Neue"/>
              </a:rPr>
              <a:t>Wallbank</a:t>
            </a:r>
            <a:endParaRPr lang="en-US" sz="2200" b="1" dirty="0">
              <a:solidFill>
                <a:srgbClr val="BC5F2B"/>
              </a:solidFill>
              <a:latin typeface="Helvetica Neue"/>
              <a:ea typeface="Helvetica Neue"/>
              <a:cs typeface="Helvetica Neue"/>
              <a:sym typeface="Helvetica Neue"/>
            </a:endParaRPr>
          </a:p>
        </p:txBody>
      </p:sp>
      <p:sp>
        <p:nvSpPr>
          <p:cNvPr id="199" name="Shape 199"/>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a:spcBef>
                <a:spcPts val="0"/>
              </a:spcBef>
              <a:buClr>
                <a:srgbClr val="000000"/>
              </a:buClr>
              <a:buSzPct val="25000"/>
              <a:buFont typeface="Arial"/>
              <a:buNone/>
            </a:pPr>
            <a:fld id="{00000000-1234-1234-1234-123412341234}" type="slidenum">
              <a:rPr lang="en-US"/>
              <a:t>40</a:t>
            </a:fld>
            <a:endParaRPr lang="en-US"/>
          </a:p>
        </p:txBody>
      </p:sp>
      <p:sp>
        <p:nvSpPr>
          <p:cNvPr id="6" name="Shape 138"/>
          <p:cNvSpPr>
            <a:spLocks noGrp="1"/>
          </p:cNvSpPr>
          <p:nvPr>
            <p:ph type="body" sz="half" idx="1"/>
          </p:nvPr>
        </p:nvSpPr>
        <p:spPr>
          <a:xfrm>
            <a:off x="454029" y="4405311"/>
            <a:ext cx="8232772" cy="1661070"/>
          </a:xfrm>
          <a:prstGeom prst="rect">
            <a:avLst/>
          </a:prstGeom>
        </p:spPr>
        <p:txBody>
          <a:bodyPr/>
          <a:lstStyle/>
          <a:p>
            <a:r>
              <a:rPr lang="en-US" sz="1800" dirty="0" smtClean="0"/>
              <a:t> </a:t>
            </a:r>
            <a:r>
              <a:rPr sz="1800" dirty="0" smtClean="0"/>
              <a:t>The </a:t>
            </a:r>
            <a:r>
              <a:rPr sz="1800" dirty="0"/>
              <a:t>result looks similar to the previous one</a:t>
            </a:r>
            <a:r>
              <a:rPr sz="1800" dirty="0" smtClean="0"/>
              <a:t>.</a:t>
            </a:r>
            <a:endParaRPr lang="en-US" sz="1800" dirty="0" smtClean="0"/>
          </a:p>
          <a:p>
            <a:endParaRPr sz="1800" dirty="0"/>
          </a:p>
          <a:p>
            <a:r>
              <a:rPr lang="en-US" sz="1800" dirty="0" smtClean="0"/>
              <a:t> A</a:t>
            </a:r>
            <a:r>
              <a:rPr sz="1800" dirty="0" smtClean="0"/>
              <a:t> </a:t>
            </a:r>
            <a:r>
              <a:rPr sz="1800" dirty="0"/>
              <a:t>lot of lessons learned. New ideas/approaches needed</a:t>
            </a:r>
            <a:r>
              <a:rPr sz="1800" dirty="0" smtClean="0"/>
              <a:t>.</a:t>
            </a:r>
            <a:endParaRPr lang="en-US" sz="1800" dirty="0" smtClean="0"/>
          </a:p>
          <a:p>
            <a:endParaRPr sz="1800" dirty="0"/>
          </a:p>
          <a:p>
            <a:r>
              <a:rPr lang="en-US" sz="1800" dirty="0" smtClean="0"/>
              <a:t> </a:t>
            </a:r>
            <a:r>
              <a:rPr sz="1800" dirty="0" smtClean="0"/>
              <a:t>Lots </a:t>
            </a:r>
            <a:r>
              <a:rPr sz="1800" dirty="0"/>
              <a:t>of low energy electrons (&lt;1GeV) where efficiency is poor. Need to focus on reconstructing low energy electrons.</a:t>
            </a:r>
          </a:p>
        </p:txBody>
      </p:sp>
      <p:pic>
        <p:nvPicPr>
          <p:cNvPr id="7" name="pasted-image.png"/>
          <p:cNvPicPr>
            <a:picLocks noChangeAspect="1"/>
          </p:cNvPicPr>
          <p:nvPr/>
        </p:nvPicPr>
        <p:blipFill>
          <a:blip r:embed="rId3">
            <a:extLst/>
          </a:blip>
          <a:stretch>
            <a:fillRect/>
          </a:stretch>
        </p:blipFill>
        <p:spPr>
          <a:xfrm>
            <a:off x="271907" y="1200794"/>
            <a:ext cx="4073093" cy="3102373"/>
          </a:xfrm>
          <a:prstGeom prst="rect">
            <a:avLst/>
          </a:prstGeom>
          <a:ln w="12700">
            <a:miter lim="400000"/>
          </a:ln>
        </p:spPr>
      </p:pic>
      <p:pic>
        <p:nvPicPr>
          <p:cNvPr id="9" name="pasted-image.png"/>
          <p:cNvPicPr>
            <a:picLocks noChangeAspect="1"/>
          </p:cNvPicPr>
          <p:nvPr/>
        </p:nvPicPr>
        <p:blipFill>
          <a:blip r:embed="rId4">
            <a:extLst/>
          </a:blip>
          <a:stretch>
            <a:fillRect/>
          </a:stretch>
        </p:blipFill>
        <p:spPr>
          <a:xfrm>
            <a:off x="4656704" y="1218435"/>
            <a:ext cx="4249165" cy="3102373"/>
          </a:xfrm>
          <a:prstGeom prst="rect">
            <a:avLst/>
          </a:prstGeom>
          <a:ln w="12700">
            <a:miter lim="400000"/>
          </a:ln>
        </p:spPr>
      </p:pic>
    </p:spTree>
    <p:extLst>
      <p:ext uri="{BB962C8B-B14F-4D97-AF65-F5344CB8AC3E}">
        <p14:creationId xmlns:p14="http://schemas.microsoft.com/office/powerpoint/2010/main" val="3741354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i="1">
                <a:solidFill>
                  <a:srgbClr val="BC5F2B"/>
                </a:solidFill>
                <a:latin typeface="Helvetica Neue"/>
                <a:ea typeface="Helvetica Neue"/>
                <a:cs typeface="Helvetica Neue"/>
                <a:sym typeface="Helvetica Neue"/>
              </a:rPr>
              <a:t>A Priori</a:t>
            </a:r>
            <a:r>
              <a:rPr lang="en-US" sz="2200" b="1">
                <a:solidFill>
                  <a:srgbClr val="BC5F2B"/>
                </a:solidFill>
                <a:latin typeface="Helvetica Neue"/>
                <a:ea typeface="Helvetica Neue"/>
                <a:cs typeface="Helvetica Neue"/>
                <a:sym typeface="Helvetica Neue"/>
              </a:rPr>
              <a:t> Uncertainties - VALOR (Lorena Escudero)</a:t>
            </a:r>
          </a:p>
        </p:txBody>
      </p:sp>
      <p:pic>
        <p:nvPicPr>
          <p:cNvPr id="2" name="Picture 1" descr="VALOR_DUNE_CM_January_2017_Part1.png"/>
          <p:cNvPicPr>
            <a:picLocks noChangeAspect="1"/>
          </p:cNvPicPr>
          <p:nvPr/>
        </p:nvPicPr>
        <p:blipFill rotWithShape="1">
          <a:blip r:embed="rId3">
            <a:extLst>
              <a:ext uri="{28A0092B-C50C-407E-A947-70E740481C1C}">
                <a14:useLocalDpi xmlns:a14="http://schemas.microsoft.com/office/drawing/2010/main" val="0"/>
              </a:ext>
            </a:extLst>
          </a:blip>
          <a:srcRect t="11210" b="4160"/>
          <a:stretch/>
        </p:blipFill>
        <p:spPr>
          <a:xfrm>
            <a:off x="171636" y="696520"/>
            <a:ext cx="8852216" cy="561876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Shape 238"/>
          <p:cNvSpPr txBox="1">
            <a:spLocks noGrp="1"/>
          </p:cNvSpPr>
          <p:nvPr>
            <p:ph type="title"/>
          </p:nvPr>
        </p:nvSpPr>
        <p:spPr>
          <a:xfrm>
            <a:off x="127600" y="233925"/>
            <a:ext cx="88449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i="1" dirty="0">
                <a:solidFill>
                  <a:srgbClr val="BC5F2B"/>
                </a:solidFill>
                <a:latin typeface="Helvetica Neue"/>
                <a:ea typeface="Helvetica Neue"/>
                <a:cs typeface="Helvetica Neue"/>
                <a:sym typeface="Helvetica Neue"/>
              </a:rPr>
              <a:t>A Priori</a:t>
            </a:r>
            <a:r>
              <a:rPr lang="en-US" sz="2200" b="1" dirty="0">
                <a:solidFill>
                  <a:srgbClr val="BC5F2B"/>
                </a:solidFill>
                <a:latin typeface="Helvetica Neue"/>
                <a:ea typeface="Helvetica Neue"/>
                <a:cs typeface="Helvetica Neue"/>
                <a:sym typeface="Helvetica Neue"/>
              </a:rPr>
              <a:t> </a:t>
            </a:r>
            <a:r>
              <a:rPr lang="en-US" sz="2200" b="1" dirty="0" smtClean="0">
                <a:solidFill>
                  <a:srgbClr val="BC5F2B"/>
                </a:solidFill>
                <a:latin typeface="Helvetica Neue"/>
                <a:ea typeface="Helvetica Neue"/>
                <a:cs typeface="Helvetica Neue"/>
                <a:sym typeface="Helvetica Neue"/>
              </a:rPr>
              <a:t>Detector Uncertainties </a:t>
            </a:r>
            <a:r>
              <a:rPr lang="en-US" sz="2200" b="1" dirty="0">
                <a:solidFill>
                  <a:srgbClr val="BC5F2B"/>
                </a:solidFill>
                <a:latin typeface="Helvetica Neue"/>
                <a:ea typeface="Helvetica Neue"/>
                <a:cs typeface="Helvetica Neue"/>
                <a:sym typeface="Helvetica Neue"/>
              </a:rPr>
              <a:t>- VALOR (Lorena </a:t>
            </a:r>
            <a:r>
              <a:rPr lang="en-US" sz="2200" b="1" dirty="0" err="1">
                <a:solidFill>
                  <a:srgbClr val="BC5F2B"/>
                </a:solidFill>
                <a:latin typeface="Helvetica Neue"/>
                <a:ea typeface="Helvetica Neue"/>
                <a:cs typeface="Helvetica Neue"/>
                <a:sym typeface="Helvetica Neue"/>
              </a:rPr>
              <a:t>Escudero</a:t>
            </a:r>
            <a:r>
              <a:rPr lang="en-US" sz="2200" b="1" dirty="0">
                <a:solidFill>
                  <a:srgbClr val="BC5F2B"/>
                </a:solidFill>
                <a:latin typeface="Helvetica Neue"/>
                <a:ea typeface="Helvetica Neue"/>
                <a:cs typeface="Helvetica Neue"/>
                <a:sym typeface="Helvetica Neue"/>
              </a:rPr>
              <a:t>)</a:t>
            </a:r>
          </a:p>
        </p:txBody>
      </p:sp>
      <p:sp>
        <p:nvSpPr>
          <p:cNvPr id="239" name="Shape 239"/>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42</a:t>
            </a:fld>
            <a:endParaRPr lang="en-US"/>
          </a:p>
        </p:txBody>
      </p:sp>
      <p:sp>
        <p:nvSpPr>
          <p:cNvPr id="9" name="Shape 335"/>
          <p:cNvSpPr/>
          <p:nvPr/>
        </p:nvSpPr>
        <p:spPr>
          <a:xfrm>
            <a:off x="5782429" y="801354"/>
            <a:ext cx="2910352"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b="1">
                <a:solidFill>
                  <a:schemeClr val="accent3"/>
                </a:solidFill>
                <a:latin typeface="Helvetica"/>
                <a:ea typeface="Helvetica"/>
                <a:cs typeface="Helvetica"/>
                <a:sym typeface="Helvetica"/>
              </a:defRPr>
            </a:lvl1pPr>
          </a:lstStyle>
          <a:p>
            <a:r>
              <a:rPr sz="2000" dirty="0"/>
              <a:t>Work by </a:t>
            </a:r>
            <a:r>
              <a:rPr sz="2000" dirty="0" smtClean="0"/>
              <a:t>Dan</a:t>
            </a:r>
            <a:r>
              <a:rPr lang="en-US" sz="2000" dirty="0" smtClean="0"/>
              <a:t> Cherdack</a:t>
            </a:r>
            <a:endParaRPr sz="2000" dirty="0"/>
          </a:p>
        </p:txBody>
      </p:sp>
      <p:sp>
        <p:nvSpPr>
          <p:cNvPr id="10" name="Shape 336"/>
          <p:cNvSpPr/>
          <p:nvPr/>
        </p:nvSpPr>
        <p:spPr>
          <a:xfrm>
            <a:off x="644223" y="839370"/>
            <a:ext cx="4949411" cy="41036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3000" b="1">
                <a:solidFill>
                  <a:schemeClr val="accent1"/>
                </a:solidFill>
                <a:latin typeface="Helvetica Neue"/>
                <a:ea typeface="Helvetica Neue"/>
                <a:cs typeface="Helvetica Neue"/>
                <a:sym typeface="Helvetica Neue"/>
              </a:defRPr>
            </a:lvl1pPr>
          </a:lstStyle>
          <a:p>
            <a:r>
              <a:rPr sz="2000" dirty="0"/>
              <a:t>Characterization of the FGT detector</a:t>
            </a:r>
          </a:p>
        </p:txBody>
      </p:sp>
      <p:sp>
        <p:nvSpPr>
          <p:cNvPr id="12" name="Shape 337"/>
          <p:cNvSpPr/>
          <p:nvPr/>
        </p:nvSpPr>
        <p:spPr>
          <a:xfrm>
            <a:off x="644223" y="1249888"/>
            <a:ext cx="4449986"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b="1">
                <a:solidFill>
                  <a:schemeClr val="accent5"/>
                </a:solidFill>
                <a:latin typeface="Helvetica"/>
                <a:ea typeface="Helvetica"/>
                <a:cs typeface="Helvetica"/>
                <a:sym typeface="Helvetica"/>
              </a:defRPr>
            </a:lvl1pPr>
          </a:lstStyle>
          <a:p>
            <a:r>
              <a:rPr sz="2000" dirty="0"/>
              <a:t>2) Particle reconstruction efficiency</a:t>
            </a:r>
          </a:p>
        </p:txBody>
      </p:sp>
      <p:pic>
        <p:nvPicPr>
          <p:cNvPr id="13" name="pasted-image.png"/>
          <p:cNvPicPr>
            <a:picLocks noChangeAspect="1"/>
          </p:cNvPicPr>
          <p:nvPr/>
        </p:nvPicPr>
        <p:blipFill>
          <a:blip r:embed="rId3">
            <a:extLst/>
          </a:blip>
          <a:stretch>
            <a:fillRect/>
          </a:stretch>
        </p:blipFill>
        <p:spPr>
          <a:xfrm>
            <a:off x="112139" y="2436974"/>
            <a:ext cx="5809724" cy="3886506"/>
          </a:xfrm>
          <a:prstGeom prst="rect">
            <a:avLst/>
          </a:prstGeom>
          <a:ln w="12700">
            <a:miter lim="400000"/>
          </a:ln>
        </p:spPr>
      </p:pic>
      <p:sp>
        <p:nvSpPr>
          <p:cNvPr id="14" name="Shape 339"/>
          <p:cNvSpPr/>
          <p:nvPr/>
        </p:nvSpPr>
        <p:spPr>
          <a:xfrm>
            <a:off x="644223" y="1814569"/>
            <a:ext cx="4449986" cy="65659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500" b="1">
                <a:latin typeface="Helvetica Neue"/>
                <a:ea typeface="Helvetica Neue"/>
                <a:cs typeface="Helvetica Neue"/>
                <a:sym typeface="Helvetica Neue"/>
              </a:defRPr>
            </a:lvl1pPr>
          </a:lstStyle>
          <a:p>
            <a:r>
              <a:rPr sz="1800" dirty="0"/>
              <a:t>Defined as e.g. for μ: </a:t>
            </a:r>
            <a:endParaRPr lang="en-US" sz="1800" dirty="0" smtClean="0"/>
          </a:p>
          <a:p>
            <a:r>
              <a:rPr sz="1800" dirty="0" smtClean="0"/>
              <a:t>#</a:t>
            </a:r>
            <a:r>
              <a:rPr sz="1800" dirty="0"/>
              <a:t>reconstructed μ/#total μ</a:t>
            </a:r>
          </a:p>
        </p:txBody>
      </p:sp>
      <p:pic>
        <p:nvPicPr>
          <p:cNvPr id="15" name="pasted-image.png"/>
          <p:cNvPicPr>
            <a:picLocks noChangeAspect="1"/>
          </p:cNvPicPr>
          <p:nvPr/>
        </p:nvPicPr>
        <p:blipFill>
          <a:blip r:embed="rId4">
            <a:extLst/>
          </a:blip>
          <a:stretch>
            <a:fillRect/>
          </a:stretch>
        </p:blipFill>
        <p:spPr>
          <a:xfrm>
            <a:off x="6222914" y="2316847"/>
            <a:ext cx="2469867" cy="3922729"/>
          </a:xfrm>
          <a:prstGeom prst="rect">
            <a:avLst/>
          </a:prstGeom>
          <a:ln w="12700">
            <a:miter lim="400000"/>
          </a:ln>
        </p:spPr>
      </p:pic>
      <p:sp>
        <p:nvSpPr>
          <p:cNvPr id="16" name="Shape 341"/>
          <p:cNvSpPr/>
          <p:nvPr/>
        </p:nvSpPr>
        <p:spPr>
          <a:xfrm>
            <a:off x="6325898" y="1297454"/>
            <a:ext cx="2469867" cy="121058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2500" b="1">
                <a:latin typeface="Helvetica Neue"/>
                <a:ea typeface="Helvetica Neue"/>
                <a:cs typeface="Helvetica Neue"/>
                <a:sym typeface="Helvetica Neue"/>
              </a:defRPr>
            </a:pPr>
            <a:r>
              <a:rPr sz="1800" dirty="0"/>
              <a:t>Find the regions in Energy </a:t>
            </a:r>
            <a:r>
              <a:rPr sz="1800" dirty="0" smtClean="0"/>
              <a:t>in </a:t>
            </a:r>
            <a:r>
              <a:rPr sz="1800" dirty="0"/>
              <a:t>which the efficiency goes from 0 to 1</a:t>
            </a:r>
          </a:p>
        </p:txBody>
      </p:sp>
    </p:spTree>
    <p:extLst>
      <p:ext uri="{BB962C8B-B14F-4D97-AF65-F5344CB8AC3E}">
        <p14:creationId xmlns:p14="http://schemas.microsoft.com/office/powerpoint/2010/main" val="4231620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Shape 238"/>
          <p:cNvSpPr txBox="1">
            <a:spLocks noGrp="1"/>
          </p:cNvSpPr>
          <p:nvPr>
            <p:ph type="title"/>
          </p:nvPr>
        </p:nvSpPr>
        <p:spPr>
          <a:xfrm>
            <a:off x="127600" y="233925"/>
            <a:ext cx="88449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i="1" dirty="0">
                <a:solidFill>
                  <a:srgbClr val="BC5F2B"/>
                </a:solidFill>
                <a:latin typeface="Helvetica Neue"/>
                <a:ea typeface="Helvetica Neue"/>
                <a:cs typeface="Helvetica Neue"/>
                <a:sym typeface="Helvetica Neue"/>
              </a:rPr>
              <a:t>A Priori</a:t>
            </a:r>
            <a:r>
              <a:rPr lang="en-US" sz="2200" b="1" dirty="0">
                <a:solidFill>
                  <a:srgbClr val="BC5F2B"/>
                </a:solidFill>
                <a:latin typeface="Helvetica Neue"/>
                <a:ea typeface="Helvetica Neue"/>
                <a:cs typeface="Helvetica Neue"/>
                <a:sym typeface="Helvetica Neue"/>
              </a:rPr>
              <a:t> </a:t>
            </a:r>
            <a:r>
              <a:rPr lang="en-US" sz="2200" b="1" dirty="0" smtClean="0">
                <a:solidFill>
                  <a:srgbClr val="BC5F2B"/>
                </a:solidFill>
                <a:latin typeface="Helvetica Neue"/>
                <a:ea typeface="Helvetica Neue"/>
                <a:cs typeface="Helvetica Neue"/>
                <a:sym typeface="Helvetica Neue"/>
              </a:rPr>
              <a:t>Detector Uncertainties </a:t>
            </a:r>
            <a:r>
              <a:rPr lang="en-US" sz="2200" b="1" dirty="0">
                <a:solidFill>
                  <a:srgbClr val="BC5F2B"/>
                </a:solidFill>
                <a:latin typeface="Helvetica Neue"/>
                <a:ea typeface="Helvetica Neue"/>
                <a:cs typeface="Helvetica Neue"/>
                <a:sym typeface="Helvetica Neue"/>
              </a:rPr>
              <a:t>- VALOR (Lorena </a:t>
            </a:r>
            <a:r>
              <a:rPr lang="en-US" sz="2200" b="1" dirty="0" err="1">
                <a:solidFill>
                  <a:srgbClr val="BC5F2B"/>
                </a:solidFill>
                <a:latin typeface="Helvetica Neue"/>
                <a:ea typeface="Helvetica Neue"/>
                <a:cs typeface="Helvetica Neue"/>
                <a:sym typeface="Helvetica Neue"/>
              </a:rPr>
              <a:t>Escudero</a:t>
            </a:r>
            <a:r>
              <a:rPr lang="en-US" sz="2200" b="1" dirty="0">
                <a:solidFill>
                  <a:srgbClr val="BC5F2B"/>
                </a:solidFill>
                <a:latin typeface="Helvetica Neue"/>
                <a:ea typeface="Helvetica Neue"/>
                <a:cs typeface="Helvetica Neue"/>
                <a:sym typeface="Helvetica Neue"/>
              </a:rPr>
              <a:t>)</a:t>
            </a:r>
          </a:p>
        </p:txBody>
      </p:sp>
      <p:sp>
        <p:nvSpPr>
          <p:cNvPr id="239" name="Shape 239"/>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43</a:t>
            </a:fld>
            <a:endParaRPr lang="en-US"/>
          </a:p>
        </p:txBody>
      </p:sp>
      <p:pic>
        <p:nvPicPr>
          <p:cNvPr id="5" name="pasted-image.png"/>
          <p:cNvPicPr>
            <a:picLocks noChangeAspect="1"/>
          </p:cNvPicPr>
          <p:nvPr/>
        </p:nvPicPr>
        <p:blipFill>
          <a:blip r:embed="rId3">
            <a:extLst/>
          </a:blip>
          <a:stretch>
            <a:fillRect/>
          </a:stretch>
        </p:blipFill>
        <p:spPr>
          <a:xfrm>
            <a:off x="2691849" y="763813"/>
            <a:ext cx="6280651" cy="5465756"/>
          </a:xfrm>
          <a:prstGeom prst="rect">
            <a:avLst/>
          </a:prstGeom>
          <a:ln w="12700">
            <a:miter lim="400000"/>
          </a:ln>
        </p:spPr>
      </p:pic>
      <p:sp>
        <p:nvSpPr>
          <p:cNvPr id="6" name="Shape 380"/>
          <p:cNvSpPr/>
          <p:nvPr/>
        </p:nvSpPr>
        <p:spPr>
          <a:xfrm>
            <a:off x="196256" y="915347"/>
            <a:ext cx="2201764" cy="12567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500" b="1">
                <a:solidFill>
                  <a:schemeClr val="accent1"/>
                </a:solidFill>
                <a:latin typeface="Helvetica Neue"/>
                <a:ea typeface="Helvetica Neue"/>
                <a:cs typeface="Helvetica Neue"/>
                <a:sym typeface="Helvetica Neue"/>
              </a:defRPr>
            </a:lvl1pPr>
          </a:lstStyle>
          <a:p>
            <a:r>
              <a:rPr dirty="0"/>
              <a:t>Correlations for the FGT detector</a:t>
            </a:r>
          </a:p>
        </p:txBody>
      </p:sp>
    </p:spTree>
    <p:extLst>
      <p:ext uri="{BB962C8B-B14F-4D97-AF65-F5344CB8AC3E}">
        <p14:creationId xmlns:p14="http://schemas.microsoft.com/office/powerpoint/2010/main" val="417246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Points of Contact</a:t>
            </a:r>
          </a:p>
        </p:txBody>
      </p:sp>
      <p:sp>
        <p:nvSpPr>
          <p:cNvPr id="67" name="Shape 67"/>
          <p:cNvSpPr txBox="1">
            <a:spLocks noGrp="1"/>
          </p:cNvSpPr>
          <p:nvPr>
            <p:ph type="sldNum" idx="12"/>
          </p:nvPr>
        </p:nvSpPr>
        <p:spPr>
          <a:xfrm>
            <a:off x="454025" y="6549548"/>
            <a:ext cx="425099" cy="158700"/>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5</a:t>
            </a:fld>
            <a:endParaRPr lang="en-US"/>
          </a:p>
        </p:txBody>
      </p:sp>
      <p:sp>
        <p:nvSpPr>
          <p:cNvPr id="68" name="Shape 68"/>
          <p:cNvSpPr txBox="1">
            <a:spLocks noGrp="1"/>
          </p:cNvSpPr>
          <p:nvPr>
            <p:ph type="body" idx="1"/>
          </p:nvPr>
        </p:nvSpPr>
        <p:spPr>
          <a:xfrm>
            <a:off x="457200" y="698892"/>
            <a:ext cx="8412900" cy="5387307"/>
          </a:xfrm>
          <a:prstGeom prst="rect">
            <a:avLst/>
          </a:prstGeom>
          <a:ln>
            <a:noFill/>
          </a:ln>
        </p:spPr>
        <p:txBody>
          <a:bodyPr lIns="91425" tIns="91425" rIns="91425" bIns="91425" anchor="t" anchorCtr="0">
            <a:noAutofit/>
          </a:bodyPr>
          <a:lstStyle/>
          <a:p>
            <a:pPr marL="0" marR="0" lvl="0" indent="0" algn="l" rtl="0">
              <a:lnSpc>
                <a:spcPct val="100000"/>
              </a:lnSpc>
              <a:spcBef>
                <a:spcPts val="500"/>
              </a:spcBef>
              <a:spcAft>
                <a:spcPts val="0"/>
              </a:spcAft>
              <a:buNone/>
            </a:pPr>
            <a:r>
              <a:rPr lang="en-US" sz="1800" dirty="0">
                <a:solidFill>
                  <a:schemeClr val="dk1"/>
                </a:solidFill>
              </a:rPr>
              <a:t>Flux: </a:t>
            </a:r>
            <a:r>
              <a:rPr lang="en-US" sz="1800" dirty="0">
                <a:solidFill>
                  <a:srgbClr val="0000FF"/>
                </a:solidFill>
              </a:rPr>
              <a:t>Laura Fields</a:t>
            </a:r>
            <a:br>
              <a:rPr lang="en-US" sz="1800" dirty="0">
                <a:solidFill>
                  <a:srgbClr val="0000FF"/>
                </a:solidFill>
              </a:rPr>
            </a:br>
            <a:endParaRPr lang="en-US" sz="1800" dirty="0" smtClean="0">
              <a:solidFill>
                <a:srgbClr val="0000FF"/>
              </a:solidFill>
            </a:endParaRPr>
          </a:p>
          <a:p>
            <a:pPr marL="0" marR="0" lvl="0" indent="0" algn="l" rtl="0">
              <a:lnSpc>
                <a:spcPct val="100000"/>
              </a:lnSpc>
              <a:spcBef>
                <a:spcPts val="500"/>
              </a:spcBef>
              <a:spcAft>
                <a:spcPts val="0"/>
              </a:spcAft>
              <a:buNone/>
            </a:pPr>
            <a:r>
              <a:rPr lang="en-US" sz="1800" dirty="0" smtClean="0">
                <a:solidFill>
                  <a:schemeClr val="dk1"/>
                </a:solidFill>
              </a:rPr>
              <a:t>Infrastructure</a:t>
            </a:r>
            <a:r>
              <a:rPr lang="en-US" sz="1800" dirty="0">
                <a:solidFill>
                  <a:schemeClr val="dk1"/>
                </a:solidFill>
              </a:rPr>
              <a:t>: </a:t>
            </a:r>
            <a:r>
              <a:rPr lang="en-US" sz="1800" dirty="0">
                <a:solidFill>
                  <a:srgbClr val="0000FF"/>
                </a:solidFill>
              </a:rPr>
              <a:t>Robert </a:t>
            </a:r>
            <a:r>
              <a:rPr lang="en-US" sz="1800" dirty="0" smtClean="0">
                <a:solidFill>
                  <a:srgbClr val="0000FF"/>
                </a:solidFill>
              </a:rPr>
              <a:t>Hatcher</a:t>
            </a:r>
          </a:p>
          <a:p>
            <a:pPr marL="0" marR="0" lvl="0" indent="0" algn="l" rtl="0">
              <a:lnSpc>
                <a:spcPct val="100000"/>
              </a:lnSpc>
              <a:spcBef>
                <a:spcPts val="500"/>
              </a:spcBef>
              <a:spcAft>
                <a:spcPts val="0"/>
              </a:spcAft>
              <a:buNone/>
            </a:pPr>
            <a:endParaRPr lang="en-US" sz="1200" dirty="0">
              <a:solidFill>
                <a:srgbClr val="0000FF"/>
              </a:solidFill>
            </a:endParaRPr>
          </a:p>
          <a:p>
            <a:pPr marL="0" marR="0" lvl="0" indent="0" algn="l" rtl="0">
              <a:lnSpc>
                <a:spcPct val="100000"/>
              </a:lnSpc>
              <a:spcBef>
                <a:spcPts val="500"/>
              </a:spcBef>
              <a:spcAft>
                <a:spcPts val="0"/>
              </a:spcAft>
              <a:buNone/>
            </a:pPr>
            <a:r>
              <a:rPr lang="en-US" sz="1800" dirty="0">
                <a:solidFill>
                  <a:schemeClr val="dk1"/>
                </a:solidFill>
              </a:rPr>
              <a:t>Cross-Section Models and Systematics: </a:t>
            </a:r>
            <a:r>
              <a:rPr lang="en-US" sz="1800" dirty="0">
                <a:solidFill>
                  <a:schemeClr val="hlink"/>
                </a:solidFill>
              </a:rPr>
              <a:t>Lorena </a:t>
            </a:r>
            <a:r>
              <a:rPr lang="en-US" sz="1800" dirty="0" err="1" smtClean="0">
                <a:solidFill>
                  <a:schemeClr val="hlink"/>
                </a:solidFill>
              </a:rPr>
              <a:t>Escudero</a:t>
            </a:r>
            <a:endParaRPr lang="en-US" sz="1800" dirty="0" smtClean="0">
              <a:solidFill>
                <a:schemeClr val="hlink"/>
              </a:solidFill>
            </a:endParaRPr>
          </a:p>
          <a:p>
            <a:pPr marL="0" marR="0" lvl="0" indent="0" algn="l" rtl="0">
              <a:lnSpc>
                <a:spcPct val="100000"/>
              </a:lnSpc>
              <a:spcBef>
                <a:spcPts val="500"/>
              </a:spcBef>
              <a:spcAft>
                <a:spcPts val="0"/>
              </a:spcAft>
              <a:buNone/>
            </a:pPr>
            <a:endParaRPr lang="en-US" sz="1200" dirty="0">
              <a:solidFill>
                <a:schemeClr val="hlink"/>
              </a:solidFill>
            </a:endParaRPr>
          </a:p>
          <a:p>
            <a:pPr marL="0" marR="0" lvl="0" indent="0" algn="l" rtl="0">
              <a:lnSpc>
                <a:spcPct val="100000"/>
              </a:lnSpc>
              <a:spcBef>
                <a:spcPts val="500"/>
              </a:spcBef>
              <a:spcAft>
                <a:spcPts val="0"/>
              </a:spcAft>
              <a:buNone/>
            </a:pPr>
            <a:r>
              <a:rPr lang="en-US" sz="1800" dirty="0">
                <a:solidFill>
                  <a:schemeClr val="dk1"/>
                </a:solidFill>
              </a:rPr>
              <a:t>FGT simulation: </a:t>
            </a:r>
            <a:r>
              <a:rPr lang="en-US" sz="1800" dirty="0">
                <a:solidFill>
                  <a:srgbClr val="0000FF"/>
                </a:solidFill>
              </a:rPr>
              <a:t>Tyler </a:t>
            </a:r>
            <a:r>
              <a:rPr lang="en-US" sz="1800" dirty="0" err="1" smtClean="0">
                <a:solidFill>
                  <a:srgbClr val="0000FF"/>
                </a:solidFill>
              </a:rPr>
              <a:t>Alion</a:t>
            </a:r>
            <a:r>
              <a:rPr lang="en-US" sz="1800" dirty="0" smtClean="0">
                <a:solidFill>
                  <a:srgbClr val="0000FF"/>
                </a:solidFill>
              </a:rPr>
              <a:t> &amp; Chris Marshall</a:t>
            </a:r>
          </a:p>
          <a:p>
            <a:pPr marL="0" marR="0" lvl="0" indent="0" algn="l" rtl="0">
              <a:lnSpc>
                <a:spcPct val="100000"/>
              </a:lnSpc>
              <a:spcBef>
                <a:spcPts val="500"/>
              </a:spcBef>
              <a:spcAft>
                <a:spcPts val="0"/>
              </a:spcAft>
              <a:buNone/>
            </a:pPr>
            <a:endParaRPr lang="en-US" sz="1200" dirty="0">
              <a:solidFill>
                <a:srgbClr val="0000FF"/>
              </a:solidFill>
            </a:endParaRPr>
          </a:p>
          <a:p>
            <a:pPr marL="0" marR="0" lvl="0" indent="0" algn="l" rtl="0">
              <a:lnSpc>
                <a:spcPct val="100000"/>
              </a:lnSpc>
              <a:spcBef>
                <a:spcPts val="500"/>
              </a:spcBef>
              <a:spcAft>
                <a:spcPts val="0"/>
              </a:spcAft>
              <a:buNone/>
            </a:pPr>
            <a:r>
              <a:rPr lang="en-US" sz="1800" dirty="0">
                <a:solidFill>
                  <a:schemeClr val="dk1"/>
                </a:solidFill>
              </a:rPr>
              <a:t>LAr simulation: </a:t>
            </a:r>
            <a:r>
              <a:rPr lang="en-US" sz="1800" dirty="0">
                <a:solidFill>
                  <a:srgbClr val="0000FF"/>
                </a:solidFill>
              </a:rPr>
              <a:t>Sarah Lockwitz &amp; James </a:t>
            </a:r>
            <a:r>
              <a:rPr lang="en-US" sz="1800" dirty="0" smtClean="0">
                <a:solidFill>
                  <a:srgbClr val="0000FF"/>
                </a:solidFill>
              </a:rPr>
              <a:t>Sinclair</a:t>
            </a:r>
          </a:p>
          <a:p>
            <a:pPr marL="0" marR="0" lvl="0" indent="0" algn="l" rtl="0">
              <a:lnSpc>
                <a:spcPct val="100000"/>
              </a:lnSpc>
              <a:spcBef>
                <a:spcPts val="500"/>
              </a:spcBef>
              <a:spcAft>
                <a:spcPts val="0"/>
              </a:spcAft>
              <a:buNone/>
            </a:pPr>
            <a:endParaRPr lang="en-US" sz="1200" dirty="0">
              <a:solidFill>
                <a:srgbClr val="0000FF"/>
              </a:solidFill>
            </a:endParaRPr>
          </a:p>
          <a:p>
            <a:pPr marL="0" marR="0" lvl="0" indent="0" algn="l" rtl="0">
              <a:lnSpc>
                <a:spcPct val="100000"/>
              </a:lnSpc>
              <a:spcBef>
                <a:spcPts val="500"/>
              </a:spcBef>
              <a:spcAft>
                <a:spcPts val="0"/>
              </a:spcAft>
              <a:buNone/>
            </a:pPr>
            <a:r>
              <a:rPr lang="en-US" sz="1800" dirty="0" err="1">
                <a:solidFill>
                  <a:schemeClr val="dk1"/>
                </a:solidFill>
              </a:rPr>
              <a:t>GAr</a:t>
            </a:r>
            <a:r>
              <a:rPr lang="en-US" sz="1800" dirty="0">
                <a:solidFill>
                  <a:schemeClr val="dk1"/>
                </a:solidFill>
              </a:rPr>
              <a:t> simulation: </a:t>
            </a:r>
            <a:r>
              <a:rPr lang="en-US" sz="1800" dirty="0">
                <a:solidFill>
                  <a:srgbClr val="0000FF"/>
                </a:solidFill>
              </a:rPr>
              <a:t>Justo Martín-</a:t>
            </a:r>
            <a:r>
              <a:rPr lang="en-US" sz="1800" dirty="0" err="1" smtClean="0">
                <a:solidFill>
                  <a:srgbClr val="0000FF"/>
                </a:solidFill>
              </a:rPr>
              <a:t>Albo</a:t>
            </a:r>
            <a:endParaRPr lang="en-US" sz="1800" dirty="0" smtClean="0">
              <a:solidFill>
                <a:srgbClr val="0000FF"/>
              </a:solidFill>
            </a:endParaRPr>
          </a:p>
          <a:p>
            <a:pPr marL="0" marR="0" lvl="0" indent="0" algn="l" rtl="0">
              <a:lnSpc>
                <a:spcPct val="100000"/>
              </a:lnSpc>
              <a:spcBef>
                <a:spcPts val="500"/>
              </a:spcBef>
              <a:spcAft>
                <a:spcPts val="0"/>
              </a:spcAft>
              <a:buNone/>
            </a:pPr>
            <a:endParaRPr lang="en-US" sz="1200" dirty="0">
              <a:solidFill>
                <a:srgbClr val="0000FF"/>
              </a:solidFill>
            </a:endParaRPr>
          </a:p>
          <a:p>
            <a:pPr marL="0" marR="0" lvl="0" indent="0" algn="l" rtl="0">
              <a:lnSpc>
                <a:spcPct val="100000"/>
              </a:lnSpc>
              <a:spcBef>
                <a:spcPts val="500"/>
              </a:spcBef>
              <a:spcAft>
                <a:spcPts val="0"/>
              </a:spcAft>
              <a:buNone/>
            </a:pPr>
            <a:r>
              <a:rPr lang="en-US" sz="1800" dirty="0">
                <a:solidFill>
                  <a:schemeClr val="dk1"/>
                </a:solidFill>
              </a:rPr>
              <a:t>VALOR: </a:t>
            </a:r>
            <a:r>
              <a:rPr lang="en-US" sz="1800" dirty="0">
                <a:solidFill>
                  <a:srgbClr val="0000FF"/>
                </a:solidFill>
              </a:rPr>
              <a:t>Steve Dennis &amp; Lorena </a:t>
            </a:r>
            <a:r>
              <a:rPr lang="en-US" sz="1800" dirty="0" err="1">
                <a:solidFill>
                  <a:srgbClr val="0000FF"/>
                </a:solidFill>
              </a:rPr>
              <a:t>Escudero</a:t>
            </a:r>
            <a:r>
              <a:rPr lang="en-US" sz="1800" dirty="0">
                <a:solidFill>
                  <a:srgbClr val="0000FF"/>
                </a:solidFill>
              </a:rPr>
              <a:t> &amp; Costas </a:t>
            </a:r>
            <a:r>
              <a:rPr lang="en-US" sz="1800" dirty="0" err="1" smtClean="0">
                <a:solidFill>
                  <a:srgbClr val="0000FF"/>
                </a:solidFill>
              </a:rPr>
              <a:t>Andreopoulos</a:t>
            </a:r>
            <a:endParaRPr lang="en-US" sz="1800" dirty="0" smtClean="0">
              <a:solidFill>
                <a:srgbClr val="0000FF"/>
              </a:solidFill>
            </a:endParaRPr>
          </a:p>
          <a:p>
            <a:pPr marL="0" marR="0" lvl="0" indent="0" algn="l" rtl="0">
              <a:lnSpc>
                <a:spcPct val="100000"/>
              </a:lnSpc>
              <a:spcBef>
                <a:spcPts val="500"/>
              </a:spcBef>
              <a:spcAft>
                <a:spcPts val="0"/>
              </a:spcAft>
              <a:buNone/>
            </a:pPr>
            <a:endParaRPr lang="en-US" sz="1200" dirty="0">
              <a:solidFill>
                <a:srgbClr val="0000FF"/>
              </a:solidFill>
            </a:endParaRPr>
          </a:p>
          <a:p>
            <a:pPr marL="0" marR="0" lvl="0" indent="0" algn="l" rtl="0">
              <a:lnSpc>
                <a:spcPct val="100000"/>
              </a:lnSpc>
              <a:spcBef>
                <a:spcPts val="500"/>
              </a:spcBef>
              <a:spcAft>
                <a:spcPts val="0"/>
              </a:spcAft>
              <a:buNone/>
            </a:pPr>
            <a:r>
              <a:rPr lang="en-US" sz="1800" dirty="0">
                <a:solidFill>
                  <a:schemeClr val="dk1"/>
                </a:solidFill>
              </a:rPr>
              <a:t>FD Simulation: </a:t>
            </a:r>
            <a:r>
              <a:rPr lang="en-US" sz="1800" dirty="0">
                <a:solidFill>
                  <a:srgbClr val="0000FF"/>
                </a:solidFill>
              </a:rPr>
              <a:t>Tingjun Yang &amp; Tyler </a:t>
            </a:r>
            <a:r>
              <a:rPr lang="en-US" sz="1800" dirty="0" err="1" smtClean="0">
                <a:solidFill>
                  <a:srgbClr val="0000FF"/>
                </a:solidFill>
              </a:rPr>
              <a:t>Alion</a:t>
            </a:r>
            <a:endParaRPr lang="en-US" sz="1800" dirty="0" smtClean="0">
              <a:solidFill>
                <a:srgbClr val="0000FF"/>
              </a:solidFill>
            </a:endParaRPr>
          </a:p>
          <a:p>
            <a:pPr marL="0" marR="0" lvl="0" indent="0" algn="l" rtl="0">
              <a:lnSpc>
                <a:spcPct val="100000"/>
              </a:lnSpc>
              <a:spcBef>
                <a:spcPts val="500"/>
              </a:spcBef>
              <a:spcAft>
                <a:spcPts val="0"/>
              </a:spcAft>
              <a:buNone/>
            </a:pPr>
            <a:endParaRPr lang="en-US" sz="1200" dirty="0">
              <a:solidFill>
                <a:srgbClr val="0000FF"/>
              </a:solidFill>
            </a:endParaRPr>
          </a:p>
          <a:p>
            <a:pPr marL="0" marR="0" lvl="0" indent="0" algn="l" rtl="0">
              <a:lnSpc>
                <a:spcPct val="100000"/>
              </a:lnSpc>
              <a:spcBef>
                <a:spcPts val="500"/>
              </a:spcBef>
              <a:spcAft>
                <a:spcPts val="0"/>
              </a:spcAft>
              <a:buNone/>
            </a:pPr>
            <a:r>
              <a:rPr lang="en-US" sz="1800" dirty="0">
                <a:solidFill>
                  <a:schemeClr val="dk1"/>
                </a:solidFill>
              </a:rPr>
              <a:t>FD Fit: </a:t>
            </a:r>
            <a:r>
              <a:rPr lang="en-US" sz="1800" dirty="0">
                <a:solidFill>
                  <a:srgbClr val="0000FF"/>
                </a:solidFill>
              </a:rPr>
              <a:t>Daniel </a:t>
            </a:r>
            <a:r>
              <a:rPr lang="en-US" sz="1800" dirty="0" err="1" smtClean="0">
                <a:solidFill>
                  <a:srgbClr val="0000FF"/>
                </a:solidFill>
              </a:rPr>
              <a:t>Cherdack</a:t>
            </a:r>
            <a:endParaRPr lang="en-US" sz="1800" dirty="0" smtClean="0">
              <a:solidFill>
                <a:srgbClr val="0000FF"/>
              </a:solidFill>
            </a:endParaRPr>
          </a:p>
          <a:p>
            <a:pPr marL="0" marR="0" lvl="0" indent="0" algn="l" rtl="0">
              <a:lnSpc>
                <a:spcPct val="100000"/>
              </a:lnSpc>
              <a:spcBef>
                <a:spcPts val="500"/>
              </a:spcBef>
              <a:spcAft>
                <a:spcPts val="0"/>
              </a:spcAft>
              <a:buNone/>
            </a:pPr>
            <a:endParaRPr lang="en-US" sz="1200" dirty="0">
              <a:solidFill>
                <a:srgbClr val="0000FF"/>
              </a:solidFill>
            </a:endParaRPr>
          </a:p>
          <a:p>
            <a:pPr marL="0" marR="0" lvl="0" indent="0" algn="l" rtl="0">
              <a:lnSpc>
                <a:spcPct val="100000"/>
              </a:lnSpc>
              <a:spcBef>
                <a:spcPts val="500"/>
              </a:spcBef>
              <a:spcAft>
                <a:spcPts val="0"/>
              </a:spcAft>
              <a:buNone/>
            </a:pPr>
            <a:r>
              <a:rPr lang="en-US" sz="1800" dirty="0">
                <a:solidFill>
                  <a:schemeClr val="dk1"/>
                </a:solidFill>
              </a:rPr>
              <a:t>Figures of Merit: </a:t>
            </a:r>
            <a:r>
              <a:rPr lang="en-US" sz="1800" dirty="0">
                <a:solidFill>
                  <a:srgbClr val="0000FF"/>
                </a:solidFill>
              </a:rPr>
              <a:t>Brian Rebel</a:t>
            </a:r>
          </a:p>
          <a:p>
            <a:pPr marL="0" marR="0" lvl="0" indent="0" algn="l" rtl="0">
              <a:lnSpc>
                <a:spcPct val="100000"/>
              </a:lnSpc>
              <a:spcBef>
                <a:spcPts val="500"/>
              </a:spcBef>
              <a:spcAft>
                <a:spcPts val="0"/>
              </a:spcAft>
              <a:buNone/>
            </a:pPr>
            <a:endParaRPr sz="1800" dirty="0">
              <a:solidFill>
                <a:srgbClr val="0000FF"/>
              </a:solidFill>
            </a:endParaRPr>
          </a:p>
          <a:p>
            <a:pPr marL="0" marR="0" lvl="0" indent="0" algn="l" rtl="0">
              <a:lnSpc>
                <a:spcPct val="115000"/>
              </a:lnSpc>
              <a:spcBef>
                <a:spcPts val="500"/>
              </a:spcBef>
              <a:spcAft>
                <a:spcPts val="0"/>
              </a:spcAft>
              <a:buNone/>
            </a:pPr>
            <a:endParaRPr sz="24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85200" y="93950"/>
            <a:ext cx="8834999" cy="1502999"/>
          </a:xfrm>
          <a:prstGeom prst="roundRect">
            <a:avLst>
              <a:gd name="adj" fmla="val 16667"/>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185350" y="4295375"/>
            <a:ext cx="8834999" cy="2031899"/>
          </a:xfrm>
          <a:prstGeom prst="roundRect">
            <a:avLst>
              <a:gd name="adj" fmla="val 16667"/>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185200" y="1628375"/>
            <a:ext cx="8834999" cy="2659500"/>
          </a:xfrm>
          <a:prstGeom prst="roundRect">
            <a:avLst>
              <a:gd name="adj" fmla="val 16667"/>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txBox="1">
            <a:spLocks noGrp="1"/>
          </p:cNvSpPr>
          <p:nvPr>
            <p:ph type="body" idx="1"/>
          </p:nvPr>
        </p:nvSpPr>
        <p:spPr>
          <a:xfrm>
            <a:off x="65976" y="16495"/>
            <a:ext cx="9797582" cy="3684000"/>
          </a:xfrm>
          <a:prstGeom prst="rect">
            <a:avLst/>
          </a:prstGeom>
          <a:ln>
            <a:noFill/>
          </a:ln>
        </p:spPr>
        <p:txBody>
          <a:bodyPr lIns="91425" tIns="91425" rIns="91425" bIns="91425" anchor="t" anchorCtr="0">
            <a:noAutofit/>
          </a:bodyPr>
          <a:lstStyle/>
          <a:p>
            <a:pPr marL="0" marR="0" lvl="0" indent="457200" algn="l" rtl="0">
              <a:lnSpc>
                <a:spcPct val="115000"/>
              </a:lnSpc>
              <a:spcBef>
                <a:spcPts val="500"/>
              </a:spcBef>
              <a:spcAft>
                <a:spcPts val="0"/>
              </a:spcAft>
              <a:buNone/>
            </a:pPr>
            <a:r>
              <a:rPr lang="en-US" sz="1600" b="1" dirty="0">
                <a:solidFill>
                  <a:srgbClr val="0000FF"/>
                </a:solidFill>
                <a:latin typeface="+mn-lt"/>
              </a:rPr>
              <a:t>Phase 1 - focus on machinery </a:t>
            </a:r>
          </a:p>
          <a:p>
            <a:pPr marL="0" marR="0" lvl="0" indent="457200" algn="l" rtl="0">
              <a:lnSpc>
                <a:spcPct val="115000"/>
              </a:lnSpc>
              <a:spcBef>
                <a:spcPts val="500"/>
              </a:spcBef>
              <a:spcAft>
                <a:spcPts val="0"/>
              </a:spcAft>
              <a:buNone/>
            </a:pPr>
            <a:r>
              <a:rPr lang="en-US" sz="1600" b="1" dirty="0">
                <a:solidFill>
                  <a:srgbClr val="0000FF"/>
                </a:solidFill>
                <a:latin typeface="+mn-lt"/>
              </a:rPr>
              <a:t>Sept 2015 - Jan 2016</a:t>
            </a:r>
          </a:p>
          <a:p>
            <a:pPr marL="457200" marR="0" lvl="0" indent="-228600" algn="l" rtl="0">
              <a:lnSpc>
                <a:spcPct val="115000"/>
              </a:lnSpc>
              <a:spcBef>
                <a:spcPts val="500"/>
              </a:spcBef>
              <a:spcAft>
                <a:spcPts val="0"/>
              </a:spcAft>
              <a:buClr>
                <a:srgbClr val="000000"/>
              </a:buClr>
              <a:buFont typeface="Arial"/>
            </a:pPr>
            <a:r>
              <a:rPr lang="en-US" dirty="0">
                <a:latin typeface="+mn-lt"/>
              </a:rPr>
              <a:t>Milestone 1: First complete run through of the machinery (before Arlington meeting)</a:t>
            </a:r>
          </a:p>
          <a:p>
            <a:pPr marL="914400" marR="0" lvl="1" algn="l" rtl="0">
              <a:lnSpc>
                <a:spcPct val="115000"/>
              </a:lnSpc>
              <a:spcBef>
                <a:spcPts val="500"/>
              </a:spcBef>
              <a:spcAft>
                <a:spcPts val="0"/>
              </a:spcAft>
              <a:buClr>
                <a:srgbClr val="FF0000"/>
              </a:buClr>
            </a:pPr>
            <a:r>
              <a:rPr lang="en-US" dirty="0">
                <a:solidFill>
                  <a:srgbClr val="FF0000"/>
                </a:solidFill>
                <a:latin typeface="+mn-lt"/>
              </a:rPr>
              <a:t>Jan 2016</a:t>
            </a:r>
          </a:p>
          <a:p>
            <a:pPr marL="0" marR="0" lvl="0" indent="457200" algn="l" rtl="0">
              <a:lnSpc>
                <a:spcPct val="115000"/>
              </a:lnSpc>
              <a:spcBef>
                <a:spcPts val="500"/>
              </a:spcBef>
              <a:spcAft>
                <a:spcPts val="0"/>
              </a:spcAft>
              <a:buNone/>
            </a:pPr>
            <a:endParaRPr sz="1000" b="1" dirty="0">
              <a:solidFill>
                <a:srgbClr val="0000FF"/>
              </a:solidFill>
              <a:latin typeface="+mn-lt"/>
            </a:endParaRPr>
          </a:p>
          <a:p>
            <a:pPr marL="0" marR="0" lvl="0" indent="457200" algn="l" rtl="0">
              <a:lnSpc>
                <a:spcPct val="115000"/>
              </a:lnSpc>
              <a:spcBef>
                <a:spcPts val="500"/>
              </a:spcBef>
              <a:spcAft>
                <a:spcPts val="0"/>
              </a:spcAft>
              <a:buNone/>
            </a:pPr>
            <a:r>
              <a:rPr lang="en-US" sz="1600" b="1" dirty="0">
                <a:solidFill>
                  <a:srgbClr val="0000FF"/>
                </a:solidFill>
                <a:latin typeface="+mn-lt"/>
              </a:rPr>
              <a:t>Phase 2 - incrementally add the necessary physics and improve simulations </a:t>
            </a:r>
          </a:p>
          <a:p>
            <a:pPr marL="457200" marR="0" lvl="0" indent="0" algn="l" rtl="0">
              <a:lnSpc>
                <a:spcPct val="115000"/>
              </a:lnSpc>
              <a:spcBef>
                <a:spcPts val="500"/>
              </a:spcBef>
              <a:spcAft>
                <a:spcPts val="0"/>
              </a:spcAft>
              <a:buNone/>
            </a:pPr>
            <a:r>
              <a:rPr lang="en-US" sz="1600" b="1" dirty="0">
                <a:solidFill>
                  <a:srgbClr val="0000FF"/>
                </a:solidFill>
                <a:latin typeface="+mn-lt"/>
              </a:rPr>
              <a:t>Jan 2016 - Sept 2016</a:t>
            </a:r>
          </a:p>
          <a:p>
            <a:pPr marL="457200" marR="0" lvl="0" indent="-228600" algn="l" rtl="0">
              <a:lnSpc>
                <a:spcPct val="115000"/>
              </a:lnSpc>
              <a:spcBef>
                <a:spcPts val="500"/>
              </a:spcBef>
              <a:spcAft>
                <a:spcPts val="0"/>
              </a:spcAft>
              <a:buClr>
                <a:srgbClr val="000000"/>
              </a:buClr>
            </a:pPr>
            <a:r>
              <a:rPr lang="en-US" dirty="0">
                <a:latin typeface="+mn-lt"/>
              </a:rPr>
              <a:t>Milestone 2: 2nd run through (before SURF meeting)</a:t>
            </a:r>
          </a:p>
          <a:p>
            <a:pPr marL="914400" marR="0" lvl="1" algn="l" rtl="0">
              <a:lnSpc>
                <a:spcPct val="115000"/>
              </a:lnSpc>
              <a:spcBef>
                <a:spcPts val="500"/>
              </a:spcBef>
              <a:spcAft>
                <a:spcPts val="0"/>
              </a:spcAft>
              <a:buClr>
                <a:srgbClr val="FF0000"/>
              </a:buClr>
            </a:pPr>
            <a:r>
              <a:rPr lang="en-US" dirty="0">
                <a:solidFill>
                  <a:srgbClr val="FF0000"/>
                </a:solidFill>
                <a:latin typeface="+mn-lt"/>
              </a:rPr>
              <a:t>April 2016</a:t>
            </a:r>
          </a:p>
          <a:p>
            <a:pPr marL="457200" lvl="0" indent="-228600" rtl="0">
              <a:lnSpc>
                <a:spcPct val="115000"/>
              </a:lnSpc>
              <a:spcBef>
                <a:spcPts val="500"/>
              </a:spcBef>
              <a:buClr>
                <a:schemeClr val="dk1"/>
              </a:buClr>
            </a:pPr>
            <a:r>
              <a:rPr lang="en-US" dirty="0">
                <a:solidFill>
                  <a:schemeClr val="dk1"/>
                </a:solidFill>
                <a:latin typeface="+mn-lt"/>
              </a:rPr>
              <a:t>Milestone 3: 3rd run through to generate material for initial report (before FNAL meeting)</a:t>
            </a:r>
          </a:p>
          <a:p>
            <a:pPr marL="914400" lvl="1" rtl="0">
              <a:lnSpc>
                <a:spcPct val="115000"/>
              </a:lnSpc>
              <a:spcBef>
                <a:spcPts val="500"/>
              </a:spcBef>
              <a:buClr>
                <a:srgbClr val="FF0000"/>
              </a:buClr>
            </a:pPr>
            <a:r>
              <a:rPr lang="en-US" dirty="0">
                <a:solidFill>
                  <a:srgbClr val="FF0000"/>
                </a:solidFill>
                <a:latin typeface="+mn-lt"/>
              </a:rPr>
              <a:t>August 2016</a:t>
            </a:r>
          </a:p>
          <a:p>
            <a:pPr marL="457200" marR="0" lvl="0" indent="-228600" algn="l" rtl="0">
              <a:lnSpc>
                <a:spcPct val="115000"/>
              </a:lnSpc>
              <a:spcBef>
                <a:spcPts val="500"/>
              </a:spcBef>
              <a:spcAft>
                <a:spcPts val="0"/>
              </a:spcAft>
              <a:buClr>
                <a:srgbClr val="000000"/>
              </a:buClr>
            </a:pPr>
            <a:r>
              <a:rPr lang="en-US" dirty="0">
                <a:latin typeface="+mn-lt"/>
              </a:rPr>
              <a:t>Milestone 4: Initial Report</a:t>
            </a:r>
          </a:p>
          <a:p>
            <a:pPr marL="914400" marR="0" lvl="1" algn="l" rtl="0">
              <a:lnSpc>
                <a:spcPct val="115000"/>
              </a:lnSpc>
              <a:spcBef>
                <a:spcPts val="500"/>
              </a:spcBef>
              <a:spcAft>
                <a:spcPts val="0"/>
              </a:spcAft>
              <a:buClr>
                <a:srgbClr val="FF0000"/>
              </a:buClr>
            </a:pPr>
            <a:r>
              <a:rPr lang="en-US" dirty="0">
                <a:solidFill>
                  <a:srgbClr val="FF0000"/>
                </a:solidFill>
                <a:latin typeface="+mn-lt"/>
              </a:rPr>
              <a:t>September 2016</a:t>
            </a:r>
          </a:p>
          <a:p>
            <a:pPr marL="0" marR="0" lvl="0" indent="457200" algn="l" rtl="0">
              <a:lnSpc>
                <a:spcPct val="115000"/>
              </a:lnSpc>
              <a:spcBef>
                <a:spcPts val="500"/>
              </a:spcBef>
              <a:spcAft>
                <a:spcPts val="0"/>
              </a:spcAft>
              <a:buNone/>
            </a:pPr>
            <a:endParaRPr sz="800" b="1" dirty="0">
              <a:solidFill>
                <a:srgbClr val="0000FF"/>
              </a:solidFill>
              <a:latin typeface="+mn-lt"/>
            </a:endParaRPr>
          </a:p>
          <a:p>
            <a:pPr marL="0" marR="0" lvl="0" indent="457200" algn="l" rtl="0">
              <a:lnSpc>
                <a:spcPct val="115000"/>
              </a:lnSpc>
              <a:spcBef>
                <a:spcPts val="500"/>
              </a:spcBef>
              <a:spcAft>
                <a:spcPts val="0"/>
              </a:spcAft>
              <a:buNone/>
            </a:pPr>
            <a:r>
              <a:rPr lang="en-US" sz="1600" b="1" dirty="0">
                <a:solidFill>
                  <a:srgbClr val="0000FF"/>
                </a:solidFill>
                <a:latin typeface="+mn-lt"/>
              </a:rPr>
              <a:t>Phase 3 - final improvements to the physics and simulations</a:t>
            </a:r>
          </a:p>
          <a:p>
            <a:pPr marL="0" marR="0" lvl="0" indent="457200" algn="l" rtl="0">
              <a:lnSpc>
                <a:spcPct val="115000"/>
              </a:lnSpc>
              <a:spcBef>
                <a:spcPts val="500"/>
              </a:spcBef>
              <a:spcAft>
                <a:spcPts val="0"/>
              </a:spcAft>
              <a:buNone/>
            </a:pPr>
            <a:r>
              <a:rPr lang="en-US" sz="1600" b="1" dirty="0">
                <a:solidFill>
                  <a:srgbClr val="0000FF"/>
                </a:solidFill>
                <a:latin typeface="+mn-lt"/>
              </a:rPr>
              <a:t>Sept 2016 - Mar 2017</a:t>
            </a:r>
          </a:p>
          <a:p>
            <a:pPr marL="457200" marR="0" lvl="0" indent="-228600" algn="l" rtl="0">
              <a:lnSpc>
                <a:spcPct val="115000"/>
              </a:lnSpc>
              <a:spcBef>
                <a:spcPts val="500"/>
              </a:spcBef>
              <a:spcAft>
                <a:spcPts val="0"/>
              </a:spcAft>
              <a:buClr>
                <a:srgbClr val="000000"/>
              </a:buClr>
            </a:pPr>
            <a:r>
              <a:rPr lang="en-US" dirty="0">
                <a:latin typeface="+mn-lt"/>
              </a:rPr>
              <a:t>Milestone 5: Final run through to generate material for final report (before CERN meeting)</a:t>
            </a:r>
          </a:p>
          <a:p>
            <a:pPr marL="914400" marR="0" lvl="1" algn="l" rtl="0">
              <a:lnSpc>
                <a:spcPct val="115000"/>
              </a:lnSpc>
              <a:spcBef>
                <a:spcPts val="500"/>
              </a:spcBef>
              <a:spcAft>
                <a:spcPts val="0"/>
              </a:spcAft>
              <a:buClr>
                <a:srgbClr val="FF0000"/>
              </a:buClr>
            </a:pPr>
            <a:r>
              <a:rPr lang="en-US" dirty="0">
                <a:solidFill>
                  <a:srgbClr val="FF0000"/>
                </a:solidFill>
                <a:latin typeface="+mn-lt"/>
              </a:rPr>
              <a:t>December 2016</a:t>
            </a:r>
          </a:p>
          <a:p>
            <a:pPr marL="457200" marR="0" lvl="0" indent="-228600" algn="l" rtl="0">
              <a:lnSpc>
                <a:spcPct val="115000"/>
              </a:lnSpc>
              <a:spcBef>
                <a:spcPts val="500"/>
              </a:spcBef>
              <a:spcAft>
                <a:spcPts val="0"/>
              </a:spcAft>
              <a:buClr>
                <a:srgbClr val="000000"/>
              </a:buClr>
            </a:pPr>
            <a:r>
              <a:rPr lang="en-US" dirty="0">
                <a:latin typeface="+mn-lt"/>
              </a:rPr>
              <a:t>Milestone 6: Final Report</a:t>
            </a:r>
          </a:p>
          <a:p>
            <a:pPr marL="914400" marR="0" lvl="1" algn="l" rtl="0">
              <a:lnSpc>
                <a:spcPct val="115000"/>
              </a:lnSpc>
              <a:spcBef>
                <a:spcPts val="500"/>
              </a:spcBef>
              <a:spcAft>
                <a:spcPts val="0"/>
              </a:spcAft>
              <a:buClr>
                <a:srgbClr val="FF0000"/>
              </a:buClr>
            </a:pPr>
            <a:r>
              <a:rPr lang="en-US" dirty="0">
                <a:solidFill>
                  <a:srgbClr val="FF0000"/>
                </a:solidFill>
                <a:latin typeface="+mn-lt"/>
              </a:rPr>
              <a:t>March 2017</a:t>
            </a:r>
          </a:p>
          <a:p>
            <a:pPr marL="0" marR="0" lvl="0" indent="0" algn="l" rtl="0">
              <a:lnSpc>
                <a:spcPct val="115000"/>
              </a:lnSpc>
              <a:spcBef>
                <a:spcPts val="500"/>
              </a:spcBef>
              <a:spcAft>
                <a:spcPts val="0"/>
              </a:spcAft>
              <a:buNone/>
            </a:pPr>
            <a:r>
              <a:rPr lang="en-US" sz="2400" dirty="0"/>
              <a:t>	</a:t>
            </a:r>
          </a:p>
        </p:txBody>
      </p:sp>
      <p:sp>
        <p:nvSpPr>
          <p:cNvPr id="78" name="Shape 78"/>
          <p:cNvSpPr txBox="1">
            <a:spLocks noGrp="1"/>
          </p:cNvSpPr>
          <p:nvPr>
            <p:ph type="sldNum" idx="12"/>
          </p:nvPr>
        </p:nvSpPr>
        <p:spPr>
          <a:xfrm>
            <a:off x="454025" y="6549548"/>
            <a:ext cx="425099" cy="158700"/>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6</a:t>
            </a:fld>
            <a:endParaRPr lang="en-US"/>
          </a:p>
        </p:txBody>
      </p:sp>
      <p:sp>
        <p:nvSpPr>
          <p:cNvPr id="79" name="Shape 79"/>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en-US"/>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dirty="0" smtClean="0">
                <a:solidFill>
                  <a:srgbClr val="BC5F2B"/>
                </a:solidFill>
                <a:latin typeface="Helvetica Neue"/>
                <a:ea typeface="Helvetica Neue"/>
                <a:cs typeface="Helvetica Neue"/>
                <a:sym typeface="Helvetica Neue"/>
              </a:rPr>
              <a:t>4th </a:t>
            </a:r>
            <a:r>
              <a:rPr lang="en-US" sz="2200" b="1" dirty="0">
                <a:solidFill>
                  <a:srgbClr val="BC5F2B"/>
                </a:solidFill>
                <a:latin typeface="Helvetica Neue"/>
                <a:ea typeface="Helvetica Neue"/>
                <a:cs typeface="Helvetica Neue"/>
                <a:sym typeface="Helvetica Neue"/>
              </a:rPr>
              <a:t>Run Through</a:t>
            </a:r>
          </a:p>
        </p:txBody>
      </p:sp>
      <p:sp>
        <p:nvSpPr>
          <p:cNvPr id="102" name="Shape 102"/>
          <p:cNvSpPr txBox="1">
            <a:spLocks noGrp="1"/>
          </p:cNvSpPr>
          <p:nvPr>
            <p:ph type="body" idx="1"/>
          </p:nvPr>
        </p:nvSpPr>
        <p:spPr>
          <a:xfrm>
            <a:off x="0" y="895180"/>
            <a:ext cx="9144000" cy="3684000"/>
          </a:xfrm>
          <a:prstGeom prst="rect">
            <a:avLst/>
          </a:prstGeom>
          <a:ln>
            <a:noFill/>
          </a:ln>
        </p:spPr>
        <p:txBody>
          <a:bodyPr lIns="91425" tIns="91425" rIns="91425" bIns="91425" anchor="t" anchorCtr="0">
            <a:noAutofit/>
          </a:bodyPr>
          <a:lstStyle/>
          <a:p>
            <a:pPr marL="457200" lvl="0" indent="-381000" rtl="0">
              <a:lnSpc>
                <a:spcPct val="115000"/>
              </a:lnSpc>
              <a:spcBef>
                <a:spcPts val="500"/>
              </a:spcBef>
              <a:buClr>
                <a:srgbClr val="000000"/>
              </a:buClr>
              <a:buSzPct val="100000"/>
            </a:pPr>
            <a:r>
              <a:rPr lang="en-US" sz="2000" dirty="0" smtClean="0"/>
              <a:t>4th </a:t>
            </a:r>
            <a:r>
              <a:rPr lang="en-US" sz="2000" dirty="0"/>
              <a:t>Run Through </a:t>
            </a:r>
            <a:r>
              <a:rPr lang="en-US" sz="2000" dirty="0" smtClean="0"/>
              <a:t>almost complete</a:t>
            </a:r>
            <a:endParaRPr lang="en-US" sz="2000" dirty="0"/>
          </a:p>
          <a:p>
            <a:pPr marL="457200" lvl="0" indent="0" rtl="0">
              <a:lnSpc>
                <a:spcPct val="115000"/>
              </a:lnSpc>
              <a:spcBef>
                <a:spcPts val="500"/>
              </a:spcBef>
              <a:buNone/>
            </a:pPr>
            <a:endParaRPr sz="2000" dirty="0"/>
          </a:p>
          <a:p>
            <a:pPr marL="457200" lvl="0" indent="-381000" rtl="0">
              <a:lnSpc>
                <a:spcPct val="115000"/>
              </a:lnSpc>
              <a:spcBef>
                <a:spcPts val="500"/>
              </a:spcBef>
              <a:buClr>
                <a:srgbClr val="000000"/>
              </a:buClr>
              <a:buSzPct val="100000"/>
            </a:pPr>
            <a:r>
              <a:rPr lang="en-US" sz="2000" dirty="0"/>
              <a:t>Upgrades from </a:t>
            </a:r>
            <a:r>
              <a:rPr lang="en-US" sz="2000" dirty="0" smtClean="0"/>
              <a:t>3rd </a:t>
            </a:r>
            <a:r>
              <a:rPr lang="en-US" sz="2000" dirty="0"/>
              <a:t>Run Through</a:t>
            </a:r>
          </a:p>
          <a:p>
            <a:pPr marL="914400" lvl="1" rtl="0">
              <a:lnSpc>
                <a:spcPct val="115000"/>
              </a:lnSpc>
              <a:spcBef>
                <a:spcPts val="500"/>
              </a:spcBef>
              <a:buSzPct val="100000"/>
            </a:pPr>
            <a:r>
              <a:rPr lang="en-US" sz="1600" dirty="0" smtClean="0"/>
              <a:t>Significant upgrades to the reconstruction modeling in all three ND options</a:t>
            </a:r>
          </a:p>
          <a:p>
            <a:pPr marL="914400" lvl="1" rtl="0">
              <a:lnSpc>
                <a:spcPct val="115000"/>
              </a:lnSpc>
              <a:spcBef>
                <a:spcPts val="500"/>
              </a:spcBef>
              <a:buSzPct val="100000"/>
            </a:pPr>
            <a:r>
              <a:rPr lang="en-US" sz="1600" dirty="0" smtClean="0"/>
              <a:t>Significant upgrade to the quality of the detector uncertainties</a:t>
            </a:r>
          </a:p>
          <a:p>
            <a:pPr marL="914400" lvl="1" rtl="0">
              <a:lnSpc>
                <a:spcPct val="115000"/>
              </a:lnSpc>
              <a:spcBef>
                <a:spcPts val="500"/>
              </a:spcBef>
              <a:buSzPct val="100000"/>
            </a:pPr>
            <a:r>
              <a:rPr lang="en-US" sz="1600" dirty="0" smtClean="0"/>
              <a:t>Increased number of MC events generated to be ~1 year’s worth</a:t>
            </a:r>
          </a:p>
          <a:p>
            <a:pPr marL="914400" lvl="1" rtl="0">
              <a:lnSpc>
                <a:spcPct val="115000"/>
              </a:lnSpc>
              <a:spcBef>
                <a:spcPts val="500"/>
              </a:spcBef>
              <a:buSzPct val="100000"/>
            </a:pPr>
            <a:r>
              <a:rPr lang="en-US" sz="1600" dirty="0" smtClean="0"/>
              <a:t>Small upgrades to cross-section model</a:t>
            </a:r>
            <a:endParaRPr lang="en-US" sz="1600" dirty="0"/>
          </a:p>
        </p:txBody>
      </p:sp>
      <p:sp>
        <p:nvSpPr>
          <p:cNvPr id="103" name="Shape 103"/>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25603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4625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The Flux Prediction - Laura Fields</a:t>
            </a:r>
          </a:p>
        </p:txBody>
      </p:sp>
      <p:sp>
        <p:nvSpPr>
          <p:cNvPr id="110" name="Shape 110"/>
          <p:cNvSpPr txBox="1">
            <a:spLocks noGrp="1"/>
          </p:cNvSpPr>
          <p:nvPr>
            <p:ph type="sldNum" idx="12"/>
          </p:nvPr>
        </p:nvSpPr>
        <p:spPr>
          <a:xfrm>
            <a:off x="454025" y="6549548"/>
            <a:ext cx="425099" cy="158700"/>
          </a:xfrm>
          <a:prstGeom prst="rect">
            <a:avLst/>
          </a:prstGeom>
        </p:spPr>
        <p:txBody>
          <a:bodyPr lIns="0" tIns="0" rIns="0" bIns="0" anchor="b" anchorCtr="0">
            <a:noAutofit/>
          </a:bodyPr>
          <a:lstStyle/>
          <a:p>
            <a:pPr lvl="0" rtl="0">
              <a:spcBef>
                <a:spcPts val="0"/>
              </a:spcBef>
              <a:buClr>
                <a:srgbClr val="000000"/>
              </a:buClr>
              <a:buSzPct val="25000"/>
              <a:buFont typeface="Arial"/>
              <a:buNone/>
            </a:pPr>
            <a:fld id="{00000000-1234-1234-1234-123412341234}" type="slidenum">
              <a:rPr lang="en-US"/>
              <a:t>8</a:t>
            </a:fld>
            <a:endParaRPr lang="en-US"/>
          </a:p>
        </p:txBody>
      </p:sp>
      <p:sp>
        <p:nvSpPr>
          <p:cNvPr id="111" name="Shape 111"/>
          <p:cNvSpPr txBox="1"/>
          <p:nvPr/>
        </p:nvSpPr>
        <p:spPr>
          <a:xfrm>
            <a:off x="803200" y="4940650"/>
            <a:ext cx="7883700" cy="1038000"/>
          </a:xfrm>
          <a:prstGeom prst="rect">
            <a:avLst/>
          </a:prstGeom>
          <a:noFill/>
          <a:ln>
            <a:noFill/>
          </a:ln>
        </p:spPr>
        <p:txBody>
          <a:bodyPr lIns="91425" tIns="91425" rIns="91425" bIns="91425" anchor="t" anchorCtr="0">
            <a:noAutofit/>
          </a:bodyPr>
          <a:lstStyle/>
          <a:p>
            <a:pPr lvl="0">
              <a:spcBef>
                <a:spcPts val="0"/>
              </a:spcBef>
              <a:buNone/>
            </a:pPr>
            <a:r>
              <a:rPr lang="en-US" sz="1800" dirty="0"/>
              <a:t>U</a:t>
            </a:r>
            <a:r>
              <a:rPr lang="en-US" sz="1800" dirty="0" smtClean="0"/>
              <a:t>pgraded </a:t>
            </a:r>
            <a:r>
              <a:rPr lang="en-US" sz="1800" dirty="0"/>
              <a:t>to Laura’s optimized flux for the 3rd Run Through</a:t>
            </a:r>
          </a:p>
          <a:p>
            <a:pPr lvl="0">
              <a:spcBef>
                <a:spcPts val="0"/>
              </a:spcBef>
              <a:buNone/>
            </a:pPr>
            <a:r>
              <a:rPr lang="en-US" sz="1800" dirty="0" smtClean="0"/>
              <a:t>No change for 4</a:t>
            </a:r>
            <a:r>
              <a:rPr lang="en-US" sz="1800" baseline="30000" dirty="0" smtClean="0"/>
              <a:t>th</a:t>
            </a:r>
            <a:r>
              <a:rPr lang="en-US" sz="1800" dirty="0" smtClean="0"/>
              <a:t> Run Through</a:t>
            </a:r>
            <a:endParaRPr lang="en-US" sz="1800" dirty="0"/>
          </a:p>
        </p:txBody>
      </p:sp>
      <p:pic>
        <p:nvPicPr>
          <p:cNvPr id="112" name="Shape 112"/>
          <p:cNvPicPr preferRelativeResize="0"/>
          <p:nvPr/>
        </p:nvPicPr>
        <p:blipFill>
          <a:blip r:embed="rId3">
            <a:alphaModFix/>
          </a:blip>
          <a:stretch>
            <a:fillRect/>
          </a:stretch>
        </p:blipFill>
        <p:spPr>
          <a:xfrm>
            <a:off x="457200" y="1233625"/>
            <a:ext cx="6282825" cy="36781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33918"/>
            <a:ext cx="8229600" cy="6471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US" sz="2200" b="1">
                <a:solidFill>
                  <a:srgbClr val="BC5F2B"/>
                </a:solidFill>
                <a:latin typeface="Helvetica Neue"/>
                <a:ea typeface="Helvetica Neue"/>
                <a:cs typeface="Helvetica Neue"/>
                <a:sym typeface="Helvetica Neue"/>
              </a:rPr>
              <a:t>ND Task Force Approach to Reconstruction</a:t>
            </a:r>
          </a:p>
        </p:txBody>
      </p:sp>
      <p:sp>
        <p:nvSpPr>
          <p:cNvPr id="119" name="Shape 119"/>
          <p:cNvSpPr txBox="1"/>
          <p:nvPr/>
        </p:nvSpPr>
        <p:spPr>
          <a:xfrm>
            <a:off x="303025" y="1440980"/>
            <a:ext cx="8644200" cy="4784700"/>
          </a:xfrm>
          <a:prstGeom prst="rect">
            <a:avLst/>
          </a:prstGeom>
          <a:noFill/>
          <a:ln>
            <a:noFill/>
          </a:ln>
        </p:spPr>
        <p:txBody>
          <a:bodyPr lIns="91425" tIns="91425" rIns="91425" bIns="91425" anchor="ctr" anchorCtr="0">
            <a:noAutofit/>
          </a:bodyPr>
          <a:lstStyle/>
          <a:p>
            <a:pPr marL="457200" lvl="0" indent="-342900" rtl="0">
              <a:lnSpc>
                <a:spcPct val="93000"/>
              </a:lnSpc>
              <a:spcBef>
                <a:spcPts val="0"/>
              </a:spcBef>
              <a:spcAft>
                <a:spcPts val="1400"/>
              </a:spcAft>
              <a:buClr>
                <a:schemeClr val="dk1"/>
              </a:buClr>
              <a:buSzPct val="100000"/>
              <a:buChar char="●"/>
            </a:pPr>
            <a:r>
              <a:rPr lang="en-US" sz="1800" dirty="0">
                <a:solidFill>
                  <a:schemeClr val="dk1"/>
                </a:solidFill>
              </a:rPr>
              <a:t>We have a generic problem across the 3 ND options and the FD -</a:t>
            </a:r>
          </a:p>
          <a:p>
            <a:pPr marL="457200" lvl="0" indent="0" rtl="0">
              <a:lnSpc>
                <a:spcPct val="93000"/>
              </a:lnSpc>
              <a:spcBef>
                <a:spcPts val="0"/>
              </a:spcBef>
              <a:spcAft>
                <a:spcPts val="1400"/>
              </a:spcAft>
              <a:buNone/>
            </a:pPr>
            <a:r>
              <a:rPr lang="en-US" sz="1800" dirty="0">
                <a:solidFill>
                  <a:schemeClr val="dk1"/>
                </a:solidFill>
              </a:rPr>
              <a:t>“How do you provide the best mimic of the reconstruction and PID algorithms we will have 10 years from now?”</a:t>
            </a:r>
          </a:p>
          <a:p>
            <a:pPr marL="457200" lvl="0" indent="0" rtl="0">
              <a:lnSpc>
                <a:spcPct val="93000"/>
              </a:lnSpc>
              <a:spcBef>
                <a:spcPts val="0"/>
              </a:spcBef>
              <a:spcAft>
                <a:spcPts val="1400"/>
              </a:spcAft>
              <a:buNone/>
            </a:pPr>
            <a:r>
              <a:rPr lang="en-US" sz="1800" dirty="0">
                <a:solidFill>
                  <a:schemeClr val="dk1"/>
                </a:solidFill>
              </a:rPr>
              <a:t>1)	Use the best algorithms we have now</a:t>
            </a:r>
          </a:p>
          <a:p>
            <a:pPr marL="457200" lvl="0" indent="0" rtl="0">
              <a:lnSpc>
                <a:spcPct val="100000"/>
              </a:lnSpc>
              <a:spcBef>
                <a:spcPts val="0"/>
              </a:spcBef>
              <a:spcAft>
                <a:spcPts val="0"/>
              </a:spcAft>
              <a:buNone/>
            </a:pPr>
            <a:r>
              <a:rPr lang="en-US" sz="1800" dirty="0">
                <a:solidFill>
                  <a:schemeClr val="dk1"/>
                </a:solidFill>
              </a:rPr>
              <a:t>2)	Use our experience with past detectors and algorithms to</a:t>
            </a:r>
          </a:p>
          <a:p>
            <a:pPr marL="457200" lvl="0" indent="457200" rtl="0">
              <a:lnSpc>
                <a:spcPct val="100000"/>
              </a:lnSpc>
              <a:spcBef>
                <a:spcPts val="0"/>
              </a:spcBef>
              <a:spcAft>
                <a:spcPts val="0"/>
              </a:spcAft>
              <a:buNone/>
            </a:pPr>
            <a:r>
              <a:rPr lang="en-US" sz="1800" dirty="0">
                <a:solidFill>
                  <a:schemeClr val="dk1"/>
                </a:solidFill>
              </a:rPr>
              <a:t>appropriately smear truth quantities</a:t>
            </a:r>
          </a:p>
          <a:p>
            <a:pPr lvl="0" rtl="0">
              <a:lnSpc>
                <a:spcPct val="93000"/>
              </a:lnSpc>
              <a:spcBef>
                <a:spcPts val="0"/>
              </a:spcBef>
              <a:spcAft>
                <a:spcPts val="1400"/>
              </a:spcAft>
              <a:buNone/>
            </a:pPr>
            <a:endParaRPr sz="1800" dirty="0">
              <a:solidFill>
                <a:schemeClr val="dk1"/>
              </a:solidFill>
            </a:endParaRPr>
          </a:p>
          <a:p>
            <a:pPr marL="457200" lvl="0" indent="-342900" rtl="0">
              <a:lnSpc>
                <a:spcPct val="93000"/>
              </a:lnSpc>
              <a:spcBef>
                <a:spcPts val="0"/>
              </a:spcBef>
              <a:spcAft>
                <a:spcPts val="1400"/>
              </a:spcAft>
              <a:buClr>
                <a:schemeClr val="dk1"/>
              </a:buClr>
              <a:buSzPct val="100000"/>
              <a:buChar char="●"/>
            </a:pPr>
            <a:r>
              <a:rPr lang="en-US" sz="1800" dirty="0">
                <a:solidFill>
                  <a:schemeClr val="dk1"/>
                </a:solidFill>
              </a:rPr>
              <a:t>For all 4 reconstruction efforts (3ND + 1FD) we are evaluating each required observable individually, and:</a:t>
            </a:r>
          </a:p>
          <a:p>
            <a:pPr marL="914400" lvl="1" indent="-342900" rtl="0">
              <a:lnSpc>
                <a:spcPct val="93000"/>
              </a:lnSpc>
              <a:spcBef>
                <a:spcPts val="0"/>
              </a:spcBef>
              <a:spcAft>
                <a:spcPts val="1400"/>
              </a:spcAft>
              <a:buClr>
                <a:schemeClr val="dk1"/>
              </a:buClr>
              <a:buSzPct val="100000"/>
              <a:buChar char="○"/>
            </a:pPr>
            <a:r>
              <a:rPr lang="en-US" sz="1600" dirty="0">
                <a:solidFill>
                  <a:schemeClr val="dk1"/>
                </a:solidFill>
              </a:rPr>
              <a:t>Use 1) whenever practical, although this may be  limited, </a:t>
            </a:r>
            <a:r>
              <a:rPr lang="en-US" sz="1600" dirty="0" err="1">
                <a:solidFill>
                  <a:schemeClr val="dk1"/>
                </a:solidFill>
              </a:rPr>
              <a:t>esp</a:t>
            </a:r>
            <a:r>
              <a:rPr lang="en-US" sz="1600" dirty="0">
                <a:solidFill>
                  <a:schemeClr val="dk1"/>
                </a:solidFill>
              </a:rPr>
              <a:t> for the 3 ND options</a:t>
            </a:r>
          </a:p>
          <a:p>
            <a:pPr marL="914400" lvl="1" indent="-342900" rtl="0">
              <a:lnSpc>
                <a:spcPct val="93000"/>
              </a:lnSpc>
              <a:spcBef>
                <a:spcPts val="0"/>
              </a:spcBef>
              <a:spcAft>
                <a:spcPts val="1400"/>
              </a:spcAft>
              <a:buClr>
                <a:schemeClr val="dk1"/>
              </a:buClr>
              <a:buSzPct val="100000"/>
              <a:buChar char="○"/>
            </a:pPr>
            <a:r>
              <a:rPr lang="en-US" sz="1600" dirty="0">
                <a:solidFill>
                  <a:schemeClr val="dk1"/>
                </a:solidFill>
              </a:rPr>
              <a:t>Use smearing that is well informed by studies of the full GEANT4 simulations and consistent with 2)</a:t>
            </a:r>
          </a:p>
          <a:p>
            <a:pPr marL="914400" lvl="1" indent="-342900" rtl="0">
              <a:lnSpc>
                <a:spcPct val="93000"/>
              </a:lnSpc>
              <a:spcBef>
                <a:spcPts val="0"/>
              </a:spcBef>
              <a:spcAft>
                <a:spcPts val="1400"/>
              </a:spcAft>
              <a:buClr>
                <a:schemeClr val="dk1"/>
              </a:buClr>
              <a:buSzPct val="100000"/>
              <a:buChar char="○"/>
            </a:pPr>
            <a:r>
              <a:rPr lang="en-US" sz="1600" dirty="0">
                <a:solidFill>
                  <a:schemeClr val="dk1"/>
                </a:solidFill>
              </a:rPr>
              <a:t>Rely upon 2) fully when extracting relevant information from the full GEANT4 simulations presents difficulties beyond the scope of the TF</a:t>
            </a:r>
          </a:p>
        </p:txBody>
      </p:sp>
      <p:sp>
        <p:nvSpPr>
          <p:cNvPr id="120" name="Shape 120"/>
          <p:cNvSpPr txBox="1"/>
          <p:nvPr/>
        </p:nvSpPr>
        <p:spPr>
          <a:xfrm>
            <a:off x="2663450" y="795675"/>
            <a:ext cx="3620400" cy="685800"/>
          </a:xfrm>
          <a:prstGeom prst="rect">
            <a:avLst/>
          </a:prstGeom>
          <a:noFill/>
          <a:ln>
            <a:noFill/>
          </a:ln>
        </p:spPr>
        <p:txBody>
          <a:bodyPr lIns="91425" tIns="91425" rIns="91425" bIns="91425" anchor="t" anchorCtr="0">
            <a:noAutofit/>
          </a:bodyPr>
          <a:lstStyle/>
          <a:p>
            <a:pPr lvl="0" rtl="0">
              <a:spcBef>
                <a:spcPts val="0"/>
              </a:spcBef>
              <a:buNone/>
            </a:pPr>
            <a:r>
              <a:rPr lang="en-US" sz="2400"/>
              <a:t>“Cheating but not lying”</a:t>
            </a:r>
          </a:p>
        </p:txBody>
      </p:sp>
      <p:sp>
        <p:nvSpPr>
          <p:cNvPr id="121" name="Shape 121"/>
          <p:cNvSpPr txBox="1">
            <a:spLocks noGrp="1"/>
          </p:cNvSpPr>
          <p:nvPr>
            <p:ph type="sldNum" idx="12"/>
          </p:nvPr>
        </p:nvSpPr>
        <p:spPr>
          <a:xfrm>
            <a:off x="454025" y="6549548"/>
            <a:ext cx="425100" cy="158699"/>
          </a:xfrm>
          <a:prstGeom prst="rect">
            <a:avLst/>
          </a:prstGeom>
        </p:spPr>
        <p:txBody>
          <a:bodyPr lIns="0" tIns="0" rIns="0" bIns="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sld>
</file>

<file path=ppt/theme/theme1.xml><?xml version="1.0" encoding="utf-8"?>
<a:theme xmlns:a="http://schemas.openxmlformats.org/drawingml/2006/main" name="Dune Template_051215">
  <a:themeElements>
    <a:clrScheme name="DUNE">
      <a:dk1>
        <a:srgbClr val="BC5F2B"/>
      </a:dk1>
      <a:lt1>
        <a:srgbClr val="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BNF Content-Footer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TotalTime>
  <Words>2485</Words>
  <Application>Microsoft Macintosh PowerPoint</Application>
  <PresentationFormat>On-screen Show (4:3)</PresentationFormat>
  <Paragraphs>452</Paragraphs>
  <Slides>43</Slides>
  <Notes>38</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Dune Template_051215</vt:lpstr>
      <vt:lpstr>LBNF Content-Footer Theme</vt:lpstr>
      <vt:lpstr>Near Detector Optimization Task Force</vt:lpstr>
      <vt:lpstr>Draft Charge to the Task Force</vt:lpstr>
      <vt:lpstr>Simulation and Analysis Path</vt:lpstr>
      <vt:lpstr>PowerPoint Presentation</vt:lpstr>
      <vt:lpstr>Points of Contact</vt:lpstr>
      <vt:lpstr>PowerPoint Presentation</vt:lpstr>
      <vt:lpstr>4th Run Through</vt:lpstr>
      <vt:lpstr>The Flux Prediction - Laura Fields</vt:lpstr>
      <vt:lpstr>ND Task Force Approach to Reconstruction</vt:lpstr>
      <vt:lpstr>A Priori Uncertainties - VALOR (Lorena Escudero)</vt:lpstr>
      <vt:lpstr>A Priori Flux Uncertainties - Laura Fields</vt:lpstr>
      <vt:lpstr>A Priori Cross-Section Uncertainties - VALOR (Lorena Escudero)</vt:lpstr>
      <vt:lpstr>A Priori Detector Uncertainties - VALOR (Lorena Escudero)</vt:lpstr>
      <vt:lpstr>VALOR - Lorena Escudero, Steve Dennis, Costas Andreopoulos</vt:lpstr>
      <vt:lpstr>VALOR Samples - Steve Dennis</vt:lpstr>
      <vt:lpstr>Example of VALOR Samples: FGT, Neutrino Mode</vt:lpstr>
      <vt:lpstr>The FGT Output Uncertainties - Steve Dennis</vt:lpstr>
      <vt:lpstr>The FGT Output Correlation Matrix - Steve Dennis</vt:lpstr>
      <vt:lpstr>Figures of Merit - Brian Rebel</vt:lpstr>
      <vt:lpstr>Response to LBNC Recommendations (all complete)</vt:lpstr>
      <vt:lpstr>Response to LBNC Recommendations (all complete)</vt:lpstr>
      <vt:lpstr>Response to LBNC Recommendations (all complete)</vt:lpstr>
      <vt:lpstr>Risks</vt:lpstr>
      <vt:lpstr>Organizational Updates</vt:lpstr>
      <vt:lpstr>Backups </vt:lpstr>
      <vt:lpstr>1st Run Through</vt:lpstr>
      <vt:lpstr>2nd Run Through</vt:lpstr>
      <vt:lpstr>3rd Run Through</vt:lpstr>
      <vt:lpstr>FGT Simulation – Chris Marshall</vt:lpstr>
      <vt:lpstr>FGT Reconstruction and PID – Chris Marshall</vt:lpstr>
      <vt:lpstr>FGT Reconstruction and PID – Chris Marshall</vt:lpstr>
      <vt:lpstr>GAr TPC Reconstruction Scheme - Justo Martín-Albo</vt:lpstr>
      <vt:lpstr>GAr TPC Reconstruction - Justo Martín-Albo</vt:lpstr>
      <vt:lpstr>GAr TPC Reconstruction - Justo Martín-Albo</vt:lpstr>
      <vt:lpstr>LAr Simulation - James Sinclair &amp; Joseph Zennamo</vt:lpstr>
      <vt:lpstr>LAr Simulation - James Sinclair &amp; Joseph Zennamo</vt:lpstr>
      <vt:lpstr>LAr Simulation and Reconstruction - James Sinclair and Joseph Zennamo</vt:lpstr>
      <vt:lpstr>FD Simulation &amp; Reconstruction - Tingjun Yang &amp; Tyler Alion</vt:lpstr>
      <vt:lpstr>FD Muon Neutrino Selection – Dom Brailsford</vt:lpstr>
      <vt:lpstr>FD Electron Neutrino Selection – Mike Wallbank</vt:lpstr>
      <vt:lpstr>A Priori Uncertainties - VALOR (Lorena Escudero)</vt:lpstr>
      <vt:lpstr>A Priori Detector Uncertainties - VALOR (Lorena Escudero)</vt:lpstr>
      <vt:lpstr>A Priori Detector Uncertainties - VALOR (Lorena Escudero)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 Detector Optimization Task Force</dc:title>
  <cp:lastModifiedBy>Steve Brice</cp:lastModifiedBy>
  <cp:revision>35</cp:revision>
  <dcterms:modified xsi:type="dcterms:W3CDTF">2017-03-19T22:25:52Z</dcterms:modified>
</cp:coreProperties>
</file>