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7" r:id="rId6"/>
    <p:sldId id="260" r:id="rId7"/>
    <p:sldId id="261" r:id="rId8"/>
    <p:sldId id="262" r:id="rId9"/>
    <p:sldId id="263" r:id="rId10"/>
    <p:sldId id="264" r:id="rId11"/>
    <p:sldId id="266" r:id="rId12"/>
    <p:sldId id="265" r:id="rId13"/>
    <p:sldId id="269" r:id="rId14"/>
    <p:sldId id="268" r:id="rId15"/>
    <p:sldId id="272" r:id="rId16"/>
    <p:sldId id="273" r:id="rId17"/>
    <p:sldId id="270" r:id="rId18"/>
    <p:sldId id="27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14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12C8C1-75E8-4D99-A72B-6C654429D8A3}" type="datetimeFigureOut">
              <a:rPr lang="en-US" smtClean="0"/>
              <a:t>6/4/2017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22DC61-8A58-4332-888D-B22FA803B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261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BCF9C-9254-4318-A3D9-60D9BF780CA4}" type="datetime1">
              <a:rPr lang="en-US" smtClean="0"/>
              <a:t>6/4/2017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19CF5-60FA-4DCD-A00B-354934FB4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563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759E2-99A6-409C-BD2F-D3A0205CD5E8}" type="datetime1">
              <a:rPr lang="en-US" smtClean="0"/>
              <a:t>6/4/2017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19CF5-60FA-4DCD-A00B-354934FB4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047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472CB-8BB5-4CDC-97AE-6E8DA61E7D16}" type="datetime1">
              <a:rPr lang="en-US" smtClean="0"/>
              <a:t>6/4/2017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19CF5-60FA-4DCD-A00B-354934FB4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883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D8B33-CF14-48FE-BE11-F9EB82E64A6E}" type="datetime1">
              <a:rPr lang="en-US" smtClean="0"/>
              <a:t>6/4/2017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19CF5-60FA-4DCD-A00B-354934FB4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36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390DD-B81D-4E85-A775-E15834EABE73}" type="datetime1">
              <a:rPr lang="en-US" smtClean="0"/>
              <a:t>6/4/2017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19CF5-60FA-4DCD-A00B-354934FB4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132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C70E8-9562-4578-B36E-0A7285F41925}" type="datetime1">
              <a:rPr lang="en-US" smtClean="0"/>
              <a:t>6/4/2017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19CF5-60FA-4DCD-A00B-354934FB4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945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8CA16-1342-4764-9F88-CDE0CC047B85}" type="datetime1">
              <a:rPr lang="en-US" smtClean="0"/>
              <a:t>6/4/2017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19CF5-60FA-4DCD-A00B-354934FB4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94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63C70-1CCA-4C4D-B3E2-C9D6E8152800}" type="datetime1">
              <a:rPr lang="en-US" smtClean="0"/>
              <a:t>6/4/2017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19CF5-60FA-4DCD-A00B-354934FB4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460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E2086-B4F0-4BA8-A626-6070F8E15F80}" type="datetime1">
              <a:rPr lang="en-US" smtClean="0"/>
              <a:t>6/4/2017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19CF5-60FA-4DCD-A00B-354934FB4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241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94005-351A-4E0A-A3B8-13A5DDDB6CC1}" type="datetime1">
              <a:rPr lang="en-US" smtClean="0"/>
              <a:t>6/4/2017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19CF5-60FA-4DCD-A00B-354934FB4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087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7B938-B713-4043-A51A-665D1BFE80D9}" type="datetime1">
              <a:rPr lang="en-US" smtClean="0"/>
              <a:t>6/4/2017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19CF5-60FA-4DCD-A00B-354934FB4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511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FF033F-1525-4CD2-ACB6-056FDDE22E22}" type="datetime1">
              <a:rPr lang="en-US" smtClean="0"/>
              <a:t>6/4/2017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19CF5-60FA-4DCD-A00B-354934FB4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835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8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fnal.gov/getFile.py/access?contribId=16&amp;sessionId=3&amp;resId=0&amp;materialId=slides&amp;confId=13620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docs.dunescience.org:8080/cgi-bin/ShowDocument?docid=1486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http://lbne2-docdb.fnal.gov:8080/cgi-bin/ShowDocument?docid=8410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287749"/>
            <a:ext cx="10363200" cy="1470025"/>
          </a:xfrm>
        </p:spPr>
        <p:txBody>
          <a:bodyPr/>
          <a:lstStyle/>
          <a:p>
            <a:r>
              <a:rPr lang="en-US" dirty="0" smtClean="0"/>
              <a:t>Towards Understanding the Optimal ND Locations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796145"/>
            <a:ext cx="8534400" cy="1953491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Xiangpan</a:t>
            </a:r>
            <a:r>
              <a:rPr lang="en-US" dirty="0" smtClean="0">
                <a:solidFill>
                  <a:schemeClr val="tx1"/>
                </a:solidFill>
              </a:rPr>
              <a:t> Ji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Tsinghua University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Mary </a:t>
            </a:r>
            <a:r>
              <a:rPr lang="en-US" dirty="0" err="1" smtClean="0">
                <a:solidFill>
                  <a:schemeClr val="tx1"/>
                </a:solidFill>
              </a:rPr>
              <a:t>Bishai</a:t>
            </a:r>
            <a:r>
              <a:rPr lang="en-US" dirty="0" smtClean="0">
                <a:solidFill>
                  <a:schemeClr val="tx1"/>
                </a:solidFill>
              </a:rPr>
              <a:t> and Xin Qian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BNL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19CF5-60FA-4DCD-A00B-354934FB4905}" type="slidenum">
              <a:rPr lang="en-US" smtClean="0"/>
              <a:t>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54" y="5517137"/>
            <a:ext cx="4267200" cy="107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3096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Fractional Uncertainties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19CF5-60FA-4DCD-A00B-354934FB4905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4149" y="1202918"/>
            <a:ext cx="8959716" cy="53205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46110" y="1600203"/>
            <a:ext cx="44523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Xiangpan’s</a:t>
            </a:r>
            <a:r>
              <a:rPr lang="en-US" sz="2800" dirty="0" smtClean="0"/>
              <a:t> result @ 360 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214022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Generation of Covariance Matrix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19CF5-60FA-4DCD-A00B-354934FB4905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7384" y="1325882"/>
            <a:ext cx="9753889" cy="54343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3499" y="2138653"/>
            <a:ext cx="4468202" cy="322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8079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4451"/>
            <a:ext cx="10972800" cy="1143000"/>
          </a:xfrm>
        </p:spPr>
        <p:txBody>
          <a:bodyPr/>
          <a:lstStyle/>
          <a:p>
            <a:r>
              <a:rPr lang="en-US" dirty="0" smtClean="0"/>
              <a:t>Fractional Covariance Matrix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19CF5-60FA-4DCD-A00B-354934FB4905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3783477"/>
              </p:ext>
            </p:extLst>
          </p:nvPr>
        </p:nvGraphicFramePr>
        <p:xfrm>
          <a:off x="5209174" y="5538790"/>
          <a:ext cx="5230813" cy="81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Equation" r:id="rId3" imgW="1625400" imgH="253800" progId="Equation.DSMT4">
                  <p:embed/>
                </p:oleObj>
              </mc:Choice>
              <mc:Fallback>
                <p:oleObj name="Equation" r:id="rId3" imgW="1625400" imgH="25380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09174" y="5538790"/>
                        <a:ext cx="5230813" cy="81756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3175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79054" y="5624405"/>
            <a:ext cx="4562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Ready to plug into</a:t>
            </a:r>
            <a:endParaRPr lang="en-US" sz="36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510" y="1152857"/>
            <a:ext cx="5932199" cy="40208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03354" y="1303332"/>
            <a:ext cx="5575752" cy="3719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6043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94816"/>
            <a:ext cx="10972800" cy="1143000"/>
          </a:xfrm>
        </p:spPr>
        <p:txBody>
          <a:bodyPr/>
          <a:lstStyle/>
          <a:p>
            <a:r>
              <a:rPr lang="en-US" dirty="0" smtClean="0"/>
              <a:t>Operation on Covariance Matrix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54" y="805587"/>
            <a:ext cx="11961091" cy="5915891"/>
          </a:xfrm>
        </p:spPr>
        <p:txBody>
          <a:bodyPr>
            <a:normAutofit/>
          </a:bodyPr>
          <a:lstStyle/>
          <a:p>
            <a:r>
              <a:rPr lang="en-US" dirty="0" smtClean="0"/>
              <a:t>Given the full covariance matrix </a:t>
            </a:r>
            <a:r>
              <a:rPr lang="en-US" dirty="0" smtClean="0"/>
              <a:t>(</a:t>
            </a:r>
            <a:r>
              <a:rPr lang="en-US" dirty="0" smtClean="0"/>
              <a:t>456</a:t>
            </a:r>
            <a:r>
              <a:rPr lang="en-US" dirty="0" smtClean="0"/>
              <a:t>x456)</a:t>
            </a:r>
            <a:endParaRPr lang="en-US" dirty="0" smtClean="0"/>
          </a:p>
          <a:p>
            <a:pPr lvl="1"/>
            <a:r>
              <a:rPr lang="en-US" dirty="0" smtClean="0"/>
              <a:t>Forward Horn Current (FHC), Reverse Horn Current (RHC), muon/electron, neutrino/antineutrino </a:t>
            </a:r>
          </a:p>
          <a:p>
            <a:pPr lvl="1"/>
            <a:r>
              <a:rPr lang="en-US" dirty="0" smtClean="0"/>
              <a:t>We can choose any (X,Y) we want from the variable vector (F)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2"/>
            <a:endParaRPr lang="en-US" sz="1800" dirty="0" smtClean="0"/>
          </a:p>
          <a:p>
            <a:pPr lvl="2"/>
            <a:r>
              <a:rPr lang="en-US" sz="1800" dirty="0" smtClean="0"/>
              <a:t>X can be muon neutrino flux at ND in FHC mode (sub-vector of F)</a:t>
            </a:r>
          </a:p>
          <a:p>
            <a:pPr lvl="2"/>
            <a:r>
              <a:rPr lang="en-US" sz="1800" dirty="0" smtClean="0"/>
              <a:t>X can be summation of (3) muon neutrino and muon antineutrino flux at ND in FHC mode (no magnetic field)</a:t>
            </a:r>
          </a:p>
          <a:p>
            <a:pPr lvl="2"/>
            <a:r>
              <a:rPr lang="en-US" sz="1800" dirty="0" smtClean="0"/>
              <a:t>X can be the measured neutrino-electron elastic scattering rate</a:t>
            </a:r>
          </a:p>
          <a:p>
            <a:pPr lvl="2"/>
            <a:r>
              <a:rPr lang="en-US" sz="1800" dirty="0" smtClean="0"/>
              <a:t>Y can be the muon neutrino flux at FD in FHC mode</a:t>
            </a:r>
          </a:p>
          <a:p>
            <a:pPr lvl="2"/>
            <a:r>
              <a:rPr lang="en-US" sz="1800" dirty="0" smtClean="0"/>
              <a:t>Y can be the electron neutrino flux at ND in the FHC mode</a:t>
            </a:r>
          </a:p>
          <a:p>
            <a:pPr lvl="2"/>
            <a:r>
              <a:rPr lang="en-US" sz="1800" dirty="0" smtClean="0"/>
              <a:t>…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22A28-60A0-4E83-8ADF-6C261F74EE39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5337696"/>
              </p:ext>
            </p:extLst>
          </p:nvPr>
        </p:nvGraphicFramePr>
        <p:xfrm>
          <a:off x="1185863" y="2871788"/>
          <a:ext cx="8991600" cy="1250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6" name="Equation" r:id="rId3" imgW="3466800" imgH="482400" progId="Equation.DSMT4">
                  <p:embed/>
                </p:oleObj>
              </mc:Choice>
              <mc:Fallback>
                <p:oleObj name="Equation" r:id="rId3" imgW="3466800" imgH="48240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85863" y="2871788"/>
                        <a:ext cx="8991600" cy="1250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3012642" y="5894331"/>
          <a:ext cx="5230813" cy="81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7" name="Equation" r:id="rId5" imgW="1625400" imgH="253800" progId="Equation.DSMT4">
                  <p:embed/>
                </p:oleObj>
              </mc:Choice>
              <mc:Fallback>
                <p:oleObj name="Equation" r:id="rId5" imgW="1625400" imgH="25380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12642" y="5894331"/>
                        <a:ext cx="5230813" cy="81756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3175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1343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229390"/>
            <a:ext cx="10972800" cy="1143000"/>
          </a:xfrm>
        </p:spPr>
        <p:txBody>
          <a:bodyPr/>
          <a:lstStyle/>
          <a:p>
            <a:r>
              <a:rPr lang="en-US" dirty="0" smtClean="0"/>
              <a:t>Running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12800"/>
            <a:ext cx="10972800" cy="5643417"/>
          </a:xfrm>
        </p:spPr>
        <p:txBody>
          <a:bodyPr/>
          <a:lstStyle/>
          <a:p>
            <a:r>
              <a:rPr lang="en-US" dirty="0" smtClean="0"/>
              <a:t>Note, we have four major beam focusing systematics involved</a:t>
            </a:r>
          </a:p>
          <a:p>
            <a:r>
              <a:rPr lang="en-US" dirty="0" smtClean="0"/>
              <a:t>We do not yet implement the detector response functions </a:t>
            </a:r>
          </a:p>
          <a:p>
            <a:endParaRPr lang="en-US" dirty="0"/>
          </a:p>
          <a:p>
            <a:r>
              <a:rPr lang="en-US" dirty="0" smtClean="0"/>
              <a:t>We assume a 2% measurement on muon (anti)neutrinos for both FHC and RHC (totally four species)</a:t>
            </a:r>
          </a:p>
          <a:p>
            <a:pPr lvl="1"/>
            <a:r>
              <a:rPr lang="en-US" dirty="0" smtClean="0"/>
              <a:t>With only four uncertainties, if we assume a perfect measurement on the fluxes, we have perfect constraint on the far detector flux</a:t>
            </a:r>
          </a:p>
          <a:p>
            <a:pPr lvl="1"/>
            <a:r>
              <a:rPr lang="en-US" dirty="0" smtClean="0"/>
              <a:t>Essentially assuming perfect detector response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19CF5-60FA-4DCD-A00B-354934FB490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0449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360 vs. 580 m Constraint on </a:t>
            </a:r>
            <a:r>
              <a:rPr lang="el-GR" dirty="0" smtClean="0"/>
              <a:t>ν</a:t>
            </a:r>
            <a:r>
              <a:rPr lang="el-GR" baseline="-25000" dirty="0" smtClean="0"/>
              <a:t>μ</a:t>
            </a:r>
            <a:r>
              <a:rPr lang="en-US" dirty="0" smtClean="0"/>
              <a:t>@ 1300 km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7033" y="5601114"/>
            <a:ext cx="10695709" cy="987018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At perfect detector response (also 4 major focusing systematics), the 360 m detector can give a better constraint on the flux than 580 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19CF5-60FA-4DCD-A00B-354934FB4905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7835" y="1417638"/>
            <a:ext cx="5464053" cy="40274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448" y="1294899"/>
            <a:ext cx="5564435" cy="404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2879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74318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360 m vs. 360 + 380 m </a:t>
            </a:r>
            <a:r>
              <a:rPr lang="en-US" dirty="0"/>
              <a:t>Constraint on </a:t>
            </a:r>
            <a:r>
              <a:rPr lang="el-GR" dirty="0"/>
              <a:t>ν</a:t>
            </a:r>
            <a:r>
              <a:rPr lang="el-GR" baseline="-25000" dirty="0"/>
              <a:t>μ</a:t>
            </a:r>
            <a:r>
              <a:rPr lang="en-US" dirty="0"/>
              <a:t>@ 1300 km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5230817"/>
            <a:ext cx="10972800" cy="135471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For perfect </a:t>
            </a:r>
            <a:r>
              <a:rPr lang="en-US" dirty="0"/>
              <a:t>detector response (also </a:t>
            </a:r>
            <a:r>
              <a:rPr lang="en-US" dirty="0" smtClean="0"/>
              <a:t>only 4 </a:t>
            </a:r>
            <a:r>
              <a:rPr lang="en-US" dirty="0"/>
              <a:t>major focusing systematics), the </a:t>
            </a:r>
            <a:r>
              <a:rPr lang="en-US" dirty="0" smtClean="0"/>
              <a:t>360+380 </a:t>
            </a:r>
            <a:r>
              <a:rPr lang="en-US" dirty="0"/>
              <a:t>m detector can give a better constraint on the flux than </a:t>
            </a:r>
            <a:r>
              <a:rPr lang="en-US" dirty="0" smtClean="0"/>
              <a:t>360 m alone, this effect is mostly due to increase in statistics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19CF5-60FA-4DCD-A00B-354934FB4905}" type="slidenum">
              <a:rPr lang="en-US" smtClean="0"/>
              <a:t>16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1603" y="1068682"/>
            <a:ext cx="5431993" cy="38552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36" y="940975"/>
            <a:ext cx="5523345" cy="398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2886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22526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Discussions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217" y="914400"/>
            <a:ext cx="11490037" cy="5943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As shown, the 360 m detector flux spectrum is more sensitive to the four major focusing beam uncertainties </a:t>
            </a:r>
            <a:r>
              <a:rPr lang="en-US" dirty="0" smtClean="0">
                <a:sym typeface="Wingdings" panose="05000000000000000000" pitchFamily="2" charset="2"/>
              </a:rPr>
              <a:t> better constraint at far detectors</a:t>
            </a:r>
            <a:endParaRPr lang="en-US" dirty="0">
              <a:sym typeface="Wingdings" panose="05000000000000000000" pitchFamily="2" charset="2"/>
            </a:endParaRPr>
          </a:p>
          <a:p>
            <a:pPr lvl="1"/>
            <a:r>
              <a:rPr lang="en-US" dirty="0" smtClean="0"/>
              <a:t>Need to understand the situation with more systematics included</a:t>
            </a:r>
          </a:p>
          <a:p>
            <a:pPr lvl="1"/>
            <a:r>
              <a:rPr lang="en-US" dirty="0" smtClean="0"/>
              <a:t>Expect improvements with 360 + 380 m NDs</a:t>
            </a:r>
          </a:p>
          <a:p>
            <a:endParaRPr lang="en-US" dirty="0" smtClean="0"/>
          </a:p>
          <a:p>
            <a:r>
              <a:rPr lang="en-US" dirty="0" smtClean="0"/>
              <a:t>Note, traditionally, if you have a ND very far with ND/FD flux difference being small, then if you do 2% measurement at ND bin, you will have 2% measurement at FD, independent of the beam model</a:t>
            </a:r>
          </a:p>
          <a:p>
            <a:pPr lvl="1"/>
            <a:r>
              <a:rPr lang="en-US" dirty="0" smtClean="0"/>
              <a:t>So the key here is </a:t>
            </a:r>
            <a:r>
              <a:rPr lang="en-US" b="1" dirty="0" smtClean="0"/>
              <a:t>how reliable (or trustworthy) is the beam model</a:t>
            </a:r>
          </a:p>
          <a:p>
            <a:pPr lvl="1"/>
            <a:r>
              <a:rPr lang="en-US" dirty="0" smtClean="0"/>
              <a:t>In another word, </a:t>
            </a:r>
            <a:r>
              <a:rPr lang="en-US" b="1" u="sng" dirty="0" smtClean="0"/>
              <a:t>how well can we validate the beam model?</a:t>
            </a:r>
          </a:p>
          <a:p>
            <a:pPr lvl="2"/>
            <a:r>
              <a:rPr lang="en-US" dirty="0" smtClean="0"/>
              <a:t>Absolute measurements match expectation</a:t>
            </a:r>
          </a:p>
          <a:p>
            <a:pPr lvl="2"/>
            <a:r>
              <a:rPr lang="en-US" dirty="0" smtClean="0"/>
              <a:t>Relative measurements at different locations match expectation (e.g. 360 and 380 m)</a:t>
            </a:r>
          </a:p>
          <a:p>
            <a:pPr lvl="2"/>
            <a:r>
              <a:rPr lang="en-US" dirty="0" smtClean="0"/>
              <a:t>In-situ spectrometers?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19CF5-60FA-4DCD-A00B-354934FB490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074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8205"/>
            <a:ext cx="10972800" cy="1143000"/>
          </a:xfrm>
        </p:spPr>
        <p:txBody>
          <a:bodyPr/>
          <a:lstStyle/>
          <a:p>
            <a:r>
              <a:rPr lang="en-US" dirty="0" smtClean="0"/>
              <a:t>Future Work and Final Remark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966" y="980442"/>
            <a:ext cx="11272434" cy="5221558"/>
          </a:xfrm>
        </p:spPr>
        <p:txBody>
          <a:bodyPr/>
          <a:lstStyle/>
          <a:p>
            <a:r>
              <a:rPr lang="en-US" dirty="0" smtClean="0"/>
              <a:t>Flux uncertainties from Hadron Production need to be included</a:t>
            </a:r>
            <a:endParaRPr lang="en-US" dirty="0"/>
          </a:p>
          <a:p>
            <a:r>
              <a:rPr lang="en-US" dirty="0" smtClean="0"/>
              <a:t>The detector responses for various reaction channels (low-nu, neutrino-electron elastic etc.) need to be incorporated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19CF5-60FA-4DCD-A00B-354934FB4905}" type="slidenum">
              <a:rPr lang="en-US" smtClean="0"/>
              <a:t>18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691" y="2964930"/>
            <a:ext cx="6422814" cy="35739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0482" y="3320761"/>
            <a:ext cx="5324715" cy="2862322"/>
          </a:xfrm>
          <a:prstGeom prst="rect">
            <a:avLst/>
          </a:prstGeom>
          <a:solidFill>
            <a:srgbClr val="FFFF00"/>
          </a:solidFill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We need to design the ND to minimize the relative uncertainties in neutrino flux and detector responses!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66794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19CF5-60FA-4DCD-A00B-354934FB4905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941" y="11393"/>
            <a:ext cx="10325988" cy="64468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864661">
            <a:off x="8927946" y="822899"/>
            <a:ext cx="34193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hlinkClick r:id="rId3"/>
              </a:rPr>
              <a:t>DUNE Near Detector </a:t>
            </a:r>
            <a:br>
              <a:rPr lang="en-US" sz="2400" dirty="0" smtClean="0">
                <a:hlinkClick r:id="rId3"/>
              </a:rPr>
            </a:br>
            <a:r>
              <a:rPr lang="en-US" sz="2400" dirty="0" smtClean="0">
                <a:hlinkClick r:id="rId3"/>
              </a:rPr>
              <a:t>Workshop (2017.03.28)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843098" y="5815146"/>
            <a:ext cx="86036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We would like to understand the pros/cons of ND locations in constraining neutrino flux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35331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36753"/>
            <a:ext cx="5896708" cy="1143000"/>
          </a:xfrm>
        </p:spPr>
        <p:txBody>
          <a:bodyPr/>
          <a:lstStyle/>
          <a:p>
            <a:r>
              <a:rPr lang="en-US" dirty="0" smtClean="0"/>
              <a:t>Case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84741"/>
            <a:ext cx="109728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ND at 580 m </a:t>
            </a:r>
            <a:endParaRPr lang="en-US" dirty="0"/>
          </a:p>
          <a:p>
            <a:r>
              <a:rPr lang="en-US" dirty="0" smtClean="0"/>
              <a:t>ND at 360 m</a:t>
            </a:r>
            <a:endParaRPr lang="en-US" dirty="0"/>
          </a:p>
          <a:p>
            <a:r>
              <a:rPr lang="en-US" dirty="0" smtClean="0"/>
              <a:t>NDs at 360+380 m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19CF5-60FA-4DCD-A00B-354934FB4905}" type="slidenum">
              <a:rPr lang="en-US" smtClean="0"/>
              <a:t>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-1275683" y="2814908"/>
            <a:ext cx="9448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Far detector is located at 1300 km, </a:t>
            </a:r>
            <a:br>
              <a:rPr lang="en-US" sz="3200" dirty="0" smtClean="0"/>
            </a:br>
            <a:r>
              <a:rPr lang="en-US" sz="3200" dirty="0" smtClean="0"/>
              <a:t>scaled by 1/d</a:t>
            </a:r>
            <a:r>
              <a:rPr lang="en-US" sz="3200" baseline="30000" dirty="0" smtClean="0"/>
              <a:t>2</a:t>
            </a:r>
            <a:r>
              <a:rPr lang="en-US" sz="3200" dirty="0" smtClean="0"/>
              <a:t>, distance to the target</a:t>
            </a: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6308" y="116247"/>
            <a:ext cx="5464053" cy="402749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4280551"/>
            <a:ext cx="11125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 smtClean="0"/>
              <a:t>NuPrism</a:t>
            </a:r>
            <a:r>
              <a:rPr lang="en-US" sz="2400" dirty="0" smtClean="0"/>
              <a:t> concept </a:t>
            </a:r>
            <a:r>
              <a:rPr lang="en-US" sz="2400" dirty="0" smtClean="0">
                <a:sym typeface="Wingdings" panose="05000000000000000000" pitchFamily="2" charset="2"/>
              </a:rPr>
              <a:t> See </a:t>
            </a:r>
            <a:r>
              <a:rPr lang="en-US" sz="2400" dirty="0" smtClean="0"/>
              <a:t>Mike </a:t>
            </a:r>
            <a:r>
              <a:rPr lang="en-US" sz="2400" dirty="0" err="1" smtClean="0"/>
              <a:t>Wilking’s</a:t>
            </a:r>
            <a:r>
              <a:rPr lang="en-US" sz="2400" dirty="0" smtClean="0"/>
              <a:t> talk,  different off-axis locations to improve the cross section uncertainties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 smtClean="0"/>
              <a:t>Milind</a:t>
            </a:r>
            <a:r>
              <a:rPr lang="en-US" sz="2400" dirty="0" smtClean="0"/>
              <a:t> </a:t>
            </a:r>
            <a:r>
              <a:rPr lang="en-US" sz="2400" dirty="0" err="1" smtClean="0"/>
              <a:t>Diwan</a:t>
            </a:r>
            <a:r>
              <a:rPr lang="en-US" sz="2400" dirty="0" smtClean="0"/>
              <a:t>: different on-axis locations can be used to improve the uncertainties of the flux extrapolation from near to far for DUNE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30872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229390"/>
            <a:ext cx="10972800" cy="1143000"/>
          </a:xfrm>
        </p:spPr>
        <p:txBody>
          <a:bodyPr/>
          <a:lstStyle/>
          <a:p>
            <a:r>
              <a:rPr lang="en-US" dirty="0" smtClean="0"/>
              <a:t>Neutrino Beam Simulation Tool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987" y="758628"/>
            <a:ext cx="12192000" cy="5962850"/>
          </a:xfrm>
        </p:spPr>
        <p:txBody>
          <a:bodyPr>
            <a:noAutofit/>
          </a:bodyPr>
          <a:lstStyle/>
          <a:p>
            <a:r>
              <a:rPr lang="en-US" sz="2800" dirty="0" smtClean="0"/>
              <a:t>G4LBNE: v2r? Compiled with GEANT4-09-05-patch-01 (20-March-2012), QGSP 3.4 (</a:t>
            </a:r>
            <a:r>
              <a:rPr lang="en-US" sz="2800" dirty="0"/>
              <a:t>Official one is v3r3p used with </a:t>
            </a:r>
            <a:r>
              <a:rPr lang="en-US" sz="2800" dirty="0" smtClean="0"/>
              <a:t>QGSP_BERT)</a:t>
            </a:r>
          </a:p>
          <a:p>
            <a:r>
              <a:rPr lang="en-US" sz="2800" dirty="0" smtClean="0"/>
              <a:t>GNUMI style card files to build geometry, Beam: 80 GeV, </a:t>
            </a:r>
            <a:r>
              <a:rPr lang="el-GR" sz="2800" dirty="0" smtClean="0"/>
              <a:t>σ</a:t>
            </a:r>
            <a:r>
              <a:rPr lang="en-US" sz="2800" baseline="-25000" dirty="0" smtClean="0"/>
              <a:t>x</a:t>
            </a:r>
            <a:r>
              <a:rPr lang="en-US" sz="2800" dirty="0" smtClean="0"/>
              <a:t>=</a:t>
            </a:r>
            <a:r>
              <a:rPr lang="el-GR" sz="2800" dirty="0" smtClean="0"/>
              <a:t>σ</a:t>
            </a:r>
            <a:r>
              <a:rPr lang="en-US" sz="2800" baseline="-25000" dirty="0" smtClean="0"/>
              <a:t>y</a:t>
            </a:r>
            <a:r>
              <a:rPr lang="en-US" sz="2800" dirty="0" smtClean="0"/>
              <a:t> = 1.655 mm</a:t>
            </a:r>
          </a:p>
          <a:p>
            <a:r>
              <a:rPr lang="en-US" sz="2800" dirty="0" smtClean="0"/>
              <a:t>Horns: Simplified geometry  using LBNO-style 2-horn GA  optimization with 297.9 kA, 14.4585 m apart</a:t>
            </a:r>
          </a:p>
          <a:p>
            <a:r>
              <a:rPr lang="en-US" sz="2800" dirty="0" smtClean="0"/>
              <a:t>Target: Solid graphite rod: </a:t>
            </a:r>
            <a:br>
              <a:rPr lang="en-US" sz="2800" dirty="0" smtClean="0"/>
            </a:br>
            <a:r>
              <a:rPr lang="en-US" sz="2800" dirty="0" smtClean="0"/>
              <a:t>1 cm W x 20.73 cm H </a:t>
            </a:r>
            <a:br>
              <a:rPr lang="en-US" sz="2800" dirty="0" smtClean="0"/>
            </a:br>
            <a:r>
              <a:rPr lang="en-US" sz="2800" dirty="0" smtClean="0"/>
              <a:t>x 2.3719 m L, </a:t>
            </a:r>
            <a:br>
              <a:rPr lang="en-US" sz="2800" dirty="0" smtClean="0"/>
            </a:br>
            <a:r>
              <a:rPr lang="en-US" sz="2800" dirty="0" smtClean="0"/>
              <a:t>rho=1.754 gm/cm</a:t>
            </a:r>
            <a:r>
              <a:rPr lang="en-US" sz="2800" baseline="30000" dirty="0" smtClean="0"/>
              <a:t>3</a:t>
            </a:r>
            <a:r>
              <a:rPr lang="en-US" sz="2800" dirty="0" smtClean="0"/>
              <a:t>. </a:t>
            </a:r>
            <a:br>
              <a:rPr lang="en-US" sz="2800" dirty="0" smtClean="0"/>
            </a:br>
            <a:r>
              <a:rPr lang="en-US" sz="2800" dirty="0" smtClean="0"/>
              <a:t>Embedded + 1 cm in </a:t>
            </a:r>
            <a:br>
              <a:rPr lang="en-US" sz="2800" dirty="0" smtClean="0"/>
            </a:br>
            <a:r>
              <a:rPr lang="en-US" sz="2800" dirty="0" smtClean="0"/>
              <a:t>Horn 1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19CF5-60FA-4DCD-A00B-354934FB4905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6654" y="2863878"/>
            <a:ext cx="7028873" cy="336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681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3140"/>
            <a:ext cx="10972800" cy="1143000"/>
          </a:xfrm>
        </p:spPr>
        <p:txBody>
          <a:bodyPr/>
          <a:lstStyle/>
          <a:p>
            <a:r>
              <a:rPr lang="en-US" dirty="0" smtClean="0"/>
              <a:t>Results of Flux Simulation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19CF5-60FA-4DCD-A00B-354934FB4905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8517" y="880448"/>
            <a:ext cx="7823628" cy="5880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425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28" y="1417638"/>
            <a:ext cx="7754354" cy="45280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Flux Uncertainties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716547" y="1332851"/>
            <a:ext cx="4242324" cy="476331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19CF5-60FA-4DCD-A00B-354934FB490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342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4660" y="999399"/>
            <a:ext cx="6687816" cy="44606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57264"/>
            <a:ext cx="10972800" cy="1143000"/>
          </a:xfrm>
        </p:spPr>
        <p:txBody>
          <a:bodyPr/>
          <a:lstStyle/>
          <a:p>
            <a:r>
              <a:rPr lang="en-US" dirty="0" smtClean="0"/>
              <a:t>Systematics in Horn Current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7831" y="5988112"/>
            <a:ext cx="10034953" cy="736481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docs.dunescience.org:8080/cgi-bin/ShowDocument?docid=1486</a:t>
            </a:r>
            <a:endParaRPr lang="en-US" dirty="0" smtClean="0"/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lbne2-docdb.fnal.gov:8080/cgi-bin/ShowDocument?docid=8410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19CF5-60FA-4DCD-A00B-354934FB4905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16" y="856154"/>
            <a:ext cx="5905500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299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83456"/>
            <a:ext cx="10972800" cy="1143000"/>
          </a:xfrm>
        </p:spPr>
        <p:txBody>
          <a:bodyPr/>
          <a:lstStyle/>
          <a:p>
            <a:r>
              <a:rPr lang="en-US" dirty="0" smtClean="0"/>
              <a:t>Validation (I)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19CF5-60FA-4DCD-A00B-354934FB4905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727" y="699769"/>
            <a:ext cx="10044545" cy="60217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2931" y="1223500"/>
            <a:ext cx="312126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Xiangpan’s</a:t>
            </a:r>
            <a:r>
              <a:rPr lang="en-US" sz="2800" dirty="0" smtClean="0"/>
              <a:t> result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787645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en-US" dirty="0" smtClean="0"/>
              <a:t>Validation (II)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19CF5-60FA-4DCD-A00B-354934FB4905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5716" y="928760"/>
            <a:ext cx="9099568" cy="59292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14015" y="1548540"/>
            <a:ext cx="312126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Xiangpan’s</a:t>
            </a:r>
            <a:r>
              <a:rPr lang="en-US" sz="2800" dirty="0" smtClean="0"/>
              <a:t> result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23134160"/>
      </p:ext>
    </p:extLst>
  </p:cSld>
  <p:clrMapOvr>
    <a:masterClrMapping/>
  </p:clrMapOvr>
</p:sld>
</file>

<file path=ppt/theme/theme1.xml><?xml version="1.0" encoding="utf-8"?>
<a:theme xmlns:a="http://schemas.openxmlformats.org/drawingml/2006/main" name="Theme_X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_Xin" id="{5E1D956B-6B00-4970-BB26-1657A0EF85CE}" vid="{06F813E3-AB7C-47F9-B382-8F320B4A06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Theme_Xin</Template>
  <TotalTime>6327</TotalTime>
  <Words>689</Words>
  <Application>Microsoft Office PowerPoint</Application>
  <PresentationFormat>Widescreen</PresentationFormat>
  <Paragraphs>92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Wingdings</vt:lpstr>
      <vt:lpstr>Theme_Xin</vt:lpstr>
      <vt:lpstr>Equation</vt:lpstr>
      <vt:lpstr>MathType 6.0 Equation</vt:lpstr>
      <vt:lpstr>Towards Understanding the Optimal ND Locations</vt:lpstr>
      <vt:lpstr>PowerPoint Presentation</vt:lpstr>
      <vt:lpstr>Case Studies</vt:lpstr>
      <vt:lpstr>Neutrino Beam Simulation Tool</vt:lpstr>
      <vt:lpstr>Results of Flux Simulation</vt:lpstr>
      <vt:lpstr>Flux Uncertainties</vt:lpstr>
      <vt:lpstr>Systematics in Horn Current</vt:lpstr>
      <vt:lpstr>Validation (I)</vt:lpstr>
      <vt:lpstr>Validation (II)</vt:lpstr>
      <vt:lpstr>Fractional Uncertainties</vt:lpstr>
      <vt:lpstr>Generation of Covariance Matrix</vt:lpstr>
      <vt:lpstr>Fractional Covariance Matrix</vt:lpstr>
      <vt:lpstr>Operation on Covariance Matrix</vt:lpstr>
      <vt:lpstr>Running Conditions</vt:lpstr>
      <vt:lpstr>360 vs. 580 m Constraint on νμ@ 1300 km</vt:lpstr>
      <vt:lpstr>360 m vs. 360 + 380 m Constraint on νμ@ 1300 km</vt:lpstr>
      <vt:lpstr>Discussions</vt:lpstr>
      <vt:lpstr>Future Work and Final Remark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Towards Understanding the Optimal ND Locations</dc:title>
  <dc:creator>Qian, Xin</dc:creator>
  <cp:lastModifiedBy>Qian, Xin</cp:lastModifiedBy>
  <cp:revision>55</cp:revision>
  <dcterms:created xsi:type="dcterms:W3CDTF">2017-06-04T16:38:39Z</dcterms:created>
  <dcterms:modified xsi:type="dcterms:W3CDTF">2017-06-09T02:06:36Z</dcterms:modified>
</cp:coreProperties>
</file>