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1"/>
  </p:notesMasterIdLst>
  <p:handoutMasterIdLst>
    <p:handoutMasterId r:id="rId32"/>
  </p:handoutMasterIdLst>
  <p:sldIdLst>
    <p:sldId id="294" r:id="rId2"/>
    <p:sldId id="317" r:id="rId3"/>
    <p:sldId id="318" r:id="rId4"/>
    <p:sldId id="319" r:id="rId5"/>
    <p:sldId id="320" r:id="rId6"/>
    <p:sldId id="333" r:id="rId7"/>
    <p:sldId id="321" r:id="rId8"/>
    <p:sldId id="337" r:id="rId9"/>
    <p:sldId id="295" r:id="rId10"/>
    <p:sldId id="301" r:id="rId11"/>
    <p:sldId id="302" r:id="rId12"/>
    <p:sldId id="303" r:id="rId13"/>
    <p:sldId id="322" r:id="rId14"/>
    <p:sldId id="324" r:id="rId15"/>
    <p:sldId id="296" r:id="rId16"/>
    <p:sldId id="326" r:id="rId17"/>
    <p:sldId id="323" r:id="rId18"/>
    <p:sldId id="325" r:id="rId19"/>
    <p:sldId id="327" r:id="rId20"/>
    <p:sldId id="330" r:id="rId21"/>
    <p:sldId id="338" r:id="rId22"/>
    <p:sldId id="297" r:id="rId23"/>
    <p:sldId id="331" r:id="rId24"/>
    <p:sldId id="332" r:id="rId25"/>
    <p:sldId id="314" r:id="rId26"/>
    <p:sldId id="316" r:id="rId27"/>
    <p:sldId id="336" r:id="rId28"/>
    <p:sldId id="335" r:id="rId29"/>
    <p:sldId id="334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915FF"/>
    <a:srgbClr val="A7A8AA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58"/>
  </p:normalViewPr>
  <p:slideViewPr>
    <p:cSldViewPr snapToGrid="0" snapToObjects="1">
      <p:cViewPr varScale="1">
        <p:scale>
          <a:sx n="156" d="100"/>
          <a:sy n="156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fld id="{FA9ACE1A-34DB-C44F-A96B-5CF9676FED8A}" type="datetimeFigureOut">
              <a:rPr lang="en-US" altLang="x-none"/>
              <a:pPr/>
              <a:t>6/10/17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fld id="{98C79A6C-EB3B-9D48-BB7D-6A54391B864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fld id="{A0DAEC04-1DE9-C84B-9CD1-159EEF7D1FF0}" type="datetimeFigureOut">
              <a:rPr lang="en-US" altLang="x-none"/>
              <a:pPr/>
              <a:t>6/10/17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fld id="{FDB9B715-EAB0-4045-89B9-7E58AB547DA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B715-EAB0-4045-89B9-7E58AB547DA6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60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B715-EAB0-4045-89B9-7E58AB547DA6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26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72575" cy="896938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974725"/>
            <a:ext cx="449103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5100"/>
            <a:ext cx="1927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350" y="6503988"/>
            <a:ext cx="6262688" cy="242887"/>
          </a:xfrm>
        </p:spPr>
        <p:txBody>
          <a:bodyPr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1DA81-7FEE-EA4C-A849-86CA39A951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94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4/28/17</a:t>
            </a:r>
            <a:endParaRPr lang="en-US" altLang="x-non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1530350" y="6503988"/>
            <a:ext cx="6262688" cy="242887"/>
          </a:xfrm>
        </p:spPr>
        <p:txBody>
          <a:bodyPr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B5E91726-CD21-8A4B-BAF1-2CB4AD7DBCD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17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4/28/17</a:t>
            </a:r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350" y="6503988"/>
            <a:ext cx="6262688" cy="250825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ECF0FA3-089D-B34A-97BA-4D8D4ED3152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094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4/28/17</a:t>
            </a:r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530350" y="6503988"/>
            <a:ext cx="6251575" cy="242887"/>
          </a:xfrm>
        </p:spPr>
        <p:txBody>
          <a:bodyPr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8B548B7-8681-7F40-A128-DEF7DA54FCB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39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4/28/17</a:t>
            </a:r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B2611C-A41A-1741-B2A4-6537DA29C8D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782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4/28/17</a:t>
            </a:r>
            <a:endParaRPr lang="en-US" altLang="x-none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0"/>
          </p:nvPr>
        </p:nvSpPr>
        <p:spPr>
          <a:xfrm>
            <a:off x="1530350" y="6503988"/>
            <a:ext cx="6272213" cy="242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0EE18258-C9EF-EF4C-A5C7-921BD4077C3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81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600" y="6503988"/>
            <a:ext cx="6762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4C97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350" y="6503988"/>
            <a:ext cx="6261100" cy="2428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3988"/>
            <a:ext cx="414338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4C97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fld id="{72EFB679-2E98-3643-9372-4BB3EA607F2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6750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grpSp>
        <p:nvGrpSpPr>
          <p:cNvPr id="1030" name="Group 8"/>
          <p:cNvGrpSpPr>
            <a:grpSpLocks noChangeAspect="1"/>
          </p:cNvGrpSpPr>
          <p:nvPr/>
        </p:nvGrpSpPr>
        <p:grpSpPr bwMode="auto">
          <a:xfrm>
            <a:off x="215900" y="6259513"/>
            <a:ext cx="8699500" cy="19685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854"/>
              <a:ext cx="7190854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29" r:id="rId6"/>
    <p:sldLayoutId id="214748413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41312" y="5169363"/>
            <a:ext cx="8499475" cy="139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dirty="0" smtClean="0">
                <a:latin typeface="Helvetica" charset="0"/>
                <a:cs typeface="ＭＳ Ｐゴシック" charset="-128"/>
              </a:rPr>
              <a:t>Alan Bross</a:t>
            </a:r>
            <a:r>
              <a:rPr lang="en-US" altLang="x-none" dirty="0">
                <a:latin typeface="Helvetica" charset="0"/>
                <a:cs typeface="ＭＳ Ｐゴシック" charset="-128"/>
              </a:rPr>
              <a:t>	</a:t>
            </a:r>
          </a:p>
          <a:p>
            <a:r>
              <a:rPr lang="en-US" altLang="x-none" dirty="0">
                <a:latin typeface="Helvetica" charset="0"/>
                <a:cs typeface="ＭＳ Ｐゴシック" charset="-128"/>
              </a:rPr>
              <a:t>DUNE ND </a:t>
            </a:r>
            <a:r>
              <a:rPr lang="en-US" altLang="x-none" dirty="0" smtClean="0">
                <a:latin typeface="Helvetica" charset="0"/>
                <a:cs typeface="ＭＳ Ｐゴシック" charset="-128"/>
              </a:rPr>
              <a:t>WS</a:t>
            </a:r>
          </a:p>
          <a:p>
            <a:r>
              <a:rPr lang="en-US" altLang="x-none" dirty="0" smtClean="0">
                <a:latin typeface="Helvetica" charset="0"/>
                <a:cs typeface="ＭＳ Ｐゴシック" charset="-128"/>
              </a:rPr>
              <a:t>9-June-2017</a:t>
            </a:r>
            <a:endParaRPr lang="en-US" altLang="x-none" dirty="0">
              <a:latin typeface="Helvetica" charset="0"/>
              <a:cs typeface="ＭＳ Ｐゴシック" charset="-128"/>
            </a:endParaRPr>
          </a:p>
          <a:p>
            <a:endParaRPr lang="en-US" altLang="x-none" dirty="0">
              <a:latin typeface="Helvetica" charset="0"/>
              <a:cs typeface="ＭＳ Ｐゴシック" charset="-128"/>
            </a:endParaRPr>
          </a:p>
        </p:txBody>
      </p:sp>
      <p:sp>
        <p:nvSpPr>
          <p:cNvPr id="10242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41313" y="3915778"/>
            <a:ext cx="8499475" cy="100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1440" bIns="45720" numCol="1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ct val="0"/>
              </a:spcAft>
            </a:pPr>
            <a:r>
              <a:rPr lang="en-US" altLang="x-none" dirty="0" smtClean="0">
                <a:latin typeface="Helvetica" charset="0"/>
                <a:cs typeface="ＭＳ Ｐゴシック" charset="-128"/>
              </a:rPr>
              <a:t>A </a:t>
            </a:r>
            <a:r>
              <a:rPr lang="en-US" altLang="x-none" dirty="0">
                <a:latin typeface="Helvetica" charset="0"/>
                <a:cs typeface="ＭＳ Ｐゴシック" charset="-128"/>
              </a:rPr>
              <a:t>HP TPC as part of a Hybrid Detector</a:t>
            </a:r>
            <a:endParaRPr lang="en-US" altLang="x-none" dirty="0" smtClean="0">
              <a:latin typeface="Helvetica" charset="0"/>
              <a:cs typeface="ＭＳ Ｐゴシック" charset="-128"/>
            </a:endParaRPr>
          </a:p>
          <a:p>
            <a:pPr>
              <a:spcAft>
                <a:spcPct val="0"/>
              </a:spcAft>
            </a:pPr>
            <a:r>
              <a:rPr lang="en-US" altLang="x-none" dirty="0">
                <a:latin typeface="Helvetica" charset="0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810204" cy="1577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ALICE will upgrade their TPC during the LHC long shutdown II (beginning summer 2018).  5m diameter X 5 m long (~88m</a:t>
            </a:r>
            <a:r>
              <a:rPr lang="en-US" baseline="30000" dirty="0" smtClean="0"/>
              <a:t>3</a:t>
            </a:r>
            <a:r>
              <a:rPr lang="en-US" dirty="0" smtClean="0"/>
              <a:t> with hole)</a:t>
            </a:r>
          </a:p>
          <a:p>
            <a:pPr lvl="1"/>
            <a:r>
              <a:rPr lang="en-US" dirty="0" smtClean="0"/>
              <a:t>The readout chambers and front-end electronics will be replaced and might be available for reuse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10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8" y="2840912"/>
            <a:ext cx="3906752" cy="2824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54" y="2548991"/>
            <a:ext cx="4499233" cy="35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13" y="774478"/>
            <a:ext cx="3609416" cy="48090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concept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28600" y="882773"/>
            <a:ext cx="4822794" cy="49409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Adjacent trapezoidal readout chambers (inner (IROC) and outer (OROC) can be rotated by 180</a:t>
            </a:r>
            <a:r>
              <a:rPr lang="en-US" baseline="30000" dirty="0" smtClean="0"/>
              <a:t>o</a:t>
            </a:r>
            <a:r>
              <a:rPr lang="en-US" dirty="0" smtClean="0"/>
              <a:t> to form rectangular parallelogram.</a:t>
            </a:r>
          </a:p>
          <a:p>
            <a:pPr eaLnBrk="1" hangingPunct="1"/>
            <a:r>
              <a:rPr lang="en-US" dirty="0" smtClean="0"/>
              <a:t>Use of all ALICE chambers could instrument an area roughly 4.5m X 3.2m.  With a 2.5m drift in each direction from central HV plane, as in ALICE, would yield ~ 72 m</a:t>
            </a:r>
            <a:r>
              <a:rPr lang="en-US" baseline="30000" dirty="0" smtClean="0"/>
              <a:t>3</a:t>
            </a:r>
            <a:r>
              <a:rPr lang="en-US" dirty="0" smtClean="0"/>
              <a:t> or ~ 1.3T at 10 ATM.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12</a:t>
            </a:fld>
            <a:endParaRPr lang="en-US" altLang="x-none"/>
          </a:p>
        </p:txBody>
      </p:sp>
      <p:grpSp>
        <p:nvGrpSpPr>
          <p:cNvPr id="13" name="Group 12"/>
          <p:cNvGrpSpPr/>
          <p:nvPr/>
        </p:nvGrpSpPr>
        <p:grpSpPr>
          <a:xfrm>
            <a:off x="2574525" y="1696764"/>
            <a:ext cx="3671323" cy="3628987"/>
            <a:chOff x="2961684" y="3188263"/>
            <a:chExt cx="2921225" cy="2937408"/>
          </a:xfrm>
        </p:grpSpPr>
        <p:sp>
          <p:nvSpPr>
            <p:cNvPr id="7" name="Oval 6"/>
            <p:cNvSpPr/>
            <p:nvPr/>
          </p:nvSpPr>
          <p:spPr>
            <a:xfrm>
              <a:off x="2961684" y="3188263"/>
              <a:ext cx="2921225" cy="29374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41416" y="3649508"/>
              <a:ext cx="1577947" cy="2063469"/>
            </a:xfrm>
            <a:prstGeom prst="rect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55907" y="1857866"/>
            <a:ext cx="1806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Magnet bore</a:t>
            </a:r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939161" y="2088699"/>
            <a:ext cx="816746" cy="3303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88419" y="5509580"/>
            <a:ext cx="521767" cy="550856"/>
            <a:chOff x="3888419" y="5509580"/>
            <a:chExt cx="521767" cy="550856"/>
          </a:xfrm>
        </p:grpSpPr>
        <p:sp>
          <p:nvSpPr>
            <p:cNvPr id="14" name="TextBox 13"/>
            <p:cNvSpPr txBox="1"/>
            <p:nvPr/>
          </p:nvSpPr>
          <p:spPr>
            <a:xfrm>
              <a:off x="3888419" y="55372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Symbol" charset="2"/>
                  <a:ea typeface="Symbol" charset="2"/>
                  <a:cs typeface="Symbol" charset="2"/>
                </a:rPr>
                <a:t>n</a:t>
              </a:r>
              <a:endParaRPr lang="en-US" sz="2800" b="1" dirty="0">
                <a:latin typeface="Symbol" charset="2"/>
                <a:ea typeface="Symbol" charset="2"/>
                <a:cs typeface="Symbol" charset="2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410186" y="5509580"/>
              <a:ext cx="0" cy="5213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411920" y="3341193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+mn-lt"/>
                <a:ea typeface="Symbol" charset="2"/>
                <a:cs typeface="Symbol" charset="2"/>
              </a:rPr>
              <a:t>4.5m</a:t>
            </a:r>
            <a:endParaRPr lang="en-US" sz="2000" dirty="0">
              <a:latin typeface="+mn-lt"/>
              <a:ea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0819" y="188272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3.2</a:t>
            </a:r>
            <a:r>
              <a:rPr lang="en-US" sz="2000" dirty="0" smtClean="0">
                <a:latin typeface="+mn-lt"/>
                <a:ea typeface="Symbol" charset="2"/>
                <a:cs typeface="Symbol" charset="2"/>
              </a:rPr>
              <a:t>m</a:t>
            </a:r>
            <a:endParaRPr lang="en-US" sz="2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2078" y="3900336"/>
            <a:ext cx="204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(drift) || to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251533"/>
          </a:xfrm>
        </p:spPr>
        <p:txBody>
          <a:bodyPr/>
          <a:lstStyle/>
          <a:p>
            <a:r>
              <a:rPr lang="en-US" dirty="0" smtClean="0"/>
              <a:t>Although PEP4 was a high-pressure device, most gas TPCs since then have operated at ~ 1ATM</a:t>
            </a:r>
          </a:p>
          <a:p>
            <a:r>
              <a:rPr lang="en-US" dirty="0" err="1" smtClean="0"/>
              <a:t>dE</a:t>
            </a:r>
            <a:r>
              <a:rPr lang="en-US" dirty="0" smtClean="0"/>
              <a:t>/dx resolution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13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8" y="2515004"/>
            <a:ext cx="8239120" cy="2967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277" y="5774715"/>
            <a:ext cx="384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From: H.J. </a:t>
            </a:r>
            <a:r>
              <a:rPr lang="en-US" sz="1800" dirty="0" err="1" smtClean="0"/>
              <a:t>Hilke</a:t>
            </a:r>
            <a:r>
              <a:rPr lang="en-US" sz="1800" dirty="0" smtClean="0"/>
              <a:t>, CERN-PH-EP-2010-047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0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5" y="971550"/>
            <a:ext cx="7594303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</a:t>
            </a:r>
            <a:r>
              <a:rPr lang="en-US" dirty="0" err="1"/>
              <a:t>dE</a:t>
            </a:r>
            <a:r>
              <a:rPr lang="en-US" dirty="0"/>
              <a:t>/dx </a:t>
            </a:r>
            <a:r>
              <a:rPr lang="en-US" dirty="0" smtClean="0"/>
              <a:t>performance II: MC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8" name="TextBox 7"/>
          <p:cNvSpPr txBox="1"/>
          <p:nvPr/>
        </p:nvSpPr>
        <p:spPr>
          <a:xfrm>
            <a:off x="6409190" y="139257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ymbol" charset="2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9500" y="5670319"/>
            <a:ext cx="418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smtClean="0"/>
              <a:t>% resolution for isolated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</a:t>
            </a:r>
            <a:r>
              <a:rPr lang="en-US" dirty="0" err="1" smtClean="0"/>
              <a:t>dE</a:t>
            </a:r>
            <a:r>
              <a:rPr lang="en-US" dirty="0" smtClean="0"/>
              <a:t>/dx performance: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15</a:t>
            </a:fld>
            <a:endParaRPr lang="en-US" altLang="x-non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2" y="997398"/>
            <a:ext cx="7259401" cy="5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/dx in </a:t>
            </a:r>
            <a:r>
              <a:rPr lang="en-US" dirty="0" err="1" smtClean="0"/>
              <a:t>LAr</a:t>
            </a:r>
            <a:r>
              <a:rPr lang="en-US" dirty="0" smtClean="0"/>
              <a:t>: </a:t>
            </a:r>
            <a:r>
              <a:rPr lang="en-US" dirty="0" err="1" smtClean="0"/>
              <a:t>ArgoNeut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16</a:t>
            </a:fld>
            <a:endParaRPr lang="en-US" altLang="x-non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32" y="971550"/>
            <a:ext cx="6615049" cy="5059363"/>
          </a:xfrm>
        </p:spPr>
      </p:pic>
      <p:sp>
        <p:nvSpPr>
          <p:cNvPr id="10" name="TextBox 9"/>
          <p:cNvSpPr txBox="1"/>
          <p:nvPr/>
        </p:nvSpPr>
        <p:spPr>
          <a:xfrm>
            <a:off x="313508" y="5800080"/>
            <a:ext cx="543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arXiv:1610.04102v2 [hep-ex] 15 Mar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" y="971550"/>
            <a:ext cx="7892606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TPC performance: Pattern recognition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47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TPC performance: </a:t>
            </a:r>
            <a:r>
              <a:rPr lang="en-US" dirty="0" smtClean="0"/>
              <a:t>Momentum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18</a:t>
            </a:fld>
            <a:endParaRPr lang="en-US" altLang="x-non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27" y="1236618"/>
            <a:ext cx="5651885" cy="462427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" y="1687580"/>
            <a:ext cx="2979670" cy="1423126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55335" y="3526836"/>
            <a:ext cx="2950029" cy="2276747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10 ATM operation</a:t>
            </a:r>
          </a:p>
          <a:p>
            <a:pPr lvl="1" eaLnBrk="1" hangingPunct="1"/>
            <a:r>
              <a:rPr lang="en-US" dirty="0" smtClean="0"/>
              <a:t>More MCS</a:t>
            </a:r>
          </a:p>
          <a:p>
            <a:pPr eaLnBrk="1" hangingPunct="1"/>
            <a:r>
              <a:rPr lang="en-US" dirty="0" smtClean="0"/>
              <a:t>But,</a:t>
            </a:r>
          </a:p>
          <a:p>
            <a:pPr lvl="1" eaLnBrk="1" hangingPunct="1"/>
            <a:r>
              <a:rPr lang="en-US" dirty="0" smtClean="0"/>
              <a:t>Slightly higher field</a:t>
            </a:r>
          </a:p>
          <a:p>
            <a:pPr lvl="1" eaLnBrk="1" hangingPunct="1"/>
            <a:r>
              <a:rPr lang="en-US" dirty="0" smtClean="0"/>
              <a:t>Much lower multiplicity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23118" y="5750540"/>
            <a:ext cx="519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915FF"/>
                </a:solidFill>
              </a:rPr>
              <a:t>1-2% P</a:t>
            </a:r>
            <a:r>
              <a:rPr lang="en-US" b="1" baseline="-25000" dirty="0" smtClean="0">
                <a:solidFill>
                  <a:srgbClr val="0915FF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0915FF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b="1" dirty="0" smtClean="0">
                <a:solidFill>
                  <a:srgbClr val="0915FF"/>
                </a:solidFill>
                <a:latin typeface="+mn-lt"/>
                <a:ea typeface="Symbol" charset="2"/>
                <a:cs typeface="Symbol" charset="2"/>
              </a:rPr>
              <a:t>resolution in P band of interest</a:t>
            </a:r>
            <a:endParaRPr lang="en-US" b="1" dirty="0">
              <a:solidFill>
                <a:srgbClr val="091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4503"/>
            <a:ext cx="8686800" cy="775423"/>
          </a:xfrm>
        </p:spPr>
        <p:txBody>
          <a:bodyPr/>
          <a:lstStyle/>
          <a:p>
            <a:r>
              <a:rPr lang="en-US" dirty="0" smtClean="0"/>
              <a:t>Vertex visualization in </a:t>
            </a:r>
            <a:r>
              <a:rPr lang="en-US" dirty="0" err="1" smtClean="0"/>
              <a:t>TPC</a:t>
            </a:r>
            <a:r>
              <a:rPr lang="en-US" baseline="-25000" dirty="0" err="1" smtClean="0"/>
              <a:t>HPGas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Low-density totally active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2887" y="6503988"/>
            <a:ext cx="6262688" cy="242887"/>
          </a:xfrm>
        </p:spPr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19</a:t>
            </a:fld>
            <a:endParaRPr lang="en-US" altLang="x-non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41" y="984067"/>
            <a:ext cx="5600419" cy="4559165"/>
          </a:xfrm>
        </p:spPr>
      </p:pic>
      <p:sp>
        <p:nvSpPr>
          <p:cNvPr id="9" name="TextBox 8"/>
          <p:cNvSpPr txBox="1"/>
          <p:nvPr/>
        </p:nvSpPr>
        <p:spPr>
          <a:xfrm>
            <a:off x="3735978" y="5246650"/>
            <a:ext cx="5347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Plots showing the predictions from NEUT and </a:t>
            </a:r>
            <a:r>
              <a:rPr lang="en-US" sz="1400" dirty="0" smtClean="0"/>
              <a:t>GENIE of </a:t>
            </a:r>
            <a:r>
              <a:rPr lang="en-US" sz="1400" dirty="0"/>
              <a:t>protons leaving </a:t>
            </a:r>
            <a:r>
              <a:rPr lang="en-US" sz="1400" dirty="0" err="1" smtClean="0"/>
              <a:t>Ar</a:t>
            </a:r>
            <a:r>
              <a:rPr lang="en-US" sz="1400" dirty="0" smtClean="0"/>
              <a:t> for CC </a:t>
            </a:r>
            <a:r>
              <a:rPr lang="en-US" sz="1400" dirty="0" err="1" smtClean="0"/>
              <a:t>evts</a:t>
            </a:r>
            <a:r>
              <a:rPr lang="en-US" sz="1400" dirty="0" smtClean="0"/>
              <a:t> (T2K).  Cut-offs for </a:t>
            </a:r>
            <a:r>
              <a:rPr lang="en-US" sz="1400" dirty="0" err="1" smtClean="0"/>
              <a:t>LAr</a:t>
            </a:r>
            <a:r>
              <a:rPr lang="en-US" sz="1400" dirty="0" smtClean="0"/>
              <a:t> and </a:t>
            </a:r>
            <a:r>
              <a:rPr lang="en-US" sz="1400" dirty="0" err="1" smtClean="0"/>
              <a:t>Ar</a:t>
            </a:r>
            <a:r>
              <a:rPr lang="en-US" sz="1400" dirty="0" smtClean="0"/>
              <a:t> indicated and show </a:t>
            </a:r>
            <a:r>
              <a:rPr lang="en-US" sz="1400" dirty="0"/>
              <a:t>how the </a:t>
            </a:r>
            <a:r>
              <a:rPr lang="en-US" sz="1400" dirty="0" smtClean="0"/>
              <a:t>extra sensitivity </a:t>
            </a:r>
            <a:r>
              <a:rPr lang="en-US" sz="1400" dirty="0"/>
              <a:t>of a gas detector covers </a:t>
            </a:r>
            <a:r>
              <a:rPr lang="en-US" sz="1400" dirty="0" smtClean="0"/>
              <a:t>the region </a:t>
            </a:r>
            <a:r>
              <a:rPr lang="en-US" sz="1400" dirty="0"/>
              <a:t>of maximum tension between the two generators</a:t>
            </a:r>
            <a:r>
              <a:rPr lang="en-US" sz="1400" dirty="0" smtClean="0"/>
              <a:t>. (</a:t>
            </a:r>
            <a:r>
              <a:rPr lang="en-US" sz="1400" b="1" dirty="0" smtClean="0"/>
              <a:t>Pip Hamilton’s PhD Thesis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28600" y="971550"/>
            <a:ext cx="3091773" cy="49363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/>
              <a:t>Better understanding of proton distributions could add to understanding of nuclear effects.</a:t>
            </a:r>
          </a:p>
          <a:p>
            <a:pPr eaLnBrk="1" hangingPunct="1"/>
            <a:r>
              <a:rPr lang="en-US" sz="2000" dirty="0" smtClean="0"/>
              <a:t>Could possibly help with understanding neutron production also, but</a:t>
            </a:r>
          </a:p>
          <a:p>
            <a:pPr lvl="1" eaLnBrk="1" hangingPunct="1"/>
            <a:r>
              <a:rPr lang="en-US" sz="1800" dirty="0" smtClean="0"/>
              <a:t>Model input needed</a:t>
            </a:r>
          </a:p>
          <a:p>
            <a:pPr lvl="1" eaLnBrk="1" hangingPunct="1"/>
            <a:r>
              <a:rPr lang="en-US" sz="1800" dirty="0" smtClean="0"/>
              <a:t>Need neutrino and anti-neutrino data</a:t>
            </a:r>
          </a:p>
          <a:p>
            <a:pPr lvl="1" eaLnBrk="1" hangingPunct="1"/>
            <a:r>
              <a:rPr lang="en-US" sz="1800" dirty="0" smtClean="0"/>
              <a:t>And other target nucleus</a:t>
            </a:r>
          </a:p>
          <a:p>
            <a:pPr lvl="2" eaLnBrk="1" hangingPunct="1"/>
            <a:r>
              <a:rPr lang="en-US" sz="1600" dirty="0" smtClean="0"/>
              <a:t>Ne,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but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Probably requires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Dragon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56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781749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recent CM, </a:t>
            </a:r>
            <a:r>
              <a:rPr lang="en-US" dirty="0" err="1" smtClean="0"/>
              <a:t>Alfons</a:t>
            </a:r>
            <a:r>
              <a:rPr lang="en-US" dirty="0" smtClean="0"/>
              <a:t> summarized the concept for a Multi-purpose Tracker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Detector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</a:t>
            </a:fld>
            <a:endParaRPr lang="en-US" altLang="x-none"/>
          </a:p>
        </p:txBody>
      </p:sp>
      <p:pic>
        <p:nvPicPr>
          <p:cNvPr id="7" name="Picture 2" descr="mage result for chim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2991"/>
            <a:ext cx="3848253" cy="26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67" y="2971523"/>
            <a:ext cx="4179433" cy="2230263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3993160" y="3837370"/>
            <a:ext cx="906011" cy="49856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97" y="1601822"/>
            <a:ext cx="3854916" cy="37416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MeV protons: 10ATM </a:t>
            </a:r>
            <a:r>
              <a:rPr lang="en-US" dirty="0" err="1" smtClean="0"/>
              <a:t>Ar</a:t>
            </a:r>
            <a:r>
              <a:rPr lang="en-US" dirty="0" smtClean="0"/>
              <a:t> vs. Lar (100 </a:t>
            </a:r>
            <a:r>
              <a:rPr lang="en-US" dirty="0" err="1" smtClean="0"/>
              <a:t>evts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9" y="1601822"/>
            <a:ext cx="3750220" cy="3568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7353" y="909893"/>
            <a:ext cx="92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33200" y="129148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39268" y="129312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1551" y="5091103"/>
            <a:ext cx="4211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B=0 here, but MCS is on.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 ∼ 33 cm for B=.5T</a:t>
            </a:r>
          </a:p>
          <a:p>
            <a:r>
              <a:rPr lang="en-US" sz="1600" dirty="0" smtClean="0"/>
              <a:t>Range </a:t>
            </a:r>
            <a:r>
              <a:rPr lang="en-US" sz="1600" dirty="0"/>
              <a:t>∼ </a:t>
            </a:r>
            <a:r>
              <a:rPr lang="en-US" sz="1600" dirty="0" smtClean="0"/>
              <a:t>180 cm</a:t>
            </a:r>
          </a:p>
          <a:p>
            <a:r>
              <a:rPr lang="en-US" sz="1600" dirty="0" smtClean="0"/>
              <a:t>50 MeV cut-off from previous can be lowered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7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61407"/>
            <a:ext cx="8672513" cy="4569506"/>
          </a:xfrm>
        </p:spPr>
        <p:txBody>
          <a:bodyPr/>
          <a:lstStyle/>
          <a:p>
            <a:r>
              <a:rPr lang="en-US" sz="3200" dirty="0" smtClean="0"/>
              <a:t>Neutral energy (</a:t>
            </a:r>
            <a:r>
              <a:rPr lang="en-US" sz="3200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3200" dirty="0" smtClean="0">
                <a:latin typeface="+mn-lt"/>
                <a:ea typeface="Symbol" charset="2"/>
                <a:cs typeface="Symbol" charset="2"/>
              </a:rPr>
              <a:t>, n) will not be fully contained within the </a:t>
            </a:r>
            <a:r>
              <a:rPr lang="en-US" sz="3200" dirty="0" err="1" smtClean="0">
                <a:latin typeface="+mn-lt"/>
                <a:ea typeface="Symbol" charset="2"/>
                <a:cs typeface="Symbol" charset="2"/>
              </a:rPr>
              <a:t>TPC</a:t>
            </a:r>
            <a:r>
              <a:rPr lang="en-US" sz="3200" baseline="-25000" dirty="0" err="1" smtClean="0">
                <a:latin typeface="+mn-lt"/>
                <a:ea typeface="Symbol" charset="2"/>
                <a:cs typeface="Symbol" charset="2"/>
              </a:rPr>
              <a:t>hpg</a:t>
            </a:r>
            <a:r>
              <a:rPr lang="en-US" sz="3200" dirty="0" smtClean="0">
                <a:latin typeface="+mn-lt"/>
                <a:ea typeface="Symbol" charset="2"/>
                <a:cs typeface="Symbol" charset="2"/>
              </a:rPr>
              <a:t> volume.</a:t>
            </a:r>
          </a:p>
          <a:p>
            <a:pPr lvl="1"/>
            <a:r>
              <a:rPr lang="en-US" sz="2800" dirty="0" smtClean="0">
                <a:latin typeface="+mn-lt"/>
                <a:ea typeface="Symbol" charset="2"/>
                <a:cs typeface="Symbol" charset="2"/>
              </a:rPr>
              <a:t>EM calorimetry</a:t>
            </a:r>
          </a:p>
          <a:p>
            <a:r>
              <a:rPr lang="en-US" sz="3200" dirty="0" smtClean="0">
                <a:latin typeface="+mn-lt"/>
                <a:ea typeface="Symbol" charset="2"/>
                <a:cs typeface="Symbol" charset="2"/>
              </a:rPr>
              <a:t>Neither will charged leptons and hadrons to some degree, however</a:t>
            </a:r>
          </a:p>
          <a:p>
            <a:pPr lvl="1"/>
            <a:r>
              <a:rPr lang="en-US" sz="2800" dirty="0" smtClean="0">
                <a:latin typeface="+mn-lt"/>
                <a:ea typeface="Symbol" charset="2"/>
                <a:cs typeface="Symbol" charset="2"/>
              </a:rPr>
              <a:t>With PID and momentum analysis, Energy flow analysis can likely reconstruct E with excellent precision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TPC</a:t>
            </a:r>
            <a:r>
              <a:rPr lang="en-US" baseline="-25000" dirty="0" err="1" smtClean="0"/>
              <a:t>hpg</a:t>
            </a:r>
            <a:r>
              <a:rPr lang="en-US" dirty="0" smtClean="0"/>
              <a:t> event containment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34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22</a:t>
            </a:fld>
            <a:endParaRPr lang="en-US" altLang="x-non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500438"/>
            <a:ext cx="7185503" cy="3581541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17612" y="817803"/>
            <a:ext cx="8340865" cy="1391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In PEP4, the magnet cryostat was the pressure vessel</a:t>
            </a:r>
          </a:p>
          <a:p>
            <a:pPr lvl="1" eaLnBrk="1" hangingPunct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&amp; was only 0.5 X</a:t>
            </a:r>
            <a:r>
              <a:rPr lang="en-US" baseline="-25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thick</a:t>
            </a:r>
          </a:p>
          <a:p>
            <a:pPr eaLnBrk="1" hangingPunct="1"/>
            <a:r>
              <a:rPr lang="en-US" dirty="0" smtClean="0"/>
              <a:t>Details on magnet design options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797034"/>
            <a:ext cx="8672513" cy="7691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Goal:</a:t>
            </a:r>
          </a:p>
          <a:p>
            <a:pPr lvl="1"/>
            <a:r>
              <a:rPr lang="en-US" sz="1800" dirty="0" smtClean="0"/>
              <a:t>Contain all the field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Magnetization: Return Yoke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2" y="1867566"/>
            <a:ext cx="4636008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4118423"/>
            <a:ext cx="4567428" cy="2020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707" y="230312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Model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338" y="5859952"/>
            <a:ext cx="219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Iron flux density</a:t>
            </a:r>
            <a:endParaRPr lang="en-US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972783" y="1566198"/>
            <a:ext cx="3061030" cy="4577475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Steel is not saturated</a:t>
            </a:r>
          </a:p>
          <a:p>
            <a:pPr eaLnBrk="1" hangingPunct="1"/>
            <a:r>
              <a:rPr lang="en-US" dirty="0" smtClean="0"/>
              <a:t>All flux contained</a:t>
            </a:r>
          </a:p>
          <a:p>
            <a:pPr lvl="1" eaLnBrk="1" hangingPunct="1"/>
            <a:r>
              <a:rPr lang="en-US" dirty="0" smtClean="0"/>
              <a:t>Met goal &amp; then some</a:t>
            </a:r>
          </a:p>
          <a:p>
            <a:pPr lvl="1" eaLnBrk="1" hangingPunct="1"/>
            <a:r>
              <a:rPr lang="en-US" dirty="0" smtClean="0"/>
              <a:t>Reduce amount of steel</a:t>
            </a:r>
          </a:p>
          <a:p>
            <a:pPr eaLnBrk="1" hangingPunct="1"/>
            <a:r>
              <a:rPr lang="en-US" dirty="0" smtClean="0"/>
              <a:t>Field uniformity -0.4 + 2.0% (from missing one side of the box)</a:t>
            </a:r>
          </a:p>
          <a:p>
            <a:pPr lvl="1" eaLnBrk="1" hangingPunct="1"/>
            <a:r>
              <a:rPr lang="en-US" dirty="0" smtClean="0"/>
              <a:t>E X B corrections will need to be made</a:t>
            </a:r>
          </a:p>
          <a:p>
            <a:pPr lvl="2" eaLnBrk="1" hangingPunct="1"/>
            <a:r>
              <a:rPr lang="en-US" dirty="0" smtClean="0"/>
              <a:t>NA49/61 successfully dealt with 60% non-uniformity</a:t>
            </a:r>
          </a:p>
          <a:p>
            <a:pPr lvl="2" eaLnBrk="1" hangingPunct="1"/>
            <a:r>
              <a:rPr lang="en-US" dirty="0" smtClean="0"/>
              <a:t>MIPP did not do as well.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0776" y="1586409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Vladimir </a:t>
            </a:r>
            <a:r>
              <a:rPr lang="en-US" sz="1800" dirty="0" err="1" smtClean="0"/>
              <a:t>Kashikhin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7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972687"/>
          </a:xfrm>
        </p:spPr>
        <p:txBody>
          <a:bodyPr/>
          <a:lstStyle/>
          <a:p>
            <a:r>
              <a:rPr lang="en-US" dirty="0" smtClean="0"/>
              <a:t>Concerns have been raised about backgrounds from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dirty="0" smtClean="0">
                <a:latin typeface="+mn-lt"/>
                <a:ea typeface="Symbol" charset="2"/>
                <a:cs typeface="Symbol" charset="2"/>
              </a:rPr>
              <a:t> interactions in the steel.</a:t>
            </a:r>
          </a:p>
          <a:p>
            <a:pPr lvl="1"/>
            <a:r>
              <a:rPr lang="en-US" dirty="0" smtClean="0">
                <a:latin typeface="+mn-lt"/>
                <a:ea typeface="Symbol" charset="2"/>
                <a:cs typeface="Symbol" charset="2"/>
              </a:rPr>
              <a:t>Muons: easily rejected</a:t>
            </a:r>
          </a:p>
          <a:p>
            <a:pPr lvl="1"/>
            <a:r>
              <a:rPr lang="en-US" dirty="0" smtClean="0">
                <a:latin typeface="+mn-lt"/>
                <a:ea typeface="Symbol" charset="2"/>
                <a:cs typeface="Symbol" charset="2"/>
              </a:rPr>
              <a:t>What about photons?</a:t>
            </a:r>
          </a:p>
          <a:p>
            <a:pPr lvl="1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dirty="0" smtClean="0">
                <a:latin typeface="+mn-lt"/>
                <a:ea typeface="Symbol" charset="2"/>
                <a:cs typeface="Symbol" charset="2"/>
              </a:rPr>
              <a:t>conversions in </a:t>
            </a:r>
            <a:r>
              <a:rPr lang="en-US" dirty="0" err="1" smtClean="0">
                <a:latin typeface="+mn-lt"/>
                <a:ea typeface="Symbol" charset="2"/>
                <a:cs typeface="Symbol" charset="2"/>
              </a:rPr>
              <a:t>TPC</a:t>
            </a:r>
            <a:r>
              <a:rPr lang="en-US" baseline="-25000" dirty="0" err="1" smtClean="0">
                <a:latin typeface="+mn-lt"/>
                <a:ea typeface="Symbol" charset="2"/>
                <a:cs typeface="Symbol" charset="2"/>
              </a:rPr>
              <a:t>HPGas</a:t>
            </a:r>
            <a:r>
              <a:rPr lang="en-US" dirty="0" smtClean="0">
                <a:latin typeface="+mn-lt"/>
                <a:ea typeface="Symbol" charset="2"/>
                <a:cs typeface="Symbol" charset="2"/>
              </a:rPr>
              <a:t> and </a:t>
            </a:r>
            <a:r>
              <a:rPr lang="en-US" dirty="0" err="1" smtClean="0">
                <a:latin typeface="+mn-lt"/>
                <a:ea typeface="Symbol" charset="2"/>
                <a:cs typeface="Symbol" charset="2"/>
              </a:rPr>
              <a:t>LAr</a:t>
            </a:r>
            <a:r>
              <a:rPr lang="en-US" dirty="0">
                <a:latin typeface="+mn-lt"/>
                <a:ea typeface="Symbol" charset="2"/>
                <a:cs typeface="Symbol" charset="2"/>
              </a:rPr>
              <a:t> </a:t>
            </a:r>
            <a:r>
              <a:rPr lang="en-US" dirty="0" smtClean="0">
                <a:latin typeface="+mn-lt"/>
                <a:ea typeface="Symbol" charset="2"/>
                <a:cs typeface="Symbol" charset="2"/>
              </a:rPr>
              <a:t>very different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Return Yoke and backgrounds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24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2" y="2987499"/>
            <a:ext cx="3255030" cy="3301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28" y="2944238"/>
            <a:ext cx="3164734" cy="3094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4604" y="5298332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3532" y="5463702"/>
            <a:ext cx="113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integrated near detector system for DUNE utilizing a </a:t>
            </a:r>
            <a:r>
              <a:rPr lang="en-US" dirty="0" err="1" smtClean="0"/>
              <a:t>LAr</a:t>
            </a:r>
            <a:r>
              <a:rPr lang="en-US" dirty="0" smtClean="0"/>
              <a:t> + a magnetized </a:t>
            </a:r>
            <a:r>
              <a:rPr lang="en-US" dirty="0" err="1" smtClean="0"/>
              <a:t>TPC</a:t>
            </a:r>
            <a:r>
              <a:rPr lang="en-US" baseline="-25000" dirty="0" err="1" smtClean="0"/>
              <a:t>hpg</a:t>
            </a:r>
            <a:r>
              <a:rPr lang="en-US" dirty="0" smtClean="0"/>
              <a:t> looks promising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: R&amp;D required, but natural evolution of the technology</a:t>
            </a:r>
          </a:p>
          <a:p>
            <a:pPr lvl="1"/>
            <a:r>
              <a:rPr lang="en-US" dirty="0" err="1" smtClean="0"/>
              <a:t>TPC</a:t>
            </a:r>
            <a:r>
              <a:rPr lang="en-US" baseline="-25000" dirty="0" err="1" smtClean="0"/>
              <a:t>hpg</a:t>
            </a:r>
            <a:r>
              <a:rPr lang="en-US" dirty="0" smtClean="0"/>
              <a:t>: Well established and robust with unmatched performance</a:t>
            </a:r>
          </a:p>
          <a:p>
            <a:r>
              <a:rPr lang="en-US" dirty="0" smtClean="0"/>
              <a:t>Utilization of ALICE readout chambers and front-end electronics might present a significant cost savings.</a:t>
            </a:r>
          </a:p>
          <a:p>
            <a:pPr lvl="1"/>
            <a:r>
              <a:rPr lang="en-US" dirty="0" smtClean="0"/>
              <a:t>Approaches 1T fiducial mass</a:t>
            </a:r>
          </a:p>
          <a:p>
            <a:pPr lvl="1"/>
            <a:r>
              <a:rPr lang="en-US" dirty="0" smtClean="0"/>
              <a:t>Can reproduce exquisite ALICE TPC performance</a:t>
            </a:r>
          </a:p>
          <a:p>
            <a:pPr lvl="2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d/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p,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dE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/dx, pattern recognition, etc.</a:t>
            </a:r>
          </a:p>
          <a:p>
            <a:pPr lvl="2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Offers tremendous background rejection capability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EM calorimetry needs to be specified</a:t>
            </a:r>
            <a:r>
              <a:rPr lang="mr-IN" dirty="0" smtClean="0"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neutron detection?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Muon tag integrated with return Fe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Minimize/eliminates stray field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21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9659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LAr</a:t>
            </a:r>
            <a:r>
              <a:rPr lang="en-US" dirty="0" smtClean="0"/>
              <a:t> + magnetized </a:t>
            </a:r>
            <a:r>
              <a:rPr lang="en-US" dirty="0" err="1" smtClean="0"/>
              <a:t>TPC</a:t>
            </a:r>
            <a:r>
              <a:rPr lang="en-US" baseline="-25000" dirty="0" err="1" smtClean="0"/>
              <a:t>hpg</a:t>
            </a:r>
            <a:r>
              <a:rPr lang="en-US" dirty="0" smtClean="0"/>
              <a:t> fulfills detector goals as outlined at the recent CM	</a:t>
            </a:r>
          </a:p>
          <a:p>
            <a:pPr lvl="1"/>
            <a:r>
              <a:rPr lang="en-US" dirty="0" smtClean="0"/>
              <a:t>Nuclear targets limited to alternate gas fills, however.</a:t>
            </a:r>
          </a:p>
          <a:p>
            <a:r>
              <a:rPr lang="en-US" dirty="0" smtClean="0"/>
              <a:t>Both systems have capability to run at high rate (</a:t>
            </a:r>
            <a:r>
              <a:rPr lang="en-US" dirty="0" err="1" smtClean="0"/>
              <a:t>LAr</a:t>
            </a:r>
            <a:r>
              <a:rPr lang="en-US" dirty="0" smtClean="0"/>
              <a:t> needs vetting)</a:t>
            </a:r>
          </a:p>
          <a:p>
            <a:pPr lvl="1"/>
            <a:r>
              <a:rPr lang="en-US" dirty="0" smtClean="0"/>
              <a:t>These detectors can very likely be effective at any of the near detector hall base line distances currently being discussed</a:t>
            </a:r>
          </a:p>
          <a:p>
            <a:pPr lvl="2"/>
            <a:r>
              <a:rPr lang="en-US" dirty="0" smtClean="0"/>
              <a:t>Although given Mark’s comments (Tom </a:t>
            </a:r>
            <a:r>
              <a:rPr lang="en-US" dirty="0" err="1" smtClean="0"/>
              <a:t>Hamernik’s</a:t>
            </a:r>
            <a:r>
              <a:rPr lang="en-US" dirty="0" smtClean="0"/>
              <a:t> analysis) this morning, overall cost optimization analysis is even more complicated</a:t>
            </a:r>
          </a:p>
          <a:p>
            <a:r>
              <a:rPr lang="en-US" dirty="0" smtClean="0"/>
              <a:t>To test/optimize the design a limited challenge test is needed</a:t>
            </a:r>
          </a:p>
          <a:p>
            <a:pPr lvl="1"/>
            <a:r>
              <a:rPr lang="en-US" dirty="0" smtClean="0"/>
              <a:t>Some subset (simplification) of the scheme that Mike described this morning.</a:t>
            </a:r>
          </a:p>
          <a:p>
            <a:r>
              <a:rPr lang="en-US" dirty="0" smtClean="0"/>
              <a:t>Then cost optimization</a:t>
            </a:r>
          </a:p>
          <a:p>
            <a:pPr lvl="1"/>
            <a:r>
              <a:rPr lang="en-US" dirty="0" smtClean="0"/>
              <a:t>Usually means: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Cheaper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5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BACK 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59317"/>
          </a:xfrm>
        </p:spPr>
        <p:txBody>
          <a:bodyPr/>
          <a:lstStyle/>
          <a:p>
            <a:r>
              <a:rPr lang="en-US" dirty="0" smtClean="0"/>
              <a:t>I am assuming a 1T fiducial mass and a position at ND360</a:t>
            </a:r>
          </a:p>
          <a:p>
            <a:pPr lvl="1"/>
            <a:r>
              <a:rPr lang="en-US" dirty="0" smtClean="0"/>
              <a:t>Assume detector can take the rate and that the hall cost is a wash (ND570 vs. ND360).</a:t>
            </a:r>
          </a:p>
          <a:p>
            <a:r>
              <a:rPr lang="en-US" dirty="0" smtClean="0"/>
              <a:t>3 years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running</a:t>
            </a:r>
          </a:p>
          <a:p>
            <a:pPr lvl="1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 elastic scattering	10</a:t>
            </a:r>
            <a:r>
              <a:rPr lang="en-US" baseline="30000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evts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Inverse muon decay	10</a:t>
            </a:r>
            <a:r>
              <a:rPr lang="en-US" baseline="30000" dirty="0">
                <a:latin typeface="Helvetica" charset="0"/>
                <a:ea typeface="Helvetica" charset="0"/>
                <a:cs typeface="Helvetica" charset="0"/>
              </a:rPr>
              <a:t>3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(overestimate with latest beam?)</a:t>
            </a:r>
            <a:endParaRPr lang="en-US" baseline="30000" dirty="0" smtClean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Total	CC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				10</a:t>
            </a:r>
            <a:r>
              <a:rPr lang="en-US" baseline="30000" dirty="0">
                <a:latin typeface="Helvetica" charset="0"/>
                <a:ea typeface="Helvetica" charset="0"/>
                <a:cs typeface="Helvetica" charset="0"/>
              </a:rPr>
              <a:t>7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This does not take into account reconstruction efficiencies, etc.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Note: I used “DUNE optimized” flux</a:t>
            </a:r>
          </a:p>
          <a:p>
            <a:pPr lvl="2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2 horn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Although ND requirements are still being developed, I think that these numbers will turn out to be sufficient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.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step </a:t>
            </a:r>
            <a:r>
              <a:rPr lang="mr-IN" dirty="0" smtClean="0"/>
              <a:t>–</a:t>
            </a:r>
            <a:r>
              <a:rPr lang="en-US" dirty="0" smtClean="0"/>
              <a:t> get the required Luminosity </a:t>
            </a:r>
            <a:r>
              <a:rPr lang="mr-IN" dirty="0" smtClean="0"/>
              <a:t>–</a:t>
            </a:r>
            <a:r>
              <a:rPr lang="en-US" dirty="0" smtClean="0"/>
              <a:t> Target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9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142476"/>
          </a:xfrm>
        </p:spPr>
        <p:txBody>
          <a:bodyPr/>
          <a:lstStyle/>
          <a:p>
            <a:r>
              <a:rPr lang="en-US" dirty="0" smtClean="0"/>
              <a:t>Although this is truly multi-purpose, I fear that the whole will be less than the sum of the parts and tried to develop a more integrated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Detector concept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3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47" y="2030136"/>
            <a:ext cx="3474804" cy="4135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588" y="3305262"/>
            <a:ext cx="377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in the Chimaera analogy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600" y="4078175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fully </a:t>
            </a:r>
            <a:r>
              <a:rPr lang="en-US" smtClean="0"/>
              <a:t>functional dragons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31279"/>
          </a:xfrm>
        </p:spPr>
        <p:txBody>
          <a:bodyPr>
            <a:normAutofit/>
          </a:bodyPr>
          <a:lstStyle/>
          <a:p>
            <a:r>
              <a:rPr lang="en-US" dirty="0" smtClean="0"/>
              <a:t>Following the preliminary conclusions from AW I have included in this concept</a:t>
            </a:r>
          </a:p>
          <a:p>
            <a:pPr lvl="1"/>
            <a:r>
              <a:rPr lang="en-US" dirty="0" smtClean="0"/>
              <a:t>Non-magnetized </a:t>
            </a:r>
            <a:r>
              <a:rPr lang="en-US" dirty="0" err="1" smtClean="0"/>
              <a:t>LAr</a:t>
            </a:r>
            <a:endParaRPr lang="en-US" dirty="0" smtClean="0"/>
          </a:p>
          <a:p>
            <a:pPr lvl="2"/>
            <a:r>
              <a:rPr lang="en-US" dirty="0" smtClean="0"/>
              <a:t>But 3D </a:t>
            </a:r>
            <a:r>
              <a:rPr lang="mr-IN" dirty="0" smtClean="0"/>
              <a:t>–</a:t>
            </a:r>
            <a:r>
              <a:rPr lang="en-US" dirty="0" smtClean="0"/>
              <a:t> pixel readout</a:t>
            </a:r>
          </a:p>
          <a:p>
            <a:pPr lvl="1"/>
            <a:r>
              <a:rPr lang="en-US" dirty="0" smtClean="0"/>
              <a:t>Multipurpose detector with large acceptance for muons from the </a:t>
            </a:r>
            <a:r>
              <a:rPr lang="en-US" dirty="0" err="1" smtClean="0"/>
              <a:t>LAr</a:t>
            </a:r>
            <a:endParaRPr lang="en-US" dirty="0" smtClean="0"/>
          </a:p>
          <a:p>
            <a:pPr lvl="2"/>
            <a:r>
              <a:rPr lang="en-US" dirty="0" smtClean="0"/>
              <a:t>Magnetized Tracker</a:t>
            </a:r>
          </a:p>
          <a:p>
            <a:pPr lvl="2"/>
            <a:r>
              <a:rPr lang="en-US" dirty="0" smtClean="0"/>
              <a:t>EM calorimeter</a:t>
            </a:r>
          </a:p>
          <a:p>
            <a:pPr lvl="2"/>
            <a:r>
              <a:rPr lang="en-US" dirty="0" smtClean="0"/>
              <a:t>Muon Tag</a:t>
            </a:r>
          </a:p>
          <a:p>
            <a:r>
              <a:rPr lang="en-US" dirty="0" smtClean="0"/>
              <a:t>Nuclear targets </a:t>
            </a:r>
          </a:p>
          <a:p>
            <a:pPr lvl="1"/>
            <a:r>
              <a:rPr lang="en-US" dirty="0" smtClean="0"/>
              <a:t>Difficult to incorporate other than changing </a:t>
            </a:r>
            <a:r>
              <a:rPr lang="en-US" dirty="0" err="1" smtClean="0"/>
              <a:t>TPC</a:t>
            </a:r>
            <a:r>
              <a:rPr lang="en-US" baseline="-25000" dirty="0" err="1" smtClean="0"/>
              <a:t>hpg</a:t>
            </a:r>
            <a:r>
              <a:rPr lang="en-US" dirty="0" smtClean="0"/>
              <a:t> gas</a:t>
            </a:r>
          </a:p>
          <a:p>
            <a:pPr lvl="2"/>
            <a:r>
              <a:rPr lang="en-US" dirty="0" smtClean="0"/>
              <a:t>Introduces compromises otherwise</a:t>
            </a:r>
          </a:p>
          <a:p>
            <a:pPr lvl="2"/>
            <a:r>
              <a:rPr lang="en-US" dirty="0" smtClean="0"/>
              <a:t>Better served as “stand alone” experiment?</a:t>
            </a:r>
          </a:p>
          <a:p>
            <a:pPr lvl="3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Dragon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Ar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8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0"/>
                <a:ext cx="8672513" cy="52282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4m cube of </a:t>
                </a:r>
                <a:r>
                  <a:rPr lang="en-US" dirty="0" err="1" smtClean="0"/>
                  <a:t>LAr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Assume 2m cube fiducial volume (~11T)</a:t>
                </a:r>
              </a:p>
              <a:p>
                <a:pPr lvl="2"/>
                <a:r>
                  <a:rPr lang="en-US" dirty="0" smtClean="0"/>
                  <a:t>Relatively small in order to maximize </a:t>
                </a:r>
                <a:r>
                  <a:rPr lang="en-US" dirty="0" smtClean="0">
                    <a:latin typeface="Symbol" charset="2"/>
                    <a:ea typeface="Symbol" charset="2"/>
                    <a:cs typeface="Symbol" charset="2"/>
                  </a:rPr>
                  <a:t>m</a:t>
                </a:r>
                <a:r>
                  <a:rPr lang="en-US" dirty="0" smtClean="0"/>
                  <a:t> acceptance of </a:t>
                </a:r>
                <a:r>
                  <a:rPr lang="en-US" dirty="0" err="1" smtClean="0"/>
                  <a:t>TPC</a:t>
                </a:r>
                <a:r>
                  <a:rPr lang="en-US" baseline="-25000" dirty="0" err="1" smtClean="0"/>
                  <a:t>hpg</a:t>
                </a:r>
                <a:endParaRPr lang="en-US" dirty="0" smtClean="0"/>
              </a:p>
              <a:p>
                <a:r>
                  <a:rPr lang="en-US" dirty="0" err="1" smtClean="0"/>
                  <a:t>TPC</a:t>
                </a:r>
                <a:r>
                  <a:rPr lang="en-US" baseline="-25000" dirty="0" err="1" smtClean="0"/>
                  <a:t>hpg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~4.5 X 3.2 m with 5 m drift (~ 0.9T fiducial volume)</a:t>
                </a:r>
              </a:p>
              <a:p>
                <a:pPr lvl="2"/>
                <a:r>
                  <a:rPr lang="en-US" dirty="0" smtClean="0"/>
                  <a:t>This implies a re-use of ALICE TPC readout chambers &amp; electronics.</a:t>
                </a:r>
              </a:p>
              <a:p>
                <a:r>
                  <a:rPr lang="en-US" dirty="0" err="1" smtClean="0"/>
                  <a:t>TPC</a:t>
                </a:r>
                <a:r>
                  <a:rPr lang="en-US" baseline="-25000" dirty="0" err="1" smtClean="0"/>
                  <a:t>hpg</a:t>
                </a:r>
                <a:r>
                  <a:rPr lang="en-US" dirty="0" smtClean="0"/>
                  <a:t> in magnetic field</a:t>
                </a:r>
              </a:p>
              <a:p>
                <a:pPr lvl="1"/>
                <a:r>
                  <a:rPr lang="en-US" dirty="0" smtClean="0"/>
                  <a:t>0.5T via superconducting solenoid</a:t>
                </a:r>
              </a:p>
              <a:p>
                <a:r>
                  <a:rPr lang="en-US" dirty="0" smtClean="0"/>
                  <a:t>Muon Tag</a:t>
                </a:r>
              </a:p>
              <a:p>
                <a:pPr lvl="1"/>
                <a:r>
                  <a:rPr lang="en-US" dirty="0" smtClean="0"/>
                  <a:t>Steel to contain field.  Although not a requirement, great benefit to operations in the hall and to any future (as of now unspecified) experiments that are co-located.</a:t>
                </a:r>
              </a:p>
              <a:p>
                <a:r>
                  <a:rPr lang="en-US" dirty="0" smtClean="0"/>
                  <a:t>Philosophy:</a:t>
                </a:r>
              </a:p>
              <a:p>
                <a:pPr lvl="1"/>
                <a:r>
                  <a:rPr lang="en-US" dirty="0"/>
                  <a:t>Measure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𝐸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𝑃𝐼𝐷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of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all </a:t>
                </a:r>
                <a:r>
                  <a:rPr lang="en-US" dirty="0" smtClean="0"/>
                  <a:t>interaction products</a:t>
                </a:r>
                <a:endParaRPr lang="en-US" dirty="0"/>
              </a:p>
              <a:p>
                <a:pPr lvl="1"/>
                <a:r>
                  <a:rPr lang="en-US" dirty="0"/>
                  <a:t>And do it redundantly, if possible</a:t>
                </a:r>
              </a:p>
              <a:p>
                <a:pPr lvl="3"/>
                <a:r>
                  <a:rPr lang="en-US" dirty="0"/>
                  <a:t>E/p vs. </a:t>
                </a:r>
                <a:r>
                  <a:rPr lang="en-US" dirty="0" err="1"/>
                  <a:t>dE</a:t>
                </a:r>
                <a:r>
                  <a:rPr lang="en-US" dirty="0"/>
                  <a:t>/dx or penetration depth for muons, track curvature vs. calorimetry, </a:t>
                </a:r>
                <a:r>
                  <a:rPr lang="en-US" dirty="0" smtClean="0"/>
                  <a:t>etc.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72513" cy="5228212"/>
              </a:xfrm>
              <a:blipFill rotWithShape="0">
                <a:blip r:embed="rId2"/>
                <a:stretch>
                  <a:fillRect l="-1899" t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Ar</a:t>
            </a:r>
            <a:r>
              <a:rPr lang="en-US" dirty="0" smtClean="0"/>
              <a:t> system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3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59278"/>
            <a:ext cx="8672513" cy="5600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 is to have two systems which are semi-independent that can individually address the key near detector measurement deliverables (D. Dwyer):</a:t>
            </a:r>
          </a:p>
          <a:p>
            <a:pPr lvl="1"/>
            <a:r>
              <a:rPr lang="en-US" dirty="0" smtClean="0"/>
              <a:t>Rate</a:t>
            </a:r>
            <a:r>
              <a:rPr lang="en-US" dirty="0"/>
              <a:t>, spectrum of inclusive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charged-current interactions for near/far comp.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combined constraint on (flux </a:t>
            </a:r>
            <a:r>
              <a:rPr lang="en-US" dirty="0" smtClean="0"/>
              <a:t>X cross-section</a:t>
            </a:r>
            <a:r>
              <a:rPr lang="en-US" dirty="0"/>
              <a:t>) relevant for oscillation measurement</a:t>
            </a:r>
          </a:p>
          <a:p>
            <a:pPr lvl="1"/>
            <a:r>
              <a:rPr lang="en-US" dirty="0" smtClean="0"/>
              <a:t>Spectrum </a:t>
            </a:r>
            <a:r>
              <a:rPr lang="en-US" dirty="0"/>
              <a:t>of low-</a:t>
            </a:r>
            <a:r>
              <a:rPr lang="en-US" dirty="0" err="1"/>
              <a:t>ν</a:t>
            </a:r>
            <a:r>
              <a:rPr lang="en-US" dirty="0"/>
              <a:t> (low hadronic energy)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charged-current interactions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independent constraint on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energy spectrum (i.e. flux shape) at near site (~few %)</a:t>
            </a:r>
          </a:p>
          <a:p>
            <a:pPr lvl="1"/>
            <a:r>
              <a:rPr lang="en-US" dirty="0" smtClean="0"/>
              <a:t>Rate</a:t>
            </a:r>
            <a:r>
              <a:rPr lang="en-US" dirty="0"/>
              <a:t>, spectrum of inclusive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-CC in magnetized low-density tracker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independent measurement of (flux </a:t>
            </a:r>
            <a:r>
              <a:rPr lang="en-US" dirty="0" smtClean="0"/>
              <a:t> cross-section</a:t>
            </a:r>
            <a:r>
              <a:rPr lang="en-US" dirty="0"/>
              <a:t>) via different technique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of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dirty="0" smtClean="0"/>
              <a:t>-electron </a:t>
            </a:r>
            <a:r>
              <a:rPr lang="en-US" dirty="0"/>
              <a:t>elastic scattering interactions</a:t>
            </a:r>
          </a:p>
          <a:p>
            <a:pPr lvl="2"/>
            <a:r>
              <a:rPr lang="en-US" dirty="0" smtClean="0"/>
              <a:t>Provide </a:t>
            </a:r>
            <a:r>
              <a:rPr lang="en-US" dirty="0"/>
              <a:t>independent constraint on absolute flux </a:t>
            </a:r>
            <a:r>
              <a:rPr lang="en-US" dirty="0" smtClean="0"/>
              <a:t>normalization</a:t>
            </a:r>
          </a:p>
          <a:p>
            <a:r>
              <a:rPr lang="en-US" dirty="0" smtClean="0"/>
              <a:t>Each system can address all of the above, each has strengths</a:t>
            </a:r>
          </a:p>
          <a:p>
            <a:pPr lvl="1"/>
            <a:r>
              <a:rPr lang="en-US" dirty="0" smtClean="0"/>
              <a:t>Redundancy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</a:t>
            </a:r>
            <a:r>
              <a:rPr lang="en-US" dirty="0" err="1"/>
              <a:t>Ar</a:t>
            </a:r>
            <a:r>
              <a:rPr lang="en-US" dirty="0"/>
              <a:t> system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53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16" y="730653"/>
            <a:ext cx="7003684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smtClean="0"/>
              <a:t>system: Parametric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7</a:t>
            </a:fld>
            <a:endParaRPr lang="en-US" altLang="x-none"/>
          </a:p>
        </p:txBody>
      </p:sp>
      <p:grpSp>
        <p:nvGrpSpPr>
          <p:cNvPr id="2" name="Group 1"/>
          <p:cNvGrpSpPr/>
          <p:nvPr/>
        </p:nvGrpSpPr>
        <p:grpSpPr>
          <a:xfrm>
            <a:off x="163957" y="985951"/>
            <a:ext cx="1821559" cy="2209288"/>
            <a:chOff x="166382" y="2187755"/>
            <a:chExt cx="1821559" cy="2209288"/>
          </a:xfrm>
        </p:grpSpPr>
        <p:sp>
          <p:nvSpPr>
            <p:cNvPr id="8" name="Rectangle 7"/>
            <p:cNvSpPr/>
            <p:nvPr/>
          </p:nvSpPr>
          <p:spPr>
            <a:xfrm>
              <a:off x="166382" y="2238197"/>
              <a:ext cx="251670" cy="2684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382" y="2632255"/>
              <a:ext cx="251670" cy="26844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382" y="3110536"/>
              <a:ext cx="251670" cy="26844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382" y="3638407"/>
              <a:ext cx="251670" cy="26844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6382" y="4078153"/>
              <a:ext cx="251670" cy="268448"/>
            </a:xfrm>
            <a:prstGeom prst="rect">
              <a:avLst/>
            </a:prstGeom>
            <a:solidFill>
              <a:srgbClr val="A7A8A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539" y="2187755"/>
              <a:ext cx="1512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Magnet (0.5T)</a:t>
              </a:r>
              <a:endParaRPr 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539" y="2581813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LAr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5539" y="3060094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TPC</a:t>
              </a:r>
              <a:r>
                <a:rPr lang="en-US" sz="1800" baseline="-25000" dirty="0" err="1" smtClean="0"/>
                <a:t>hpg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539" y="3587965"/>
              <a:ext cx="1459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EM Cal (20X</a:t>
              </a:r>
              <a:r>
                <a:rPr lang="en-US" sz="1800" baseline="-25000" dirty="0" smtClean="0"/>
                <a:t>o</a:t>
              </a:r>
              <a:r>
                <a:rPr lang="en-US" sz="1800" dirty="0" smtClean="0"/>
                <a:t>)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539" y="4027711"/>
              <a:ext cx="1168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Steel (4</a:t>
              </a:r>
              <a:r>
                <a:rPr lang="en-US" sz="1800" dirty="0" smtClean="0">
                  <a:latin typeface="Symbol" charset="2"/>
                  <a:ea typeface="Symbol" charset="2"/>
                  <a:cs typeface="Symbol" charset="2"/>
                </a:rPr>
                <a:t>l</a:t>
              </a:r>
              <a:r>
                <a:rPr lang="en-US" sz="1800" baseline="-25000" dirty="0" smtClean="0">
                  <a:latin typeface="+mn-lt"/>
                  <a:ea typeface="Symbol" charset="2"/>
                  <a:cs typeface="Symbol" charset="2"/>
                </a:rPr>
                <a:t>o</a:t>
              </a:r>
              <a:r>
                <a:rPr lang="en-US" sz="1800" dirty="0" smtClean="0">
                  <a:latin typeface="+mn-lt"/>
                  <a:ea typeface="Symbol" charset="2"/>
                  <a:cs typeface="Symbol" charset="2"/>
                </a:rPr>
                <a:t>)</a:t>
              </a:r>
              <a:endParaRPr lang="en-US" sz="1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3363" y="5659825"/>
            <a:ext cx="50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800" dirty="0"/>
              <a:t>Magnet is this model is 6.5m diameter and 7 m </a:t>
            </a:r>
            <a:r>
              <a:rPr lang="en-US" sz="1800" dirty="0" smtClean="0"/>
              <a:t>long</a:t>
            </a:r>
          </a:p>
          <a:p>
            <a:pPr marL="0" lvl="1"/>
            <a:r>
              <a:rPr lang="en-US" sz="1800" dirty="0" smtClean="0"/>
              <a:t>Maximize acceptance for </a:t>
            </a:r>
            <a:r>
              <a:rPr lang="en-US" sz="18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smtClean="0"/>
              <a:t> from </a:t>
            </a:r>
            <a:r>
              <a:rPr lang="en-US" sz="1800" dirty="0" err="1" smtClean="0"/>
              <a:t>LAr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22250" y="4039141"/>
            <a:ext cx="2300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LAr</a:t>
            </a:r>
            <a:r>
              <a:rPr lang="en-US" dirty="0" smtClean="0"/>
              <a:t>:</a:t>
            </a:r>
          </a:p>
          <a:p>
            <a:r>
              <a:rPr lang="en-US" dirty="0"/>
              <a:t>w</a:t>
            </a:r>
            <a:r>
              <a:rPr lang="en-US" dirty="0" smtClean="0"/>
              <a:t>ith 2 X 2 m FV</a:t>
            </a:r>
          </a:p>
          <a:p>
            <a:r>
              <a:rPr lang="en-US" dirty="0" smtClean="0"/>
              <a:t>~ </a:t>
            </a:r>
            <a:r>
              <a:rPr lang="en-US" dirty="0" smtClean="0"/>
              <a:t>7</a:t>
            </a:r>
            <a:r>
              <a:rPr lang="en-US" dirty="0" smtClean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o </a:t>
            </a:r>
            <a:r>
              <a:rPr lang="en-US" dirty="0" smtClean="0"/>
              <a:t>annulus</a:t>
            </a:r>
            <a:endParaRPr lang="en-US" baseline="-25000" dirty="0" smtClean="0"/>
          </a:p>
          <a:p>
            <a:r>
              <a:rPr lang="en-US" baseline="-25000" smtClean="0"/>
              <a:t>~</a:t>
            </a:r>
            <a:r>
              <a:rPr lang="en-US"/>
              <a:t> </a:t>
            </a:r>
            <a:r>
              <a:rPr lang="en-US" smtClean="0"/>
              <a:t>1.25</a:t>
            </a:r>
            <a:r>
              <a:rPr lang="en-US" smtClean="0"/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baseline="-25000" dirty="0" smtClean="0">
                <a:latin typeface="+mn-lt"/>
                <a:ea typeface="Symbol" charset="2"/>
                <a:cs typeface="Symbol" charset="2"/>
              </a:rPr>
              <a:t>o</a:t>
            </a:r>
            <a:r>
              <a:rPr lang="en-US" dirty="0" smtClean="0">
                <a:latin typeface="+mn-lt"/>
                <a:ea typeface="Symbol" charset="2"/>
                <a:cs typeface="Symbol" charset="2"/>
              </a:rPr>
              <a:t> annulus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136" y="3223552"/>
            <a:ext cx="8686800" cy="427877"/>
          </a:xfrm>
        </p:spPr>
        <p:txBody>
          <a:bodyPr/>
          <a:lstStyle/>
          <a:p>
            <a:pPr algn="ctr"/>
            <a:r>
              <a:rPr lang="en-US" sz="4800" dirty="0" smtClean="0"/>
              <a:t>Now I will focus on the </a:t>
            </a:r>
            <a:r>
              <a:rPr lang="en-US" sz="4800" dirty="0" err="1" smtClean="0"/>
              <a:t>TPC</a:t>
            </a:r>
            <a:r>
              <a:rPr lang="en-US" sz="4800" baseline="-25000" dirty="0" err="1" smtClean="0"/>
              <a:t>hpg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252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4313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lower density of gaseous argon (85 times </a:t>
            </a:r>
            <a:r>
              <a:rPr lang="en-US" i="1" dirty="0" smtClean="0"/>
              <a:t>less dense</a:t>
            </a:r>
            <a:r>
              <a:rPr lang="en-US" i="1" dirty="0"/>
              <a:t>, for 10 bar pressure) results </a:t>
            </a:r>
            <a:r>
              <a:rPr lang="en-US" i="1" dirty="0" smtClean="0"/>
              <a:t>in; </a:t>
            </a:r>
          </a:p>
          <a:p>
            <a:pPr lvl="1"/>
            <a:r>
              <a:rPr lang="en-US" i="1" dirty="0" smtClean="0"/>
              <a:t>less </a:t>
            </a:r>
            <a:r>
              <a:rPr lang="en-US" i="1" dirty="0"/>
              <a:t>multiple scattering and hence better </a:t>
            </a:r>
            <a:r>
              <a:rPr lang="en-US" i="1" dirty="0" smtClean="0"/>
              <a:t>momentum resolution</a:t>
            </a:r>
          </a:p>
          <a:p>
            <a:pPr lvl="2"/>
            <a:r>
              <a:rPr lang="en-US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/dx resolution superb </a:t>
            </a:r>
            <a:r>
              <a:rPr lang="mr-IN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excellent particle ID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i="1" dirty="0" smtClean="0"/>
              <a:t>lower </a:t>
            </a:r>
            <a:r>
              <a:rPr lang="en-US" i="1" dirty="0"/>
              <a:t>detection thresholds and thus </a:t>
            </a:r>
            <a:r>
              <a:rPr lang="en-US" i="1" dirty="0" smtClean="0"/>
              <a:t>higher sensitivity </a:t>
            </a:r>
            <a:r>
              <a:rPr lang="en-US" i="1" dirty="0"/>
              <a:t>to soft hadrons produced in </a:t>
            </a:r>
            <a:r>
              <a:rPr lang="en-US" i="1" dirty="0" smtClean="0"/>
              <a:t>neutrino interactions</a:t>
            </a:r>
          </a:p>
          <a:p>
            <a:pPr lvl="2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Vertex visualization &amp; its impact on event E reconstruction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Event pile up not an issue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Does not require any detector R&amp;D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Now over 40 years of operation in large-scale experiments, culminating in some of the most powerful detectors on the planet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From my point-of-view, the first TPC (PEP4) could deliver on the physics (event reconstruction, energy resolution, particle ID, etc.)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Available, but bit small for our current needs.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TPC</a:t>
            </a:r>
            <a:r>
              <a:rPr lang="en-US" baseline="-25000" dirty="0" err="1" smtClean="0"/>
              <a:t>hpg</a:t>
            </a:r>
            <a:r>
              <a:rPr lang="en-US" dirty="0" smtClean="0"/>
              <a:t> strengths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4/28/17</a:t>
            </a:r>
            <a:endParaRPr lang="en-US" alt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Bross | DUNE ND WS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DA81-7FEE-EA4C-A849-86CA39A95119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30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32CB5E9-780E-2A41-9981-259523ACDF2E}" vid="{9F0F5386-B6FC-EF47-AE20-EE819B03D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1527</Words>
  <Application>Microsoft Macintosh PowerPoint</Application>
  <PresentationFormat>On-screen Show (4:3)</PresentationFormat>
  <Paragraphs>270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Geneva</vt:lpstr>
      <vt:lpstr>Helvetica</vt:lpstr>
      <vt:lpstr>ＭＳ Ｐゴシック</vt:lpstr>
      <vt:lpstr>symbol</vt:lpstr>
      <vt:lpstr>symbol</vt:lpstr>
      <vt:lpstr>Fermilab_PPT_090815</vt:lpstr>
      <vt:lpstr>PowerPoint Presentation</vt:lpstr>
      <vt:lpstr>Hybrid Detector concept</vt:lpstr>
      <vt:lpstr>Hybrid Detector concept II</vt:lpstr>
      <vt:lpstr>Integrated Ar system</vt:lpstr>
      <vt:lpstr>Integrated Ar system II</vt:lpstr>
      <vt:lpstr>Integrated Ar system III</vt:lpstr>
      <vt:lpstr>Integrated Ar system: Parametric model</vt:lpstr>
      <vt:lpstr>Now I will focus on the TPChpg</vt:lpstr>
      <vt:lpstr>TPChpg strengths</vt:lpstr>
      <vt:lpstr>TPC concept</vt:lpstr>
      <vt:lpstr>TPC concept II</vt:lpstr>
      <vt:lpstr>Geometry</vt:lpstr>
      <vt:lpstr>TPC performance</vt:lpstr>
      <vt:lpstr>ALICE dE/dx performance II: MC</vt:lpstr>
      <vt:lpstr>ALICE dE/dx performance: Data</vt:lpstr>
      <vt:lpstr>dE/dx in LAr: ArgoNeut</vt:lpstr>
      <vt:lpstr>ALICE TPC performance: Pattern recognition</vt:lpstr>
      <vt:lpstr>ALICE TPC performance: Momentum resolution</vt:lpstr>
      <vt:lpstr>Vertex visualization in TPCHPGas : Low-density totally active detector</vt:lpstr>
      <vt:lpstr>50 MeV protons: 10ATM Ar vs. Lar (100 evts) </vt:lpstr>
      <vt:lpstr>TPChpg event containment</vt:lpstr>
      <vt:lpstr>Magnetization</vt:lpstr>
      <vt:lpstr>Magnetization: Return Yoke</vt:lpstr>
      <vt:lpstr>Return Yoke and backgrounds</vt:lpstr>
      <vt:lpstr>Conclusions</vt:lpstr>
      <vt:lpstr>Conclusions II  </vt:lpstr>
      <vt:lpstr>PowerPoint Presentation</vt:lpstr>
      <vt:lpstr>PowerPoint Presentation</vt:lpstr>
      <vt:lpstr>First step – get the required Luminosity – Target Mass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 Bross</dc:creator>
  <cp:lastModifiedBy>Alan D Bross</cp:lastModifiedBy>
  <cp:revision>84</cp:revision>
  <cp:lastPrinted>2017-06-09T00:25:48Z</cp:lastPrinted>
  <dcterms:created xsi:type="dcterms:W3CDTF">2017-04-27T19:59:07Z</dcterms:created>
  <dcterms:modified xsi:type="dcterms:W3CDTF">2017-06-10T21:14:28Z</dcterms:modified>
</cp:coreProperties>
</file>