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3"/>
  </p:notesMasterIdLst>
  <p:handoutMasterIdLst>
    <p:handoutMasterId r:id="rId14"/>
  </p:handoutMasterIdLst>
  <p:sldIdLst>
    <p:sldId id="294" r:id="rId2"/>
    <p:sldId id="332" r:id="rId3"/>
    <p:sldId id="323" r:id="rId4"/>
    <p:sldId id="305" r:id="rId5"/>
    <p:sldId id="313" r:id="rId6"/>
    <p:sldId id="311" r:id="rId7"/>
    <p:sldId id="304" r:id="rId8"/>
    <p:sldId id="307" r:id="rId9"/>
    <p:sldId id="308" r:id="rId10"/>
    <p:sldId id="300" r:id="rId11"/>
    <p:sldId id="278" r:id="rId1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4" autoAdjust="0"/>
    <p:restoredTop sz="94660"/>
  </p:normalViewPr>
  <p:slideViewPr>
    <p:cSldViewPr snapToGrid="0" snapToObjects="1" showGuides="1">
      <p:cViewPr varScale="1">
        <p:scale>
          <a:sx n="144" d="100"/>
          <a:sy n="144" d="100"/>
        </p:scale>
        <p:origin x="138" y="126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3/13/2017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3/13/2017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3/13/2017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3/13/2017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3/13/2017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3/13/2017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3/13/2017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-ad.fnal.gov/ops/schedule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jp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jp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11" Type="http://schemas.openxmlformats.org/officeDocument/2006/relationships/image" Target="../media/image21.png"/><Relationship Id="rId5" Type="http://schemas.openxmlformats.org/officeDocument/2006/relationships/image" Target="../media/image15.gif"/><Relationship Id="rId15" Type="http://schemas.openxmlformats.org/officeDocument/2006/relationships/image" Target="../media/image25.jpg"/><Relationship Id="rId10" Type="http://schemas.openxmlformats.org/officeDocument/2006/relationships/image" Target="../media/image20.png"/><Relationship Id="rId4" Type="http://schemas.openxmlformats.org/officeDocument/2006/relationships/image" Target="../media/image14.jpg"/><Relationship Id="rId9" Type="http://schemas.openxmlformats.org/officeDocument/2006/relationships/image" Target="../media/image19.jpg"/><Relationship Id="rId1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Accelerator Division Status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Duane Newhart	</a:t>
            </a:r>
          </a:p>
          <a:p>
            <a:r>
              <a:rPr lang="en-US" dirty="0"/>
              <a:t>All Experimenters’ Meeting/Lab Status Meeting</a:t>
            </a:r>
          </a:p>
          <a:p>
            <a:r>
              <a:rPr lang="en-US" dirty="0"/>
              <a:t>13 March 2017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Schedule can be accessed from the Operations Department Home Page</a:t>
            </a:r>
          </a:p>
          <a:p>
            <a:pPr lvl="1"/>
            <a:r>
              <a:rPr lang="en-US" dirty="0"/>
              <a:t>Schedules -&gt; </a:t>
            </a:r>
            <a:r>
              <a:rPr lang="en-US" dirty="0">
                <a:hlinkClick r:id="rId2"/>
              </a:rPr>
              <a:t>Operations Schedule</a:t>
            </a:r>
            <a:endParaRPr lang="en-US" dirty="0"/>
          </a:p>
          <a:p>
            <a:pPr marL="282575" lvl="1" indent="0">
              <a:buNone/>
            </a:pPr>
            <a:endParaRPr lang="en-US" dirty="0"/>
          </a:p>
          <a:p>
            <a:r>
              <a:rPr lang="en-US" dirty="0"/>
              <a:t>Direct link to schedule</a:t>
            </a:r>
          </a:p>
          <a:p>
            <a:pPr lvl="1"/>
            <a:r>
              <a:rPr lang="en-US" dirty="0">
                <a:hlinkClick r:id="rId2"/>
              </a:rPr>
              <a:t>http://www-ad.fnal.gov/ops/schedule.html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Schedules and Links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3/13/2017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0371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5BEE78-B906-EA4C-8535-5AE4E63B4DB3}" type="datetime1">
              <a:rPr lang="en-US" smtClean="0"/>
              <a:t>3/13/2017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Collaborations / Partnerships / Members [22pt Bold]</a:t>
            </a:r>
          </a:p>
        </p:txBody>
      </p:sp>
      <p:pic>
        <p:nvPicPr>
          <p:cNvPr id="43" name="Picture Placeholder 26" descr="pisa2.jpg"/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500" b="-3750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4" name="Picture Placeholder 27" descr="purdue.jpg"/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082" b="-6308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5" name="Picture Placeholder 28" descr="rice.jpg"/>
          <p:cNvPicPr>
            <a:picLocks noGrp="1" noChangeAspect="1"/>
          </p:cNvPicPr>
          <p:nvPr>
            <p:ph type="pic" sz="quarter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213" b="-4521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1" name="Picture Placeholder 29" descr="ucirvine.gif"/>
          <p:cNvPicPr>
            <a:picLocks noGrp="1" noChangeAspect="1"/>
          </p:cNvPicPr>
          <p:nvPr>
            <p:ph type="pic" sz="quarter" idx="2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636" b="-63636"/>
          <a:stretch>
            <a:fillRect/>
          </a:stretch>
        </p:blipFill>
        <p:spPr>
          <a:xfrm>
            <a:off x="5534025" y="2036763"/>
            <a:ext cx="1600200" cy="1200150"/>
          </a:xfrm>
          <a:prstGeom prst="rect">
            <a:avLst/>
          </a:prstGeom>
        </p:spPr>
      </p:pic>
      <p:pic>
        <p:nvPicPr>
          <p:cNvPr id="52" name="Picture Placeholder 30" descr="CERNlogoOutline_K.eps"/>
          <p:cNvPicPr>
            <a:picLocks noGrp="1" noChangeAspect="1"/>
          </p:cNvPicPr>
          <p:nvPr>
            <p:ph type="pic" sz="quarter" idx="2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63" r="-1526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6" name="Picture Placeholder 19" descr="2000px-Boston_University_Wordmark.svg.png"/>
          <p:cNvPicPr>
            <a:picLocks noGrp="1" noChangeAspect="1"/>
          </p:cNvPicPr>
          <p:nvPr>
            <p:ph type="pic" sz="quarter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645" b="-30645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7" name="Picture Placeholder 20" descr="2012-03-29_16-47-19.555.jpg"/>
          <p:cNvPicPr>
            <a:picLocks noGrp="1" noChangeAspect="1"/>
          </p:cNvPicPr>
          <p:nvPr>
            <p:ph type="pic" sz="quarter" idx="1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313" b="-2031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0" name="Picture Placeholder 23" descr="Lewis-University-Logo.jpg"/>
          <p:cNvPicPr>
            <a:picLocks noGrp="1" noChangeAspect="1"/>
          </p:cNvPicPr>
          <p:nvPr>
            <p:ph type="pic" sz="quarter" idx="16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67" r="-1666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1" name="Picture Placeholder 24" descr="kansas.png"/>
          <p:cNvPicPr>
            <a:picLocks noGrp="1" noChangeAspect="1"/>
          </p:cNvPicPr>
          <p:nvPr>
            <p:ph type="pic" sz="quarter" idx="17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13" b="-8781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2" name="Picture Placeholder 25" descr="northwestern.png"/>
          <p:cNvPicPr>
            <a:picLocks noGrp="1" noChangeAspect="1"/>
          </p:cNvPicPr>
          <p:nvPr>
            <p:ph type="pic" sz="quarter" idx="18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00" b="-1250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3" name="Picture Placeholder 31" descr="Color-Seal_Green-Mark_SC_Horizontal.png"/>
          <p:cNvPicPr>
            <a:picLocks noGrp="1" noChangeAspect="1"/>
          </p:cNvPicPr>
          <p:nvPr>
            <p:ph type="pic" sz="quarter" idx="24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4377" b="-17437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4" name="Picture Placeholder 32" descr="600px-NSF_Logo_1C.jpg"/>
          <p:cNvPicPr>
            <a:picLocks noGrp="1" noChangeAspect="1"/>
          </p:cNvPicPr>
          <p:nvPr>
            <p:ph type="pic" sz="quarter" idx="25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67" r="-1666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5" name="Picture Placeholder 33" descr="UIUC_logo.gif"/>
          <p:cNvPicPr>
            <a:picLocks noGrp="1" noChangeAspect="1"/>
          </p:cNvPicPr>
          <p:nvPr>
            <p:ph type="pic" sz="quarter" idx="26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9" r="-809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3" name="Picture Placeholder 12" descr="the-university-of-chicago-logo1.jpg"/>
          <p:cNvPicPr>
            <a:picLocks noGrp="1" noChangeAspect="1"/>
          </p:cNvPicPr>
          <p:nvPr>
            <p:ph type="pic" sz="quarter" idx="27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375" b="-109375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7" name="Picture Placeholder 16" descr="images.png"/>
          <p:cNvPicPr>
            <a:picLocks noGrp="1" noChangeAspect="1"/>
          </p:cNvPicPr>
          <p:nvPr>
            <p:ph type="pic" sz="quarter" idx="28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402" b="-364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1380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324796" cy="3825230"/>
          </a:xfrm>
        </p:spPr>
        <p:txBody>
          <a:bodyPr/>
          <a:lstStyle/>
          <a:p>
            <a:pPr marL="0" indent="0" algn="just">
              <a:buNone/>
            </a:pPr>
            <a:r>
              <a:rPr lang="en-US" sz="1100" dirty="0"/>
              <a:t>From:  March       06, 2017 (0000 hours)</a:t>
            </a:r>
          </a:p>
          <a:p>
            <a:pPr marL="0" indent="0" algn="just">
              <a:buNone/>
            </a:pPr>
            <a:r>
              <a:rPr lang="en-US" sz="1100" dirty="0"/>
              <a:t>To:      March       13, 2017 (0000 hours)</a:t>
            </a:r>
          </a:p>
          <a:p>
            <a:pPr marL="0" indent="0" algn="just">
              <a:buNone/>
            </a:pPr>
            <a:endParaRPr lang="en-US" sz="1100" dirty="0"/>
          </a:p>
          <a:p>
            <a:pPr marL="0" indent="0" algn="just">
              <a:buNone/>
            </a:pPr>
            <a:r>
              <a:rPr lang="en-US" sz="1100" dirty="0"/>
              <a:t>                                   Calendar Week # 10</a:t>
            </a:r>
          </a:p>
          <a:p>
            <a:pPr marL="0" indent="0" algn="ctr">
              <a:buNone/>
            </a:pP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chemeClr val="tx2"/>
                </a:solidFill>
              </a:rPr>
              <a:t>NuMI</a:t>
            </a:r>
            <a:r>
              <a:rPr lang="en-US" sz="1100" dirty="0">
                <a:solidFill>
                  <a:schemeClr val="tx2"/>
                </a:solidFill>
              </a:rPr>
              <a:t> Weekly Integrated Intensity           </a:t>
            </a:r>
            <a:r>
              <a:rPr lang="en-US" sz="1100" b="1" dirty="0">
                <a:solidFill>
                  <a:schemeClr val="tx2"/>
                </a:solidFill>
              </a:rPr>
              <a:t>1.71 E19  </a:t>
            </a:r>
            <a:r>
              <a:rPr lang="en-US" sz="1100" dirty="0">
                <a:solidFill>
                  <a:schemeClr val="tx2"/>
                </a:solidFill>
              </a:rPr>
              <a:t>protons 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</a:t>
            </a:r>
            <a:r>
              <a:rPr lang="en-US" sz="1100" dirty="0" err="1">
                <a:solidFill>
                  <a:schemeClr val="tx2"/>
                </a:solidFill>
              </a:rPr>
              <a:t>NuMI</a:t>
            </a:r>
            <a:r>
              <a:rPr lang="en-US" sz="1100" dirty="0">
                <a:solidFill>
                  <a:schemeClr val="tx2"/>
                </a:solidFill>
              </a:rPr>
              <a:t>	                                  </a:t>
            </a:r>
            <a:r>
              <a:rPr lang="en-US" sz="1100" b="1" dirty="0">
                <a:solidFill>
                  <a:schemeClr val="tx2"/>
                </a:solidFill>
              </a:rPr>
              <a:t>138.9 </a:t>
            </a:r>
            <a:r>
              <a:rPr lang="en-US" sz="1100" dirty="0">
                <a:solidFill>
                  <a:schemeClr val="tx2"/>
                </a:solidFill>
              </a:rPr>
              <a:t> hours 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 				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BNB Weekly Integrated Intensity	      </a:t>
            </a:r>
            <a:r>
              <a:rPr lang="en-US" sz="1100" b="1" dirty="0">
                <a:solidFill>
                  <a:schemeClr val="tx2"/>
                </a:solidFill>
              </a:rPr>
              <a:t>3.39 E18</a:t>
            </a:r>
            <a:r>
              <a:rPr lang="en-US" sz="1100" dirty="0">
                <a:solidFill>
                  <a:schemeClr val="tx2"/>
                </a:solidFill>
              </a:rPr>
              <a:t> 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BNB			           </a:t>
            </a:r>
            <a:r>
              <a:rPr lang="en-US" sz="1100" b="1" dirty="0">
                <a:solidFill>
                  <a:schemeClr val="tx2"/>
                </a:solidFill>
              </a:rPr>
              <a:t> 103.2  </a:t>
            </a:r>
            <a:r>
              <a:rPr lang="en-US" sz="1100" dirty="0">
                <a:solidFill>
                  <a:schemeClr val="tx2"/>
                </a:solidFill>
              </a:rPr>
              <a:t>hours</a:t>
            </a: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chemeClr val="tx2"/>
                </a:solidFill>
              </a:rPr>
              <a:t>NMuon</a:t>
            </a:r>
            <a:r>
              <a:rPr lang="en-US" sz="1100" dirty="0">
                <a:solidFill>
                  <a:schemeClr val="tx2"/>
                </a:solidFill>
              </a:rPr>
              <a:t> Weekly Integrated Intensity         </a:t>
            </a:r>
            <a:r>
              <a:rPr lang="en-US" sz="1100" b="1" dirty="0">
                <a:solidFill>
                  <a:schemeClr val="tx2"/>
                </a:solidFill>
              </a:rPr>
              <a:t>3.99 E16 </a:t>
            </a:r>
            <a:r>
              <a:rPr lang="en-US" sz="1100" dirty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</a:t>
            </a:r>
            <a:r>
              <a:rPr lang="en-US" sz="1100" dirty="0" err="1">
                <a:solidFill>
                  <a:schemeClr val="tx2"/>
                </a:solidFill>
              </a:rPr>
              <a:t>NMuon</a:t>
            </a:r>
            <a:r>
              <a:rPr lang="en-US" sz="1100" dirty="0">
                <a:solidFill>
                  <a:schemeClr val="tx2"/>
                </a:solidFill>
              </a:rPr>
              <a:t>	</a:t>
            </a:r>
            <a:r>
              <a:rPr lang="en-US" sz="1100" b="1" dirty="0">
                <a:solidFill>
                  <a:schemeClr val="tx2"/>
                </a:solidFill>
              </a:rPr>
              <a:t>                       145.8  </a:t>
            </a:r>
            <a:r>
              <a:rPr lang="en-US" sz="1100" dirty="0">
                <a:solidFill>
                  <a:schemeClr val="tx2"/>
                </a:solidFill>
              </a:rPr>
              <a:t>hours</a:t>
            </a: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chemeClr val="tx2"/>
                </a:solidFill>
              </a:rPr>
              <a:t>MTest</a:t>
            </a:r>
            <a:r>
              <a:rPr lang="en-US" sz="1100" dirty="0">
                <a:solidFill>
                  <a:schemeClr val="tx2"/>
                </a:solidFill>
              </a:rPr>
              <a:t> Weekly Integrated Intensity           </a:t>
            </a:r>
            <a:r>
              <a:rPr lang="en-US" sz="1100" b="1" dirty="0">
                <a:solidFill>
                  <a:schemeClr val="tx2"/>
                </a:solidFill>
              </a:rPr>
              <a:t>7.35 E13 </a:t>
            </a:r>
            <a:r>
              <a:rPr lang="en-US" sz="1100" dirty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</a:t>
            </a:r>
            <a:r>
              <a:rPr lang="en-US" sz="1100" dirty="0" err="1">
                <a:solidFill>
                  <a:schemeClr val="tx2"/>
                </a:solidFill>
              </a:rPr>
              <a:t>MTest</a:t>
            </a:r>
            <a:r>
              <a:rPr lang="en-US" sz="1100" dirty="0">
                <a:solidFill>
                  <a:schemeClr val="tx2"/>
                </a:solidFill>
              </a:rPr>
              <a:t>	                     </a:t>
            </a:r>
            <a:r>
              <a:rPr lang="en-US" sz="1100" b="1" dirty="0">
                <a:solidFill>
                  <a:schemeClr val="tx2"/>
                </a:solidFill>
              </a:rPr>
              <a:t>     45.6 </a:t>
            </a:r>
            <a:r>
              <a:rPr lang="en-US" sz="1100" dirty="0">
                <a:solidFill>
                  <a:schemeClr val="tx2"/>
                </a:solidFill>
              </a:rPr>
              <a:t> hours</a:t>
            </a: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chemeClr val="tx2"/>
                </a:solidFill>
              </a:rPr>
              <a:t>MCenter</a:t>
            </a:r>
            <a:r>
              <a:rPr lang="en-US" sz="1100" dirty="0">
                <a:solidFill>
                  <a:schemeClr val="tx2"/>
                </a:solidFill>
              </a:rPr>
              <a:t> Weekly Integrated Intensity       </a:t>
            </a:r>
            <a:r>
              <a:rPr lang="en-US" sz="1100" b="1" dirty="0">
                <a:solidFill>
                  <a:schemeClr val="tx2"/>
                </a:solidFill>
              </a:rPr>
              <a:t>0.00 E00</a:t>
            </a:r>
            <a:r>
              <a:rPr lang="en-US" sz="1100" dirty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</a:t>
            </a:r>
            <a:r>
              <a:rPr lang="en-US" sz="1100" dirty="0" err="1">
                <a:solidFill>
                  <a:schemeClr val="tx2"/>
                </a:solidFill>
              </a:rPr>
              <a:t>MCenter</a:t>
            </a:r>
            <a:r>
              <a:rPr lang="en-US" sz="1100" dirty="0">
                <a:solidFill>
                  <a:schemeClr val="tx2"/>
                </a:solidFill>
              </a:rPr>
              <a:t>	   </a:t>
            </a:r>
            <a:r>
              <a:rPr lang="en-US" sz="1100" b="1" dirty="0">
                <a:solidFill>
                  <a:schemeClr val="tx2"/>
                </a:solidFill>
              </a:rPr>
              <a:t>                         0.0</a:t>
            </a:r>
            <a:r>
              <a:rPr lang="en-US" sz="1100" dirty="0">
                <a:solidFill>
                  <a:schemeClr val="tx2"/>
                </a:solidFill>
              </a:rPr>
              <a:t> hours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3/13/2017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692455" y="188814"/>
            <a:ext cx="4318503" cy="320908"/>
          </a:xfrm>
        </p:spPr>
        <p:txBody>
          <a:bodyPr/>
          <a:lstStyle/>
          <a:p>
            <a:r>
              <a:rPr lang="en-US" sz="2000" dirty="0"/>
              <a:t>Accelerator Operations Summary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 rot="5400000">
            <a:off x="-70776" y="672739"/>
            <a:ext cx="4709159" cy="3363685"/>
          </a:xfrm>
        </p:spPr>
      </p:pic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0663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872620" y="509722"/>
            <a:ext cx="7394229" cy="4159255"/>
          </a:xfrm>
        </p:spPr>
      </p:pic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1551942" y="3864334"/>
            <a:ext cx="6629951" cy="739471"/>
          </a:xfrm>
        </p:spPr>
        <p:txBody>
          <a:bodyPr/>
          <a:lstStyle/>
          <a:p>
            <a: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635.6kW </a:t>
            </a:r>
            <a:r>
              <a:rPr lang="en-US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NuMI</a:t>
            </a:r>
            <a: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SY </a:t>
            </a:r>
            <a: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=&gt; 700 KW </a:t>
            </a:r>
            <a:r>
              <a:rPr lang="en-US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NuMI</a:t>
            </a:r>
            <a: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only</a:t>
            </a:r>
          </a:p>
          <a:p>
            <a:r>
              <a: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1 hour beam power record: 715.88 kW (1/25/17 20:25 to 21:25) </a:t>
            </a:r>
            <a:endParaRPr lang="en-US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3/13/2017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NuMI</a:t>
            </a:r>
            <a:r>
              <a:rPr lang="en-US" dirty="0"/>
              <a:t> Beam Power </a:t>
            </a:r>
          </a:p>
        </p:txBody>
      </p:sp>
    </p:spTree>
    <p:extLst>
      <p:ext uri="{BB962C8B-B14F-4D97-AF65-F5344CB8AC3E}">
        <p14:creationId xmlns:p14="http://schemas.microsoft.com/office/powerpoint/2010/main" val="1902966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3/13/2017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NuMI</a:t>
            </a:r>
            <a:r>
              <a:rPr lang="en-US" dirty="0"/>
              <a:t> Operation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228600" y="1130366"/>
            <a:ext cx="4284492" cy="2856328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4750905" y="1170365"/>
            <a:ext cx="4164495" cy="2776330"/>
          </a:xfrm>
        </p:spPr>
      </p:pic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792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3/13/2017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BNB Operation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228600" y="1127053"/>
            <a:ext cx="4214919" cy="2809946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4648199" y="1109626"/>
            <a:ext cx="4267200" cy="2844800"/>
          </a:xfrm>
        </p:spPr>
      </p:pic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45082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3978419"/>
          </a:xfrm>
        </p:spPr>
        <p:txBody>
          <a:bodyPr>
            <a:normAutofit/>
          </a:bodyPr>
          <a:lstStyle/>
          <a:p>
            <a:r>
              <a:rPr lang="en-US" dirty="0"/>
              <a:t>LINAC</a:t>
            </a:r>
          </a:p>
          <a:p>
            <a:pPr lvl="1"/>
            <a:r>
              <a:rPr lang="en-US" dirty="0"/>
              <a:t>RFQ anode water leak repaired</a:t>
            </a:r>
          </a:p>
          <a:p>
            <a:pPr lvl="1"/>
            <a:r>
              <a:rPr lang="en-US" dirty="0"/>
              <a:t>Replaced KRF7 </a:t>
            </a:r>
          </a:p>
          <a:p>
            <a:r>
              <a:rPr lang="en-US" dirty="0"/>
              <a:t>Booster</a:t>
            </a:r>
          </a:p>
          <a:p>
            <a:pPr lvl="1"/>
            <a:r>
              <a:rPr lang="en-US" dirty="0"/>
              <a:t>LLRF reboot caused some issues</a:t>
            </a:r>
          </a:p>
          <a:p>
            <a:pPr lvl="1"/>
            <a:r>
              <a:rPr lang="en-US" dirty="0"/>
              <a:t>New Shielding assessment is in place</a:t>
            </a:r>
          </a:p>
          <a:p>
            <a:pPr lvl="2"/>
            <a:r>
              <a:rPr lang="en-US" dirty="0"/>
              <a:t>Op Limit: 2.7e17 protons/hour</a:t>
            </a:r>
          </a:p>
          <a:p>
            <a:r>
              <a:rPr lang="en-US" dirty="0"/>
              <a:t>MI/RR</a:t>
            </a:r>
          </a:p>
          <a:p>
            <a:pPr lvl="1"/>
            <a:r>
              <a:rPr lang="en-US" dirty="0" err="1"/>
              <a:t>Slipstacking</a:t>
            </a:r>
            <a:r>
              <a:rPr lang="en-US" dirty="0"/>
              <a:t> 6+6</a:t>
            </a:r>
          </a:p>
          <a:p>
            <a:pPr lvl="0"/>
            <a:r>
              <a:rPr lang="en-US" dirty="0" err="1"/>
              <a:t>NuMI</a:t>
            </a:r>
            <a:endParaRPr lang="en-US" dirty="0"/>
          </a:p>
          <a:p>
            <a:pPr lvl="1"/>
            <a:r>
              <a:rPr lang="en-US" dirty="0"/>
              <a:t>Running at ~625-690 kW with Switchyard</a:t>
            </a:r>
          </a:p>
          <a:p>
            <a:pPr lvl="1"/>
            <a:r>
              <a:rPr lang="en-US" dirty="0"/>
              <a:t>691 kW with Switchyard running</a:t>
            </a:r>
          </a:p>
          <a:p>
            <a:pPr lvl="1"/>
            <a:endParaRPr lang="en-US" dirty="0"/>
          </a:p>
          <a:p>
            <a:pPr marL="282575" lvl="1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2"/>
            <a:ext cx="4215383" cy="3978419"/>
          </a:xfrm>
        </p:spPr>
        <p:txBody>
          <a:bodyPr>
            <a:normAutofit/>
          </a:bodyPr>
          <a:lstStyle/>
          <a:p>
            <a:r>
              <a:rPr lang="en-US" dirty="0"/>
              <a:t>Booster Neutrino Beamline (BNB)</a:t>
            </a:r>
          </a:p>
          <a:p>
            <a:pPr lvl="1"/>
            <a:r>
              <a:rPr lang="en-US" dirty="0"/>
              <a:t>Off for horn testing</a:t>
            </a:r>
          </a:p>
          <a:p>
            <a:pPr lvl="2"/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– 8</a:t>
            </a:r>
            <a:r>
              <a:rPr lang="en-US" baseline="30000" dirty="0"/>
              <a:t>th</a:t>
            </a:r>
            <a:r>
              <a:rPr lang="en-US" dirty="0"/>
              <a:t> midday </a:t>
            </a:r>
          </a:p>
          <a:p>
            <a:pPr lvl="1"/>
            <a:r>
              <a:rPr lang="en-US" dirty="0"/>
              <a:t>Beam on 8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Switchyard</a:t>
            </a:r>
          </a:p>
          <a:p>
            <a:pPr lvl="1"/>
            <a:r>
              <a:rPr lang="en-US" dirty="0"/>
              <a:t>F:MW1W temp and </a:t>
            </a:r>
            <a:r>
              <a:rPr lang="en-US" dirty="0" err="1"/>
              <a:t>vac</a:t>
            </a:r>
            <a:endParaRPr lang="en-US" dirty="0"/>
          </a:p>
          <a:p>
            <a:pPr lvl="1"/>
            <a:r>
              <a:rPr lang="en-US" dirty="0" err="1"/>
              <a:t>MTest</a:t>
            </a:r>
            <a:r>
              <a:rPr lang="en-US" dirty="0"/>
              <a:t>, and </a:t>
            </a:r>
            <a:r>
              <a:rPr lang="en-US" dirty="0" err="1"/>
              <a:t>SeaQuest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MCenter</a:t>
            </a:r>
            <a:r>
              <a:rPr lang="en-US" dirty="0"/>
              <a:t> no request</a:t>
            </a:r>
          </a:p>
          <a:p>
            <a:r>
              <a:rPr lang="en-US" dirty="0"/>
              <a:t>General</a:t>
            </a:r>
          </a:p>
          <a:p>
            <a:pPr lvl="1"/>
            <a:r>
              <a:rPr lang="en-US" dirty="0"/>
              <a:t>Downtime Planned</a:t>
            </a:r>
          </a:p>
          <a:p>
            <a:pPr lvl="2"/>
            <a:r>
              <a:rPr lang="en-US" dirty="0"/>
              <a:t>Late April planned</a:t>
            </a:r>
          </a:p>
          <a:p>
            <a:pPr lvl="2"/>
            <a:r>
              <a:rPr lang="en-US" dirty="0"/>
              <a:t>Interlock Safety System tests are coming due. Opportunistic for now.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3/13/2017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Status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7347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3/13/2017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MI-12 Communication Duct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228600" y="541688"/>
            <a:ext cx="3627783" cy="2720837"/>
          </a:xfrm>
        </p:spPr>
      </p:pic>
      <p:sp>
        <p:nvSpPr>
          <p:cNvPr id="9" name="TextBox 8"/>
          <p:cNvSpPr txBox="1"/>
          <p:nvPr/>
        </p:nvSpPr>
        <p:spPr>
          <a:xfrm>
            <a:off x="3988881" y="509723"/>
            <a:ext cx="4926520" cy="370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800" dirty="0">
                <a:ln w="0"/>
                <a:solidFill>
                  <a:srgbClr val="003087"/>
                </a:solidFill>
                <a:effectLst>
                  <a:outerShdw blurRad="38100" dist="19050" dir="2700000" algn="tl" rotWithShape="0">
                    <a:srgbClr val="003087">
                      <a:alpha val="40000"/>
                    </a:srgbClr>
                  </a:outerShdw>
                </a:effectLst>
                <a:latin typeface="Helvetica"/>
              </a:rPr>
              <a:t>Summary</a:t>
            </a:r>
          </a:p>
          <a:p>
            <a:pPr marL="230188" lvl="0" indent="-230188">
              <a:spcBef>
                <a:spcPct val="20000"/>
              </a:spcBef>
              <a:buFont typeface="Arial" charset="0"/>
              <a:buChar char="•"/>
            </a:pPr>
            <a:r>
              <a:rPr lang="en-US" sz="1700" dirty="0">
                <a:solidFill>
                  <a:srgbClr val="505050"/>
                </a:solidFill>
                <a:latin typeface="Helvetica"/>
              </a:rPr>
              <a:t>Emergency Repair Plan In Place</a:t>
            </a:r>
          </a:p>
          <a:p>
            <a:pPr marL="512763" lvl="1" indent="-230188">
              <a:spcBef>
                <a:spcPct val="20000"/>
              </a:spcBef>
              <a:buFont typeface="Arial" charset="0"/>
              <a:buChar char="–"/>
            </a:pPr>
            <a:r>
              <a:rPr lang="en-US" sz="1500" dirty="0">
                <a:solidFill>
                  <a:srgbClr val="505050"/>
                </a:solidFill>
                <a:latin typeface="Helvetica"/>
                <a:ea typeface="ＭＳ Ｐゴシック" charset="0"/>
              </a:rPr>
              <a:t>Need 2 hour notification</a:t>
            </a:r>
          </a:p>
          <a:p>
            <a:pPr marL="512763" lvl="1" indent="-230188">
              <a:spcBef>
                <a:spcPct val="20000"/>
              </a:spcBef>
              <a:buFont typeface="Arial" charset="0"/>
              <a:buChar char="–"/>
            </a:pPr>
            <a:r>
              <a:rPr lang="en-US" sz="1500" dirty="0">
                <a:solidFill>
                  <a:srgbClr val="505050"/>
                </a:solidFill>
                <a:latin typeface="Helvetica"/>
                <a:ea typeface="ＭＳ Ｐゴシック" charset="0"/>
              </a:rPr>
              <a:t>Vendor has cable</a:t>
            </a:r>
          </a:p>
          <a:p>
            <a:pPr marL="230188" lvl="0" indent="-230188">
              <a:spcBef>
                <a:spcPct val="20000"/>
              </a:spcBef>
              <a:buFont typeface="Arial" charset="0"/>
              <a:buChar char="•"/>
            </a:pPr>
            <a:r>
              <a:rPr lang="en-US" sz="1700" dirty="0">
                <a:solidFill>
                  <a:srgbClr val="505050"/>
                </a:solidFill>
                <a:latin typeface="Helvetica"/>
              </a:rPr>
              <a:t>New Communications Duct Plan</a:t>
            </a:r>
          </a:p>
          <a:p>
            <a:pPr marL="512763" lvl="1" indent="-230188">
              <a:spcBef>
                <a:spcPct val="20000"/>
              </a:spcBef>
              <a:buFont typeface="Arial" charset="0"/>
              <a:buChar char="–"/>
            </a:pPr>
            <a:r>
              <a:rPr lang="en-US" sz="1500" dirty="0">
                <a:solidFill>
                  <a:srgbClr val="505050"/>
                </a:solidFill>
                <a:latin typeface="Helvetica"/>
                <a:ea typeface="ＭＳ Ｐゴシック" charset="0"/>
              </a:rPr>
              <a:t>Communications duct installation</a:t>
            </a:r>
          </a:p>
          <a:p>
            <a:pPr marL="803275" lvl="2" indent="-230188">
              <a:spcBef>
                <a:spcPct val="20000"/>
              </a:spcBef>
              <a:buFont typeface="Arial" charset="0"/>
              <a:buChar char="•"/>
            </a:pPr>
            <a:r>
              <a:rPr lang="en-US" sz="1400" dirty="0">
                <a:solidFill>
                  <a:srgbClr val="505050"/>
                </a:solidFill>
                <a:latin typeface="Helvetica"/>
                <a:ea typeface="ＭＳ Ｐゴシック" charset="0"/>
              </a:rPr>
              <a:t>New duct installed</a:t>
            </a:r>
          </a:p>
          <a:p>
            <a:pPr marL="512763" lvl="1" indent="-230188">
              <a:spcBef>
                <a:spcPct val="20000"/>
              </a:spcBef>
              <a:buFont typeface="Arial" charset="0"/>
              <a:buChar char="–"/>
            </a:pPr>
            <a:r>
              <a:rPr lang="en-US" sz="1500" dirty="0">
                <a:solidFill>
                  <a:srgbClr val="505050"/>
                </a:solidFill>
                <a:latin typeface="Helvetica"/>
                <a:ea typeface="ＭＳ Ｐゴシック" charset="0"/>
              </a:rPr>
              <a:t>New fiber cable has been delivered</a:t>
            </a:r>
          </a:p>
          <a:p>
            <a:pPr marL="1025525" lvl="2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505050"/>
                </a:solidFill>
                <a:latin typeface="Helvetica"/>
                <a:ea typeface="ＭＳ Ｐゴシック" charset="0"/>
              </a:rPr>
              <a:t>Electricians notified</a:t>
            </a:r>
          </a:p>
          <a:p>
            <a:pPr marL="1025525" lvl="2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505050"/>
                </a:solidFill>
                <a:latin typeface="Helvetica"/>
                <a:ea typeface="ＭＳ Ｐゴシック" charset="0"/>
              </a:rPr>
              <a:t>Installation pending</a:t>
            </a:r>
          </a:p>
          <a:p>
            <a:pPr marL="512763" lvl="1" indent="-230188">
              <a:spcBef>
                <a:spcPct val="20000"/>
              </a:spcBef>
              <a:buFont typeface="Arial" charset="0"/>
              <a:buChar char="–"/>
            </a:pPr>
            <a:r>
              <a:rPr lang="en-US" sz="1500" dirty="0">
                <a:solidFill>
                  <a:srgbClr val="505050"/>
                </a:solidFill>
                <a:latin typeface="Helvetica"/>
                <a:ea typeface="ＭＳ Ｐゴシック" charset="0"/>
              </a:rPr>
              <a:t>Hope to move to new cable in March</a:t>
            </a:r>
          </a:p>
          <a:p>
            <a:pPr marL="1025525" lvl="2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505050"/>
                </a:solidFill>
                <a:latin typeface="Helvetica"/>
                <a:ea typeface="ＭＳ Ｐゴシック" charset="0"/>
              </a:rPr>
              <a:t>Coordinate downtime with Master </a:t>
            </a:r>
            <a:r>
              <a:rPr lang="en-US" sz="1500" dirty="0" err="1">
                <a:solidFill>
                  <a:srgbClr val="505050"/>
                </a:solidFill>
                <a:latin typeface="Helvetica"/>
                <a:ea typeface="ＭＳ Ｐゴシック" charset="0"/>
              </a:rPr>
              <a:t>SubStation</a:t>
            </a:r>
            <a:r>
              <a:rPr lang="en-US" sz="1500" dirty="0">
                <a:solidFill>
                  <a:srgbClr val="505050"/>
                </a:solidFill>
                <a:latin typeface="Helvetica"/>
                <a:ea typeface="ＭＳ Ｐゴシック" charset="0"/>
              </a:rPr>
              <a:t> outages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509" y="3294491"/>
            <a:ext cx="36559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Damaged on 10/24/16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Protected from further damage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Provides timing/date to Neutrino Experiments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Experiments running fine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59152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3978419"/>
          </a:xfrm>
        </p:spPr>
        <p:txBody>
          <a:bodyPr/>
          <a:lstStyle/>
          <a:p>
            <a:r>
              <a:rPr lang="en-US" dirty="0"/>
              <a:t>PIP-II Injector Test</a:t>
            </a:r>
          </a:p>
          <a:p>
            <a:pPr lvl="1"/>
            <a:r>
              <a:rPr lang="en-US" dirty="0"/>
              <a:t>Plans for the week</a:t>
            </a:r>
          </a:p>
          <a:p>
            <a:pPr lvl="2"/>
            <a:r>
              <a:rPr lang="en-US" dirty="0"/>
              <a:t>Operational Readiness Check</a:t>
            </a:r>
          </a:p>
          <a:p>
            <a:pPr lvl="3"/>
            <a:r>
              <a:rPr lang="en-US" dirty="0"/>
              <a:t>Delayed last week</a:t>
            </a:r>
          </a:p>
          <a:p>
            <a:pPr lvl="3"/>
            <a:r>
              <a:rPr lang="en-US" dirty="0"/>
              <a:t>Expected today</a:t>
            </a:r>
          </a:p>
          <a:p>
            <a:pPr lvl="2"/>
            <a:r>
              <a:rPr lang="en-US" dirty="0"/>
              <a:t>Ion Source HV testing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700017" y="686101"/>
            <a:ext cx="4215383" cy="3740760"/>
          </a:xfrm>
        </p:spPr>
        <p:txBody>
          <a:bodyPr>
            <a:normAutofit/>
          </a:bodyPr>
          <a:lstStyle/>
          <a:p>
            <a:r>
              <a:rPr lang="en-US" dirty="0"/>
              <a:t>FAST</a:t>
            </a:r>
          </a:p>
          <a:p>
            <a:pPr lvl="1"/>
            <a:r>
              <a:rPr lang="en-US" dirty="0"/>
              <a:t>300 MeV beamline construction continues:</a:t>
            </a:r>
          </a:p>
          <a:p>
            <a:pPr lvl="2"/>
            <a:r>
              <a:rPr lang="en-US" dirty="0"/>
              <a:t>All 300 MeV quads have been rough aligned.</a:t>
            </a:r>
          </a:p>
          <a:p>
            <a:pPr lvl="2"/>
            <a:r>
              <a:rPr lang="en-US" dirty="0"/>
              <a:t>Vacuum chamber for dipole 604.</a:t>
            </a:r>
          </a:p>
          <a:p>
            <a:pPr lvl="2"/>
            <a:r>
              <a:rPr lang="en-US" dirty="0"/>
              <a:t>The LCW manifolds assembled and installed.</a:t>
            </a:r>
          </a:p>
          <a:p>
            <a:pPr lvl="3"/>
            <a:r>
              <a:rPr lang="en-US" dirty="0"/>
              <a:t>Q441 to Q444</a:t>
            </a:r>
          </a:p>
          <a:p>
            <a:pPr lvl="2"/>
            <a:r>
              <a:rPr lang="en-US" dirty="0"/>
              <a:t>3 more weeks of cable pulls</a:t>
            </a:r>
          </a:p>
          <a:p>
            <a:pPr lvl="2"/>
            <a:r>
              <a:rPr lang="en-US" dirty="0"/>
              <a:t>Majority of the beam tube installed. </a:t>
            </a:r>
          </a:p>
          <a:p>
            <a:pPr lvl="2"/>
            <a:r>
              <a:rPr lang="en-US" dirty="0"/>
              <a:t>6 of the 7 transverse profile monitors have been vacuum certified.</a:t>
            </a:r>
          </a:p>
          <a:p>
            <a:pPr lvl="2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3/13/2017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Injector Test &amp; FAST Status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0088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597095"/>
            <a:ext cx="4206240" cy="4141882"/>
          </a:xfrm>
        </p:spPr>
        <p:txBody>
          <a:bodyPr>
            <a:normAutofit/>
          </a:bodyPr>
          <a:lstStyle/>
          <a:p>
            <a:r>
              <a:rPr lang="en-US" sz="1600" dirty="0"/>
              <a:t>LCLSII Prototype </a:t>
            </a:r>
            <a:r>
              <a:rPr lang="en-US" sz="1600" dirty="0" err="1"/>
              <a:t>Cryo</a:t>
            </a:r>
            <a:r>
              <a:rPr lang="en-US" sz="1600" dirty="0"/>
              <a:t> Module</a:t>
            </a:r>
          </a:p>
          <a:p>
            <a:pPr lvl="1"/>
            <a:r>
              <a:rPr lang="en-US" dirty="0"/>
              <a:t>Last week</a:t>
            </a:r>
          </a:p>
          <a:p>
            <a:pPr lvl="2"/>
            <a:r>
              <a:rPr lang="en-US" sz="1400" dirty="0" err="1"/>
              <a:t>pCM</a:t>
            </a:r>
            <a:r>
              <a:rPr lang="en-US" sz="1400" dirty="0"/>
              <a:t> was moved from CMTF to ICB</a:t>
            </a:r>
          </a:p>
          <a:p>
            <a:pPr lvl="1"/>
            <a:r>
              <a:rPr lang="en-US" dirty="0"/>
              <a:t>Filling in the time</a:t>
            </a:r>
          </a:p>
          <a:p>
            <a:pPr lvl="2"/>
            <a:r>
              <a:rPr lang="en-US" dirty="0"/>
              <a:t>Installing Solid State Amplifier for Cavity #8</a:t>
            </a:r>
          </a:p>
          <a:p>
            <a:pPr lvl="2"/>
            <a:r>
              <a:rPr lang="en-US" dirty="0"/>
              <a:t>Improvements to </a:t>
            </a:r>
            <a:r>
              <a:rPr lang="en-US" dirty="0" err="1"/>
              <a:t>cryo</a:t>
            </a:r>
            <a:r>
              <a:rPr lang="en-US"/>
              <a:t> to </a:t>
            </a:r>
            <a:r>
              <a:rPr lang="en-US" dirty="0"/>
              <a:t>Thermo-Acoustic Oscillations</a:t>
            </a:r>
          </a:p>
          <a:p>
            <a:pPr lvl="1"/>
            <a:r>
              <a:rPr lang="en-US" dirty="0" err="1"/>
              <a:t>Cryo</a:t>
            </a:r>
            <a:r>
              <a:rPr lang="en-US" dirty="0"/>
              <a:t> module testing </a:t>
            </a:r>
          </a:p>
          <a:p>
            <a:pPr lvl="2"/>
            <a:r>
              <a:rPr lang="en-US" sz="1400" dirty="0"/>
              <a:t>Late March/ early April</a:t>
            </a:r>
          </a:p>
          <a:p>
            <a:pPr marL="282575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3/13/2017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CMTS1 Status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4645998" y="739473"/>
            <a:ext cx="4269402" cy="3202052"/>
          </a:xfrm>
        </p:spPr>
      </p:pic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542924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Fermilab_PPT_16x9_031716</Template>
  <TotalTime>3490</TotalTime>
  <Words>491</Words>
  <Application>Microsoft Office PowerPoint</Application>
  <PresentationFormat>On-screen Show (16:9)</PresentationFormat>
  <Paragraphs>135</Paragraphs>
  <Slides>11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Calibri</vt:lpstr>
      <vt:lpstr>Geneva</vt:lpstr>
      <vt:lpstr>Helvetica</vt:lpstr>
      <vt:lpstr>Wingdings</vt:lpstr>
      <vt:lpstr>Fermilab_PPT_090915</vt:lpstr>
      <vt:lpstr>PowerPoint Presentation</vt:lpstr>
      <vt:lpstr>Accelerator Operations Summary</vt:lpstr>
      <vt:lpstr>NuMI Beam Power </vt:lpstr>
      <vt:lpstr>NuMI Operation</vt:lpstr>
      <vt:lpstr>BNB Operation</vt:lpstr>
      <vt:lpstr>Complex Status</vt:lpstr>
      <vt:lpstr>MI-12 Communication Duct</vt:lpstr>
      <vt:lpstr>PIP-II Injector Test &amp; FAST Status</vt:lpstr>
      <vt:lpstr>CMTS1 Status</vt:lpstr>
      <vt:lpstr>Schedules and Links</vt:lpstr>
      <vt:lpstr>Collaborations / Partnerships / Members [22pt Bold]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A. Johnson x2074 05157N</dc:creator>
  <cp:lastModifiedBy>Duane Newhart</cp:lastModifiedBy>
  <cp:revision>262</cp:revision>
  <cp:lastPrinted>2014-01-20T19:40:21Z</cp:lastPrinted>
  <dcterms:created xsi:type="dcterms:W3CDTF">2016-08-16T13:41:08Z</dcterms:created>
  <dcterms:modified xsi:type="dcterms:W3CDTF">2017-03-13T19:05:59Z</dcterms:modified>
</cp:coreProperties>
</file>