
<file path=[Content_Types].xml><?xml version="1.0" encoding="utf-8"?>
<Types xmlns="http://schemas.openxmlformats.org/package/2006/content-types">
  <Override PartName="/ppt/charts/chart1.xml" ContentType="application/vnd.openxmlformats-officedocument.drawingml.chart+xml"/>
  <Override PartName="/customXml/itemProps2.xml" ContentType="application/vnd.openxmlformats-officedocument.customXmlPropertie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Default Extension="rels" ContentType="application/vnd.openxmlformats-package.relationships+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embeddings/oleObject1.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customXml/itemProps3.xml" ContentType="application/vnd.openxmlformats-officedocument.customXmlProperties+xml"/>
  <Override PartName="/ppt/slides/slide1.xml" ContentType="application/vnd.openxmlformats-officedocument.presentationml.slide+xml"/>
  <Override PartName="/ppt/slideLayouts/slideLayout2.xml" ContentType="application/vnd.openxmlformats-officedocument.presentationml.slideLayout+xml"/>
  <Override PartName="/ppt/slides/slide12.xml" ContentType="application/vnd.openxmlformats-officedocument.presentationml.slide+xml"/>
  <Default Extension="bin" ContentType="application/vnd.openxmlformats-officedocument.presentationml.printerSettings"/>
  <Override PartName="/customXml/itemProps1.xml" ContentType="application/vnd.openxmlformats-officedocument.customXmlPropertie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docProps/custom.xml" ContentType="application/vnd.openxmlformats-officedocument.custom-properties+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4"/>
  </p:sldMasterIdLst>
  <p:notesMasterIdLst>
    <p:notesMasterId r:id="rId22"/>
  </p:notesMasterIdLst>
  <p:handoutMasterIdLst>
    <p:handoutMasterId r:id="rId23"/>
  </p:handoutMasterIdLst>
  <p:sldIdLst>
    <p:sldId id="263" r:id="rId5"/>
    <p:sldId id="312" r:id="rId6"/>
    <p:sldId id="351" r:id="rId7"/>
    <p:sldId id="352" r:id="rId8"/>
    <p:sldId id="314" r:id="rId9"/>
    <p:sldId id="350" r:id="rId10"/>
    <p:sldId id="354" r:id="rId11"/>
    <p:sldId id="349" r:id="rId12"/>
    <p:sldId id="353" r:id="rId13"/>
    <p:sldId id="317" r:id="rId14"/>
    <p:sldId id="321" r:id="rId15"/>
    <p:sldId id="328" r:id="rId16"/>
    <p:sldId id="355" r:id="rId17"/>
    <p:sldId id="356" r:id="rId18"/>
    <p:sldId id="357" r:id="rId19"/>
    <p:sldId id="358" r:id="rId20"/>
    <p:sldId id="359"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B4C6E7"/>
    <a:srgbClr val="FFE699"/>
    <a:srgbClr val="FFCC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0141" autoAdjust="0"/>
    <p:restoredTop sz="93220" autoAdjust="0"/>
  </p:normalViewPr>
  <p:slideViewPr>
    <p:cSldViewPr snapToObjects="1" showGuides="1">
      <p:cViewPr>
        <p:scale>
          <a:sx n="100" d="100"/>
          <a:sy n="100" d="100"/>
        </p:scale>
        <p:origin x="-2960" y="-1168"/>
      </p:cViewPr>
      <p:guideLst>
        <p:guide orient="horz" pos="4080"/>
        <p:guide pos="240"/>
      </p:guideLst>
    </p:cSldViewPr>
  </p:slideViewPr>
  <p:outlineViewPr>
    <p:cViewPr>
      <p:scale>
        <a:sx n="33" d="100"/>
        <a:sy n="33" d="100"/>
      </p:scale>
      <p:origin x="0" y="4936"/>
    </p:cViewPr>
  </p:outlineViewPr>
  <p:notesTextViewPr>
    <p:cViewPr>
      <p:scale>
        <a:sx n="3" d="2"/>
        <a:sy n="3" d="2"/>
      </p:scale>
      <p:origin x="0" y="0"/>
    </p:cViewPr>
  </p:notesTextViewPr>
  <p:sorterViewPr>
    <p:cViewPr>
      <p:scale>
        <a:sx n="100" d="100"/>
        <a:sy n="100" d="100"/>
      </p:scale>
      <p:origin x="0" y="2736"/>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SG%20Measurements\LARP%20&amp;%20CERN_QXF\MQXFS1b\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29793963254593"/>
          <c:y val="0.0509259259259259"/>
          <c:w val="0.808296369203849"/>
          <c:h val="0.744390128317294"/>
        </c:manualLayout>
      </c:layout>
      <c:barChart>
        <c:barDir val="col"/>
        <c:grouping val="clustered"/>
        <c:ser>
          <c:idx val="0"/>
          <c:order val="0"/>
          <c:tx>
            <c:v>Coil</c:v>
          </c:tx>
          <c:val>
            <c:numRef>
              <c:f>Sheet4!$D$14:$F$14</c:f>
              <c:numCache>
                <c:formatCode>General</c:formatCode>
                <c:ptCount val="3"/>
                <c:pt idx="0">
                  <c:v>9.0</c:v>
                </c:pt>
                <c:pt idx="1">
                  <c:v>12.0</c:v>
                </c:pt>
                <c:pt idx="2">
                  <c:v>13.0</c:v>
                </c:pt>
              </c:numCache>
            </c:numRef>
          </c:val>
        </c:ser>
        <c:ser>
          <c:idx val="1"/>
          <c:order val="1"/>
          <c:tx>
            <c:v>Shell</c:v>
          </c:tx>
          <c:val>
            <c:numRef>
              <c:f>Sheet4!$D$15:$F$15</c:f>
              <c:numCache>
                <c:formatCode>General</c:formatCode>
                <c:ptCount val="3"/>
                <c:pt idx="0">
                  <c:v>3.0</c:v>
                </c:pt>
                <c:pt idx="1">
                  <c:v>2.0</c:v>
                </c:pt>
                <c:pt idx="2">
                  <c:v>15.0</c:v>
                </c:pt>
              </c:numCache>
            </c:numRef>
          </c:val>
        </c:ser>
        <c:gapWidth val="300"/>
        <c:axId val="427022632"/>
        <c:axId val="427026152"/>
      </c:barChart>
      <c:catAx>
        <c:axId val="427022632"/>
        <c:scaling>
          <c:orientation val="minMax"/>
        </c:scaling>
        <c:axPos val="b"/>
        <c:majorTickMark val="none"/>
        <c:tickLblPos val="nextTo"/>
        <c:spPr>
          <a:ln>
            <a:solidFill>
              <a:schemeClr val="tx1"/>
            </a:solidFill>
          </a:ln>
        </c:spPr>
        <c:crossAx val="427026152"/>
        <c:crosses val="autoZero"/>
        <c:lblAlgn val="ctr"/>
        <c:lblOffset val="100"/>
      </c:catAx>
      <c:valAx>
        <c:axId val="427026152"/>
        <c:scaling>
          <c:orientation val="minMax"/>
        </c:scaling>
        <c:axPos val="l"/>
        <c:majorGridlines>
          <c:spPr>
            <a:ln>
              <a:solidFill>
                <a:schemeClr val="accent1">
                  <a:alpha val="20000"/>
                </a:schemeClr>
              </a:solidFill>
            </a:ln>
          </c:spPr>
        </c:majorGridlines>
        <c:title>
          <c:tx>
            <c:rich>
              <a:bodyPr/>
              <a:lstStyle/>
              <a:p>
                <a:pPr>
                  <a:defRPr/>
                </a:pPr>
                <a:r>
                  <a:rPr lang="en-US"/>
                  <a:t>Standard Deviation (MPa)</a:t>
                </a:r>
              </a:p>
            </c:rich>
          </c:tx>
          <c:layout/>
        </c:title>
        <c:numFmt formatCode="General" sourceLinked="1"/>
        <c:tickLblPos val="nextTo"/>
        <c:spPr>
          <a:ln>
            <a:solidFill>
              <a:schemeClr val="tx1"/>
            </a:solidFill>
          </a:ln>
        </c:spPr>
        <c:crossAx val="427022632"/>
        <c:crosses val="autoZero"/>
        <c:crossBetween val="between"/>
      </c:valAx>
      <c:spPr>
        <a:noFill/>
        <a:ln>
          <a:solidFill>
            <a:schemeClr val="tx1"/>
          </a:solidFill>
        </a:ln>
      </c:spPr>
    </c:plotArea>
    <c:legend>
      <c:legendPos val="r"/>
      <c:layout>
        <c:manualLayout>
          <c:xMode val="edge"/>
          <c:yMode val="edge"/>
          <c:x val="0.17111198600175"/>
          <c:y val="0.16628280839895"/>
          <c:w val="0.101110236220472"/>
          <c:h val="0.1674343832021"/>
        </c:manualLayout>
      </c:layout>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4/28/17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4/28/17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44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smtClean="0"/>
              <a:t>Presentation title - line 1 - Arial 30pt - bold HiLumi dark grey - line 2</a:t>
            </a:r>
            <a:br>
              <a:rPr lang="en-GB" noProof="0" smtClean="0"/>
            </a:br>
            <a:r>
              <a:rPr lang="en-GB" noProof="0" smtClean="0"/>
              <a:t>line 3</a:t>
            </a:r>
            <a:br>
              <a:rPr lang="en-GB" noProof="0" smtClean="0"/>
            </a:br>
            <a:r>
              <a:rPr lang="en-GB" noProof="0" smtClean="0"/>
              <a:t>line 4   </a:t>
            </a:r>
            <a:endParaRPr lang="en-GB" noProof="0"/>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smtClean="0"/>
              <a:t>D.W. Cheng – MQXFA1 Readiness Review, April 27-28, 2017</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smtClean="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smtClean="0"/>
              <a:t>D.W. Cheng – MQXFA1 Readiness Review, April 27-28, 2017</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pic>
        <p:nvPicPr>
          <p:cNvPr id="12" name="Picture 3"/>
          <p:cNvPicPr>
            <a:picLocks noChangeAspect="1" noChangeArrowheads="1"/>
          </p:cNvPicPr>
          <p:nvPr userDrawn="1"/>
        </p:nvPicPr>
        <p:blipFill>
          <a:blip r:embed="rId2" cstate="print"/>
          <a:srcRect/>
          <a:stretch>
            <a:fillRect/>
          </a:stretch>
        </p:blipFill>
        <p:spPr bwMode="auto">
          <a:xfrm>
            <a:off x="1295400" y="6200842"/>
            <a:ext cx="574455" cy="58095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smtClean="0"/>
              <a:t>D.W. Cheng – MQXFA1 Readiness Review, April 27-28, 2017</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pic>
        <p:nvPicPr>
          <p:cNvPr id="15" name="Picture 3"/>
          <p:cNvPicPr>
            <a:picLocks noChangeAspect="1" noChangeArrowheads="1"/>
          </p:cNvPicPr>
          <p:nvPr userDrawn="1"/>
        </p:nvPicPr>
        <p:blipFill>
          <a:blip r:embed="rId2" cstate="print"/>
          <a:srcRect/>
          <a:stretch>
            <a:fillRect/>
          </a:stretch>
        </p:blipFill>
        <p:spPr bwMode="auto">
          <a:xfrm>
            <a:off x="1295400" y="6200842"/>
            <a:ext cx="574455" cy="58095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smtClean="0"/>
              <a:t>D.W. Cheng – MQXFA1 Readiness Review, April 27-28, 2017</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pic>
        <p:nvPicPr>
          <p:cNvPr id="11" name="Picture 3"/>
          <p:cNvPicPr>
            <a:picLocks noChangeAspect="1" noChangeArrowheads="1"/>
          </p:cNvPicPr>
          <p:nvPr userDrawn="1"/>
        </p:nvPicPr>
        <p:blipFill>
          <a:blip r:embed="rId2" cstate="print"/>
          <a:srcRect/>
          <a:stretch>
            <a:fillRect/>
          </a:stretch>
        </p:blipFill>
        <p:spPr bwMode="auto">
          <a:xfrm>
            <a:off x="1295400" y="6200842"/>
            <a:ext cx="574455" cy="58095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smtClean="0"/>
              <a:t>D.W. Cheng – MQXFA1 Readiness Review, April 27-28, 2017</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smtClean="0"/>
              <a:t>D.W. Cheng – MQXFA1 Readiness Review, April 27-28, 2017</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smtClean="0"/>
              <a:t>Image title</a:t>
            </a:r>
            <a:endParaRPr lang="en-GB" dirty="0"/>
          </a:p>
        </p:txBody>
      </p:sp>
      <p:pic>
        <p:nvPicPr>
          <p:cNvPr id="13" name="Picture 3"/>
          <p:cNvPicPr>
            <a:picLocks noChangeAspect="1" noChangeArrowheads="1"/>
          </p:cNvPicPr>
          <p:nvPr userDrawn="1"/>
        </p:nvPicPr>
        <p:blipFill>
          <a:blip r:embed="rId2" cstate="print"/>
          <a:srcRect/>
          <a:stretch>
            <a:fillRect/>
          </a:stretch>
        </p:blipFill>
        <p:spPr bwMode="auto">
          <a:xfrm>
            <a:off x="1295400" y="6200842"/>
            <a:ext cx="574455" cy="58095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6356350"/>
            <a:ext cx="6440400" cy="360000"/>
          </a:xfrm>
        </p:spPr>
        <p:txBody>
          <a:bodyPr/>
          <a:lstStyle/>
          <a:p>
            <a:r>
              <a:rPr lang="en-US" noProof="0" smtClean="0"/>
              <a:t>D.W. Cheng – MQXFA1 Readiness Review, April 27-28, 2017</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lvl1pPr>
              <a:defRPr sz="2800">
                <a:solidFill>
                  <a:schemeClr val="tx2">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tx2">
                    <a:lumMod val="75000"/>
                  </a:schemeClr>
                </a:solidFill>
              </a:defRPr>
            </a:lvl1pPr>
          </a:lstStyle>
          <a:p>
            <a:r>
              <a:rPr lang="en-US" smtClean="0"/>
              <a:t>D.W. Cheng – MQXFA1 Readiness Review, April 27-28, 2017</a:t>
            </a:r>
            <a:endParaRPr lang="en-US" dirty="0"/>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fld id="{E99BABBE-8C37-4EA0-B4C8-2876D6EC6807}" type="slidenum">
              <a:rPr lang="en-US" smtClean="0"/>
              <a:pPr/>
              <a:t>‹#›</a:t>
            </a:fld>
            <a:endParaRPr lang="en-US" dirty="0"/>
          </a:p>
        </p:txBody>
      </p:sp>
      <p:sp>
        <p:nvSpPr>
          <p:cNvPr id="10" name="Content Placeholder 9"/>
          <p:cNvSpPr>
            <a:spLocks noGrp="1"/>
          </p:cNvSpPr>
          <p:nvPr>
            <p:ph sz="quarter" idx="13"/>
          </p:nvPr>
        </p:nvSpPr>
        <p:spPr>
          <a:xfrm>
            <a:off x="457200" y="12954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smtClean="0"/>
              <a:t>D.W. Cheng – MQXFA1 Readiness Review, April 27-28, 2017</a:t>
            </a:r>
            <a:endParaRPr lang="en-GB" noProof="0"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 id="2147483660" r:id="rId8"/>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MQXFA1M Yoke Shell Measurements</a:t>
            </a:r>
            <a:endParaRPr lang="en-GB" dirty="0"/>
          </a:p>
        </p:txBody>
      </p:sp>
      <p:sp>
        <p:nvSpPr>
          <p:cNvPr id="3" name="Sous-titre 2"/>
          <p:cNvSpPr>
            <a:spLocks noGrp="1"/>
          </p:cNvSpPr>
          <p:nvPr>
            <p:ph type="subTitle" idx="1"/>
          </p:nvPr>
        </p:nvSpPr>
        <p:spPr/>
        <p:txBody>
          <a:bodyPr/>
          <a:lstStyle/>
          <a:p>
            <a:r>
              <a:rPr lang="en-GB" smtClean="0"/>
              <a:t>Dan Cheng</a:t>
            </a:r>
          </a:p>
          <a:p>
            <a:r>
              <a:rPr lang="en-GB" smtClean="0"/>
              <a:t>For the MQXFA team</a:t>
            </a:r>
            <a:endParaRPr lang="en-GB" dirty="0" smtClean="0"/>
          </a:p>
        </p:txBody>
      </p:sp>
      <p:sp>
        <p:nvSpPr>
          <p:cNvPr id="4" name="Espace réservé du texte 3"/>
          <p:cNvSpPr>
            <a:spLocks noGrp="1"/>
          </p:cNvSpPr>
          <p:nvPr>
            <p:ph type="body" sz="quarter" idx="14"/>
          </p:nvPr>
        </p:nvSpPr>
        <p:spPr/>
        <p:txBody>
          <a:bodyPr/>
          <a:lstStyle/>
          <a:p>
            <a:r>
              <a:rPr lang="en-GB" dirty="0" smtClean="0"/>
              <a:t>MQXFA1M Readiness Review – LBNL, April 27–28, 2017</a:t>
            </a:r>
          </a:p>
          <a:p>
            <a:endParaRPr lang="en-GB" dirty="0"/>
          </a:p>
        </p:txBody>
      </p:sp>
      <p:pic>
        <p:nvPicPr>
          <p:cNvPr id="8" name="Picture 7"/>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5280979" y="685801"/>
            <a:ext cx="3290621" cy="1371600"/>
          </a:xfrm>
          <a:prstGeom prst="rect">
            <a:avLst/>
          </a:prstGeom>
        </p:spPr>
      </p:pic>
      <p:pic>
        <p:nvPicPr>
          <p:cNvPr id="9" name="Picture 3"/>
          <p:cNvPicPr>
            <a:picLocks noChangeAspect="1" noChangeArrowheads="1"/>
          </p:cNvPicPr>
          <p:nvPr/>
        </p:nvPicPr>
        <p:blipFill>
          <a:blip r:embed="rId4" cstate="print"/>
          <a:srcRect/>
          <a:stretch>
            <a:fillRect/>
          </a:stretch>
        </p:blipFill>
        <p:spPr bwMode="auto">
          <a:xfrm>
            <a:off x="228600" y="5791200"/>
            <a:ext cx="914400" cy="924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Magnet Assembly Flow Chart_UPDATED.jpg"/>
          <p:cNvPicPr>
            <a:picLocks noChangeAspect="1"/>
          </p:cNvPicPr>
          <p:nvPr/>
        </p:nvPicPr>
        <p:blipFill>
          <a:blip r:embed="rId2"/>
          <a:stretch>
            <a:fillRect/>
          </a:stretch>
        </p:blipFill>
        <p:spPr>
          <a:xfrm>
            <a:off x="0" y="838200"/>
            <a:ext cx="9144000" cy="5143500"/>
          </a:xfrm>
          <a:prstGeom prst="rect">
            <a:avLst/>
          </a:prstGeom>
        </p:spPr>
      </p:pic>
      <p:sp>
        <p:nvSpPr>
          <p:cNvPr id="2" name="Title 1"/>
          <p:cNvSpPr>
            <a:spLocks noGrp="1"/>
          </p:cNvSpPr>
          <p:nvPr>
            <p:ph type="title"/>
          </p:nvPr>
        </p:nvSpPr>
        <p:spPr/>
        <p:txBody>
          <a:bodyPr/>
          <a:lstStyle/>
          <a:p>
            <a:r>
              <a:rPr lang="en-US" dirty="0" smtClean="0"/>
              <a:t>Magnet Assembly Process Flow</a:t>
            </a:r>
            <a:endParaRPr lang="en-US" dirty="0"/>
          </a:p>
        </p:txBody>
      </p:sp>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GB" noProof="0"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10</a:t>
            </a:fld>
            <a:endParaRPr lang="fr-FR"/>
          </a:p>
        </p:txBody>
      </p:sp>
      <p:sp>
        <p:nvSpPr>
          <p:cNvPr id="9" name="Striped Right Arrow 8"/>
          <p:cNvSpPr/>
          <p:nvPr/>
        </p:nvSpPr>
        <p:spPr>
          <a:xfrm rot="16200000">
            <a:off x="3956756" y="4210757"/>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rot="5400000">
            <a:off x="3956756" y="2610556"/>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358841" y="5181599"/>
            <a:ext cx="2845359" cy="565665"/>
          </a:xfrm>
          <a:prstGeom prst="rect">
            <a:avLst/>
          </a:prstGeom>
          <a:noFill/>
          <a:ln>
            <a:solidFill>
              <a:schemeClr val="tx2"/>
            </a:solidFill>
          </a:ln>
        </p:spPr>
        <p:txBody>
          <a:bodyPr wrap="square" rtlCol="0">
            <a:normAutofit fontScale="92500" lnSpcReduction="10000"/>
          </a:bodyPr>
          <a:lstStyle/>
          <a:p>
            <a:r>
              <a:rPr lang="en-US" b="1" dirty="0" smtClean="0"/>
              <a:t>We have this information now for MQXFA1</a:t>
            </a:r>
            <a:endParaRPr lang="en-US" b="1" dirty="0"/>
          </a:p>
        </p:txBody>
      </p:sp>
      <p:cxnSp>
        <p:nvCxnSpPr>
          <p:cNvPr id="12" name="Straight Arrow Connector 11"/>
          <p:cNvCxnSpPr>
            <a:stCxn id="8" idx="1"/>
          </p:cNvCxnSpPr>
          <p:nvPr/>
        </p:nvCxnSpPr>
        <p:spPr>
          <a:xfrm rot="10800000">
            <a:off x="4394203" y="4615936"/>
            <a:ext cx="964639" cy="84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37441" y="4333103"/>
            <a:ext cx="2845359" cy="565665"/>
          </a:xfrm>
          <a:prstGeom prst="rect">
            <a:avLst/>
          </a:prstGeom>
          <a:noFill/>
          <a:ln>
            <a:solidFill>
              <a:schemeClr val="tx2"/>
            </a:solidFill>
          </a:ln>
        </p:spPr>
        <p:txBody>
          <a:bodyPr wrap="square" rtlCol="0">
            <a:normAutofit fontScale="92500" lnSpcReduction="10000"/>
          </a:bodyPr>
          <a:lstStyle/>
          <a:p>
            <a:r>
              <a:rPr lang="en-US" b="1" dirty="0" smtClean="0"/>
              <a:t>We need this information for MQXFA1</a:t>
            </a:r>
            <a:endParaRPr lang="en-US" b="1" dirty="0"/>
          </a:p>
        </p:txBody>
      </p:sp>
      <p:cxnSp>
        <p:nvCxnSpPr>
          <p:cNvPr id="14" name="Straight Arrow Connector 13"/>
          <p:cNvCxnSpPr>
            <a:stCxn id="13" idx="1"/>
          </p:cNvCxnSpPr>
          <p:nvPr/>
        </p:nvCxnSpPr>
        <p:spPr>
          <a:xfrm rot="10800000">
            <a:off x="4394203" y="2895600"/>
            <a:ext cx="1343239" cy="1720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068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Yoke Tension Rods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Each rod must be pre-tensioned to apply 9000 lbs. of force each.  </a:t>
            </a:r>
          </a:p>
          <a:p>
            <a:pPr lvl="1"/>
            <a:r>
              <a:rPr lang="en-US" dirty="0" smtClean="0"/>
              <a:t>This is equivalent to 4070 PSI at the pump gauge</a:t>
            </a:r>
          </a:p>
          <a:p>
            <a:pPr lvl="1"/>
            <a:r>
              <a:rPr lang="en-US" dirty="0" smtClean="0"/>
              <a:t>~80% of material yield at the minimum rod diameter (16.93 mm dia. thread relief, 0.3489 in</a:t>
            </a:r>
            <a:r>
              <a:rPr lang="en-US" baseline="30000" dirty="0" smtClean="0"/>
              <a:t>2</a:t>
            </a:r>
            <a:r>
              <a:rPr lang="en-US" dirty="0" smtClean="0"/>
              <a:t>)</a:t>
            </a:r>
          </a:p>
          <a:p>
            <a:r>
              <a:rPr lang="en-US" dirty="0" smtClean="0"/>
              <a:t>However, pressure gauge was misread during the operation, and accidentally achieved 5800 PSI</a:t>
            </a:r>
          </a:p>
          <a:p>
            <a:pPr lvl="1"/>
            <a:r>
              <a:rPr lang="en-US" dirty="0" smtClean="0"/>
              <a:t>Equivalent to 12,850 lbs actually applied per rod</a:t>
            </a:r>
          </a:p>
          <a:p>
            <a:pPr lvl="1"/>
            <a:r>
              <a:rPr lang="en-US" dirty="0" smtClean="0"/>
              <a:t>Max. stress achieved was 36,820 PSI</a:t>
            </a:r>
          </a:p>
          <a:p>
            <a:r>
              <a:rPr lang="en-US" dirty="0" smtClean="0"/>
              <a:t>Material </a:t>
            </a:r>
            <a:r>
              <a:rPr lang="en-US" dirty="0" err="1" smtClean="0"/>
              <a:t>certs</a:t>
            </a:r>
            <a:r>
              <a:rPr lang="en-US" dirty="0" smtClean="0"/>
              <a:t>. report a yield strength of 35,800 PSI for the rods</a:t>
            </a:r>
          </a:p>
          <a:p>
            <a:pPr lvl="1"/>
            <a:r>
              <a:rPr lang="en-US" dirty="0" smtClean="0"/>
              <a:t>Therefore we applied 1020 PSI (~3%) over the reported yield strength of material</a:t>
            </a:r>
          </a:p>
          <a:p>
            <a:r>
              <a:rPr lang="en-US" dirty="0" smtClean="0"/>
              <a:t>Conclusion was to proceed</a:t>
            </a:r>
          </a:p>
          <a:p>
            <a:pPr lvl="1"/>
            <a:r>
              <a:rPr lang="en-US" dirty="0" smtClean="0"/>
              <a:t>Investigation revealed two scales on the gauge, target pressure was still marked, but overpressure still happened</a:t>
            </a:r>
          </a:p>
          <a:p>
            <a:pPr lvl="1"/>
            <a:r>
              <a:rPr lang="en-US" dirty="0" smtClean="0"/>
              <a:t>Technicians have been working overtime; only explanation is momentary inattention (this happened at end of a </a:t>
            </a:r>
            <a:r>
              <a:rPr lang="en-US" smtClean="0"/>
              <a:t>work day)</a:t>
            </a:r>
          </a:p>
          <a:p>
            <a:pPr lvl="1"/>
            <a:r>
              <a:rPr lang="en-US" dirty="0" smtClean="0"/>
              <a:t>Reduced pump pressure back to 4100 PSI and tightened nuts to 50 ft-lbs.</a:t>
            </a:r>
          </a:p>
        </p:txBody>
      </p:sp>
      <p:sp>
        <p:nvSpPr>
          <p:cNvPr id="5" name="Footer Placeholder 4"/>
          <p:cNvSpPr>
            <a:spLocks noGrp="1"/>
          </p:cNvSpPr>
          <p:nvPr>
            <p:ph type="ftr" sz="quarter" idx="11"/>
          </p:nvPr>
        </p:nvSpPr>
        <p:spPr/>
        <p:txBody>
          <a:bodyPr/>
          <a:lstStyle/>
          <a:p>
            <a:pPr>
              <a:defRPr/>
            </a:pPr>
            <a:r>
              <a:rPr lang="en-US" smtClean="0"/>
              <a:t>D.W. Cheng et al. – Long Magnet Fabrication at LBNL, DOE Review, July 13-15, 2016</a:t>
            </a:r>
            <a:endParaRPr lang="en-US" b="1" dirty="0"/>
          </a:p>
        </p:txBody>
      </p:sp>
      <p:sp>
        <p:nvSpPr>
          <p:cNvPr id="6" name="Slide Number Placeholder 5"/>
          <p:cNvSpPr>
            <a:spLocks noGrp="1"/>
          </p:cNvSpPr>
          <p:nvPr>
            <p:ph type="sldNum" sz="quarter" idx="12"/>
          </p:nvPr>
        </p:nvSpPr>
        <p:spPr/>
        <p:txBody>
          <a:bodyPr/>
          <a:lstStyle/>
          <a:p>
            <a:pPr>
              <a:defRPr/>
            </a:pPr>
            <a:fld id="{2E8B149A-14C6-B749-AF60-1744CFF2A84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Yoke and shell inspections show variances from nominal</a:t>
            </a:r>
          </a:p>
          <a:p>
            <a:pPr lvl="1"/>
            <a:r>
              <a:rPr lang="en-US" dirty="0" smtClean="0"/>
              <a:t>Vendor recommended a different heat treatment for shells to alleviate movement during machining.</a:t>
            </a:r>
          </a:p>
          <a:p>
            <a:pPr lvl="2"/>
            <a:r>
              <a:rPr lang="en-US" dirty="0" smtClean="0"/>
              <a:t>Short shells have T652 treatment instead of T6 for the long shells (due to length)</a:t>
            </a:r>
          </a:p>
          <a:p>
            <a:r>
              <a:rPr lang="en-US" dirty="0" smtClean="0"/>
              <a:t>Yoke and shell assembly opening remains fairly stable between pre- and post-bladder operations</a:t>
            </a:r>
          </a:p>
          <a:p>
            <a:r>
              <a:rPr lang="en-US" dirty="0" smtClean="0"/>
              <a:t>There was an issue with the tensioning of the full-length yokes, but we determined that we did not permanently damage the assembly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noProof="0" smtClean="0"/>
              <a:t>D.W. Cheng – MQXFA1 Readiness Review, April 27-28, 2017</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noProof="0" smtClean="0"/>
              <a:t>D.W. Cheng – MQXFA1 Readiness Review, April 27-28, 2017</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verification by MQXFA1M---cont’d</a:t>
            </a:r>
            <a:endParaRPr lang="en-US" dirty="0"/>
          </a:p>
        </p:txBody>
      </p:sp>
      <p:grpSp>
        <p:nvGrpSpPr>
          <p:cNvPr id="3" name="Group 9"/>
          <p:cNvGrpSpPr/>
          <p:nvPr/>
        </p:nvGrpSpPr>
        <p:grpSpPr>
          <a:xfrm>
            <a:off x="1200964" y="800100"/>
            <a:ext cx="7207672" cy="3003550"/>
            <a:chOff x="1219201" y="1111250"/>
            <a:chExt cx="7207672" cy="3003550"/>
          </a:xfrm>
        </p:grpSpPr>
        <p:pic>
          <p:nvPicPr>
            <p:cNvPr id="1126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1" y="1111250"/>
              <a:ext cx="7207672" cy="3003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8" name="Straight Connector 7"/>
            <p:cNvCxnSpPr/>
            <p:nvPr/>
          </p:nvCxnSpPr>
          <p:spPr>
            <a:xfrm>
              <a:off x="5092700" y="2501900"/>
              <a:ext cx="0" cy="14097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04800" y="2234168"/>
              <a:ext cx="575799" cy="261610"/>
            </a:xfrm>
            <a:prstGeom prst="rect">
              <a:avLst/>
            </a:prstGeom>
            <a:noFill/>
          </p:spPr>
          <p:txBody>
            <a:bodyPr wrap="none" rtlCol="0">
              <a:spAutoFit/>
            </a:bodyPr>
            <a:lstStyle/>
            <a:p>
              <a:r>
                <a:rPr lang="en-US" sz="1050" dirty="0" smtClean="0"/>
                <a:t>center</a:t>
              </a:r>
              <a:endParaRPr lang="en-US" sz="1050" dirty="0"/>
            </a:p>
          </p:txBody>
        </p:sp>
        <p:sp>
          <p:nvSpPr>
            <p:cNvPr id="12" name="TextBox 11"/>
            <p:cNvSpPr txBox="1"/>
            <p:nvPr/>
          </p:nvSpPr>
          <p:spPr>
            <a:xfrm>
              <a:off x="5223900" y="2502128"/>
              <a:ext cx="817853" cy="253916"/>
            </a:xfrm>
            <a:prstGeom prst="rect">
              <a:avLst/>
            </a:prstGeom>
            <a:noFill/>
          </p:spPr>
          <p:txBody>
            <a:bodyPr wrap="none" rtlCol="0">
              <a:spAutoFit/>
            </a:bodyPr>
            <a:lstStyle/>
            <a:p>
              <a:r>
                <a:rPr lang="en-US" sz="1050" dirty="0" smtClean="0">
                  <a:sym typeface="Wingdings" panose="05000000000000000000" pitchFamily="2" charset="2"/>
                </a:rPr>
                <a:t> RE Half</a:t>
              </a:r>
              <a:endParaRPr lang="en-US" sz="1050" dirty="0"/>
            </a:p>
          </p:txBody>
        </p:sp>
        <p:sp>
          <p:nvSpPr>
            <p:cNvPr id="13" name="TextBox 12"/>
            <p:cNvSpPr txBox="1"/>
            <p:nvPr/>
          </p:nvSpPr>
          <p:spPr>
            <a:xfrm>
              <a:off x="4150750" y="2508706"/>
              <a:ext cx="832279" cy="253916"/>
            </a:xfrm>
            <a:prstGeom prst="rect">
              <a:avLst/>
            </a:prstGeom>
            <a:noFill/>
          </p:spPr>
          <p:txBody>
            <a:bodyPr wrap="none" rtlCol="0">
              <a:spAutoFit/>
            </a:bodyPr>
            <a:lstStyle/>
            <a:p>
              <a:r>
                <a:rPr lang="en-US" sz="1050" dirty="0">
                  <a:sym typeface="Wingdings" panose="05000000000000000000" pitchFamily="2" charset="2"/>
                </a:rPr>
                <a:t>L</a:t>
              </a:r>
              <a:r>
                <a:rPr lang="en-US" sz="1050" dirty="0" smtClean="0">
                  <a:sym typeface="Wingdings" panose="05000000000000000000" pitchFamily="2" charset="2"/>
                </a:rPr>
                <a:t>E Half  </a:t>
              </a:r>
              <a:endParaRPr lang="en-US" sz="1050" dirty="0"/>
            </a:p>
          </p:txBody>
        </p:sp>
        <p:sp>
          <p:nvSpPr>
            <p:cNvPr id="16" name="TextBox 15"/>
            <p:cNvSpPr txBox="1"/>
            <p:nvPr/>
          </p:nvSpPr>
          <p:spPr>
            <a:xfrm>
              <a:off x="2960578" y="2288595"/>
              <a:ext cx="716863" cy="253916"/>
            </a:xfrm>
            <a:prstGeom prst="rect">
              <a:avLst/>
            </a:prstGeom>
            <a:noFill/>
          </p:spPr>
          <p:txBody>
            <a:bodyPr wrap="none" rtlCol="0">
              <a:spAutoFit/>
            </a:bodyPr>
            <a:lstStyle/>
            <a:p>
              <a:r>
                <a:rPr lang="en-US" sz="1050" dirty="0" smtClean="0">
                  <a:sym typeface="Wingdings" panose="05000000000000000000" pitchFamily="2" charset="2"/>
                </a:rPr>
                <a:t>Station 1</a:t>
              </a:r>
              <a:endParaRPr lang="en-US" sz="1050" dirty="0"/>
            </a:p>
          </p:txBody>
        </p:sp>
        <p:sp>
          <p:nvSpPr>
            <p:cNvPr id="17" name="TextBox 16"/>
            <p:cNvSpPr txBox="1"/>
            <p:nvPr/>
          </p:nvSpPr>
          <p:spPr>
            <a:xfrm>
              <a:off x="4320395" y="2011155"/>
              <a:ext cx="716863" cy="253916"/>
            </a:xfrm>
            <a:prstGeom prst="rect">
              <a:avLst/>
            </a:prstGeom>
            <a:noFill/>
          </p:spPr>
          <p:txBody>
            <a:bodyPr wrap="none" rtlCol="0">
              <a:spAutoFit/>
            </a:bodyPr>
            <a:lstStyle/>
            <a:p>
              <a:r>
                <a:rPr lang="en-US" sz="1050" dirty="0" smtClean="0">
                  <a:sym typeface="Wingdings" panose="05000000000000000000" pitchFamily="2" charset="2"/>
                </a:rPr>
                <a:t>Station 2</a:t>
              </a:r>
              <a:endParaRPr lang="en-US" sz="1050" dirty="0"/>
            </a:p>
          </p:txBody>
        </p:sp>
        <p:sp>
          <p:nvSpPr>
            <p:cNvPr id="18" name="TextBox 17"/>
            <p:cNvSpPr txBox="1"/>
            <p:nvPr/>
          </p:nvSpPr>
          <p:spPr>
            <a:xfrm>
              <a:off x="6464987" y="2038181"/>
              <a:ext cx="716863" cy="253916"/>
            </a:xfrm>
            <a:prstGeom prst="rect">
              <a:avLst/>
            </a:prstGeom>
            <a:noFill/>
          </p:spPr>
          <p:txBody>
            <a:bodyPr wrap="none" rtlCol="0">
              <a:spAutoFit/>
            </a:bodyPr>
            <a:lstStyle/>
            <a:p>
              <a:r>
                <a:rPr lang="en-US" sz="1050" dirty="0" smtClean="0">
                  <a:sym typeface="Wingdings" panose="05000000000000000000" pitchFamily="2" charset="2"/>
                </a:rPr>
                <a:t>Station 3</a:t>
              </a:r>
              <a:endParaRPr lang="en-US" sz="1050" dirty="0"/>
            </a:p>
          </p:txBody>
        </p:sp>
      </p:gr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5448614"/>
              </p:ext>
            </p:extLst>
          </p:nvPr>
        </p:nvGraphicFramePr>
        <p:xfrm>
          <a:off x="1409700" y="3848100"/>
          <a:ext cx="6584950" cy="2412195"/>
        </p:xfrm>
        <a:graphic>
          <a:graphicData uri="http://schemas.openxmlformats.org/presentationml/2006/ole">
            <p:oleObj spid="_x0000_s26626" name="Bitmap Image" r:id="rId4" imgW="8345065" imgH="3057143" progId="">
              <p:embed/>
            </p:oleObj>
          </a:graphicData>
        </a:graphic>
      </p:graphicFrame>
      <p:sp>
        <p:nvSpPr>
          <p:cNvPr id="15" name="Espace réservé du pied de page 4"/>
          <p:cNvSpPr>
            <a:spLocks noGrp="1"/>
          </p:cNvSpPr>
          <p:nvPr>
            <p:ph type="ftr" sz="quarter" idx="4294967295"/>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smtClean="0"/>
              <a:t>Heng Pan– MQXFA1 Readiness Review, April 27-28, 2017</a:t>
            </a:r>
            <a:endParaRPr lang="en-GB" dirty="0"/>
          </a:p>
        </p:txBody>
      </p:sp>
      <p:cxnSp>
        <p:nvCxnSpPr>
          <p:cNvPr id="5" name="Straight Arrow Connector 4"/>
          <p:cNvCxnSpPr/>
          <p:nvPr/>
        </p:nvCxnSpPr>
        <p:spPr>
          <a:xfrm flipH="1">
            <a:off x="2942341" y="2231361"/>
            <a:ext cx="234052" cy="285378"/>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489721" y="1945983"/>
            <a:ext cx="315460" cy="505489"/>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259581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Function Plots of MQXFA1M</a:t>
            </a:r>
            <a:endParaRPr lang="en-US" dirty="0"/>
          </a:p>
        </p:txBody>
      </p:sp>
      <p:sp>
        <p:nvSpPr>
          <p:cNvPr id="14" name="Espace réservé du pied de page 4"/>
          <p:cNvSpPr>
            <a:spLocks noGrp="1"/>
          </p:cNvSpPr>
          <p:nvPr>
            <p:ph type="ftr" sz="quarter" idx="4294967295"/>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smtClean="0"/>
              <a:t>Heng Pan– MQXFA1 Readiness Review, April 27-28, 2017</a:t>
            </a:r>
            <a:endParaRPr lang="en-GB" dirty="0"/>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1055914" y="4637999"/>
            <a:ext cx="7696200" cy="1708160"/>
          </a:xfrm>
          <a:prstGeom prst="rect">
            <a:avLst/>
          </a:prstGeom>
          <a:noFill/>
        </p:spPr>
        <p:txBody>
          <a:bodyPr wrap="square" rtlCol="0">
            <a:spAutoFit/>
          </a:bodyPr>
          <a:lstStyle/>
          <a:p>
            <a:pPr marL="342900" indent="-342900">
              <a:lnSpc>
                <a:spcPct val="150000"/>
              </a:lnSpc>
              <a:buFont typeface="+mj-lt"/>
              <a:buAutoNum type="arabicPeriod"/>
            </a:pPr>
            <a:r>
              <a:rPr lang="en-US" sz="1400" dirty="0" smtClean="0">
                <a:solidFill>
                  <a:schemeClr val="tx2"/>
                </a:solidFill>
              </a:rPr>
              <a:t>The values in the left plot are average of the three stations’ readings.</a:t>
            </a:r>
          </a:p>
          <a:p>
            <a:pPr marL="342900" indent="-342900">
              <a:lnSpc>
                <a:spcPct val="150000"/>
              </a:lnSpc>
              <a:buFont typeface="+mj-lt"/>
              <a:buAutoNum type="arabicPeriod"/>
            </a:pPr>
            <a:r>
              <a:rPr lang="en-US" sz="1400" dirty="0" smtClean="0">
                <a:solidFill>
                  <a:schemeClr val="tx2"/>
                </a:solidFill>
              </a:rPr>
              <a:t>Three intermediate points are included in the plots. They represent the data obtained with 10 mils (250 um), 13 mils (330 um) and 15 mils (380 um)  net shim thickness (all round).</a:t>
            </a:r>
          </a:p>
          <a:p>
            <a:pPr marL="342900" indent="-342900">
              <a:lnSpc>
                <a:spcPct val="150000"/>
              </a:lnSpc>
              <a:buFont typeface="+mj-lt"/>
              <a:buAutoNum type="arabicPeriod"/>
            </a:pPr>
            <a:r>
              <a:rPr lang="en-US" sz="1400" dirty="0" smtClean="0">
                <a:solidFill>
                  <a:schemeClr val="tx2"/>
                </a:solidFill>
              </a:rPr>
              <a:t>The gap keys were loosened when achieved the 13 and 15 mil shim thickness.</a:t>
            </a:r>
          </a:p>
          <a:p>
            <a:pPr marL="342900" indent="-342900">
              <a:lnSpc>
                <a:spcPct val="150000"/>
              </a:lnSpc>
              <a:buFont typeface="+mj-lt"/>
              <a:buAutoNum type="arabicPeriod"/>
            </a:pPr>
            <a:r>
              <a:rPr lang="en-US" sz="1400" dirty="0" smtClean="0">
                <a:solidFill>
                  <a:schemeClr val="tx2"/>
                </a:solidFill>
              </a:rPr>
              <a:t>The preload stopped with 18 mils shim thickness (450 </a:t>
            </a:r>
            <a:r>
              <a:rPr lang="el-GR" sz="1400" dirty="0" smtClean="0">
                <a:solidFill>
                  <a:schemeClr val="tx2"/>
                </a:solidFill>
                <a:latin typeface="Calibri"/>
              </a:rPr>
              <a:t>μ</a:t>
            </a:r>
            <a:r>
              <a:rPr lang="en-US" sz="1400" dirty="0" smtClean="0">
                <a:solidFill>
                  <a:schemeClr val="tx2"/>
                </a:solidFill>
                <a:latin typeface="Calibri"/>
              </a:rPr>
              <a:t>m</a:t>
            </a:r>
            <a:r>
              <a:rPr lang="en-US" sz="1400" dirty="0" smtClean="0">
                <a:solidFill>
                  <a:schemeClr val="tx2"/>
                </a:solidFill>
              </a:rPr>
              <a:t>)</a:t>
            </a:r>
            <a:endParaRPr lang="en-US" sz="1400" dirty="0">
              <a:solidFill>
                <a:schemeClr val="tx2"/>
              </a:solidFill>
            </a:endParaRPr>
          </a:p>
        </p:txBody>
      </p:sp>
      <p:sp>
        <p:nvSpPr>
          <p:cNvPr id="20" name="TextBox 19"/>
          <p:cNvSpPr txBox="1"/>
          <p:nvPr/>
        </p:nvSpPr>
        <p:spPr>
          <a:xfrm>
            <a:off x="1182303" y="3881358"/>
            <a:ext cx="1414170" cy="253916"/>
          </a:xfrm>
          <a:prstGeom prst="rect">
            <a:avLst/>
          </a:prstGeom>
          <a:noFill/>
        </p:spPr>
        <p:txBody>
          <a:bodyPr wrap="none" rtlCol="0">
            <a:spAutoFit/>
          </a:bodyPr>
          <a:lstStyle/>
          <a:p>
            <a:r>
              <a:rPr lang="en-US" sz="1050" dirty="0" smtClean="0"/>
              <a:t>Coil average stress: </a:t>
            </a:r>
            <a:endParaRPr lang="en-US" sz="1050" dirty="0"/>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3" name="TextBox 2"/>
              <p:cNvSpPr txBox="1"/>
              <p:nvPr/>
            </p:nvSpPr>
            <p:spPr>
              <a:xfrm>
                <a:off x="2847276" y="3667966"/>
                <a:ext cx="1334019" cy="697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sSub>
                            <m:sSubPr>
                              <m:ctrlPr>
                                <a:rPr lang="en-US" sz="1400" i="1" smtClean="0">
                                  <a:latin typeface="Cambria Math"/>
                                </a:rPr>
                              </m:ctrlPr>
                            </m:sSubPr>
                            <m:e>
                              <m:r>
                                <a:rPr lang="en-US" sz="1400" i="1" smtClean="0">
                                  <a:latin typeface="Cambria Math"/>
                                  <a:ea typeface="Cambria Math"/>
                                </a:rPr>
                                <m:t>𝜎</m:t>
                              </m:r>
                            </m:e>
                            <m:sub>
                              <m:r>
                                <a:rPr lang="en-US" sz="1400" b="0" i="1" smtClean="0">
                                  <a:latin typeface="Cambria Math"/>
                                </a:rPr>
                                <m:t>𝑐</m:t>
                              </m:r>
                            </m:sub>
                          </m:sSub>
                        </m:e>
                      </m:acc>
                      <m:r>
                        <a:rPr lang="en-US" sz="1400" i="1" smtClean="0">
                          <a:latin typeface="Cambria Math"/>
                        </a:rPr>
                        <m:t>=</m:t>
                      </m:r>
                      <m:f>
                        <m:fPr>
                          <m:ctrlPr>
                            <a:rPr lang="en-US" sz="1400" i="1" smtClean="0">
                              <a:latin typeface="Cambria Math"/>
                            </a:rPr>
                          </m:ctrlPr>
                        </m:fPr>
                        <m:num>
                          <m:r>
                            <a:rPr lang="en-US" sz="1400" b="0" i="1" smtClean="0">
                              <a:latin typeface="Cambria Math"/>
                            </a:rPr>
                            <m:t>1</m:t>
                          </m:r>
                        </m:num>
                        <m:den>
                          <m:r>
                            <a:rPr lang="en-US" sz="1400" b="0" i="1" smtClean="0">
                              <a:latin typeface="Cambria Math"/>
                            </a:rPr>
                            <m:t>12</m:t>
                          </m:r>
                        </m:den>
                      </m:f>
                      <m:nary>
                        <m:naryPr>
                          <m:chr m:val="∑"/>
                          <m:ctrlPr>
                            <a:rPr lang="pt-BR" sz="1400" i="1" dirty="0" smtClean="0">
                              <a:latin typeface="Cambria Math"/>
                            </a:rPr>
                          </m:ctrlPr>
                        </m:naryPr>
                        <m:sub>
                          <m:r>
                            <a:rPr lang="pt-BR" sz="1400" i="1" dirty="0" smtClean="0">
                              <a:latin typeface="Cambria Math"/>
                            </a:rPr>
                            <m:t>𝑘</m:t>
                          </m:r>
                          <m:r>
                            <a:rPr lang="pt-BR" sz="1400" i="1" dirty="0" smtClean="0">
                              <a:latin typeface="Cambria Math"/>
                            </a:rPr>
                            <m:t>=1</m:t>
                          </m:r>
                        </m:sub>
                        <m:sup>
                          <m:r>
                            <a:rPr lang="en-US" sz="1400" b="0" i="1" dirty="0" smtClean="0">
                              <a:latin typeface="Cambria Math"/>
                            </a:rPr>
                            <m:t>12</m:t>
                          </m:r>
                        </m:sup>
                        <m:e>
                          <m:sSub>
                            <m:sSubPr>
                              <m:ctrlPr>
                                <a:rPr lang="pt-BR" sz="1400" i="1" dirty="0" smtClean="0">
                                  <a:latin typeface="Cambria Math"/>
                                </a:rPr>
                              </m:ctrlPr>
                            </m:sSubPr>
                            <m:e>
                              <m:r>
                                <a:rPr lang="pt-BR" sz="1400" i="1" dirty="0" smtClean="0">
                                  <a:latin typeface="Cambria Math"/>
                                  <a:ea typeface="Cambria Math"/>
                                </a:rPr>
                                <m:t>𝜎</m:t>
                              </m:r>
                            </m:e>
                            <m:sub>
                              <m:r>
                                <a:rPr lang="en-US" sz="1400" b="0" i="1" dirty="0" smtClean="0">
                                  <a:latin typeface="Cambria Math"/>
                                </a:rPr>
                                <m:t>𝑘</m:t>
                              </m:r>
                            </m:sub>
                          </m:sSub>
                        </m:e>
                      </m:nary>
                    </m:oMath>
                  </m:oMathPara>
                </a14:m>
                <a:endParaRPr lang="en-US" sz="1400" dirty="0"/>
              </a:p>
            </p:txBody>
          </p:sp>
        </mc:Choice>
        <mc:Fallback>
          <p:sp>
            <p:nvSpPr>
              <p:cNvPr id="3" name="TextBox 2"/>
              <p:cNvSpPr txBox="1">
                <a:spLocks noRot="1" noChangeAspect="1" noMove="1" noResize="1" noEditPoints="1" noAdjustHandles="1" noChangeArrowheads="1" noChangeShapeType="1" noTextEdit="1"/>
              </p:cNvSpPr>
              <p:nvPr/>
            </p:nvSpPr>
            <p:spPr>
              <a:xfrm>
                <a:off x="2847276" y="3667966"/>
                <a:ext cx="1334019" cy="697755"/>
              </a:xfrm>
              <a:prstGeom prst="rect">
                <a:avLst/>
              </a:prstGeom>
              <a:blipFill rotWithShape="1">
                <a:blip r:embed="rId2"/>
                <a:stretch>
                  <a:fillRect/>
                </a:stretch>
              </a:blipFill>
            </p:spPr>
            <p:txBody>
              <a:bodyPr/>
              <a:lstStyle/>
              <a:p>
                <a:r>
                  <a:rPr lang="en-US">
                    <a:noFill/>
                  </a:rPr>
                  <a:t> </a:t>
                </a:r>
              </a:p>
            </p:txBody>
          </p:sp>
        </mc:Fallback>
      </mc:AlternateContent>
      <p:sp>
        <p:nvSpPr>
          <p:cNvPr id="21" name="TextBox 20"/>
          <p:cNvSpPr txBox="1"/>
          <p:nvPr/>
        </p:nvSpPr>
        <p:spPr>
          <a:xfrm>
            <a:off x="4588443" y="3881358"/>
            <a:ext cx="1481496" cy="253916"/>
          </a:xfrm>
          <a:prstGeom prst="rect">
            <a:avLst/>
          </a:prstGeom>
          <a:noFill/>
        </p:spPr>
        <p:txBody>
          <a:bodyPr wrap="none" rtlCol="0">
            <a:spAutoFit/>
          </a:bodyPr>
          <a:lstStyle/>
          <a:p>
            <a:r>
              <a:rPr lang="en-US" sz="1050" dirty="0" smtClean="0"/>
              <a:t>Shell average stress: </a:t>
            </a:r>
            <a:endParaRPr lang="en-US" sz="1050" dirty="0"/>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22" name="TextBox 21"/>
              <p:cNvSpPr txBox="1"/>
              <p:nvPr/>
            </p:nvSpPr>
            <p:spPr>
              <a:xfrm>
                <a:off x="6253416" y="3667966"/>
                <a:ext cx="1285224" cy="697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sSub>
                            <m:sSubPr>
                              <m:ctrlPr>
                                <a:rPr lang="en-US" sz="1400" i="1" smtClean="0">
                                  <a:latin typeface="Cambria Math"/>
                                </a:rPr>
                              </m:ctrlPr>
                            </m:sSubPr>
                            <m:e>
                              <m:r>
                                <a:rPr lang="en-US" sz="1400" i="1" smtClean="0">
                                  <a:latin typeface="Cambria Math"/>
                                  <a:ea typeface="Cambria Math"/>
                                </a:rPr>
                                <m:t>𝜎</m:t>
                              </m:r>
                            </m:e>
                            <m:sub>
                              <m:r>
                                <a:rPr lang="en-US" sz="1400" b="0" i="1" smtClean="0">
                                  <a:latin typeface="Cambria Math"/>
                                </a:rPr>
                                <m:t>𝑠</m:t>
                              </m:r>
                            </m:sub>
                          </m:sSub>
                        </m:e>
                      </m:acc>
                      <m:r>
                        <a:rPr lang="en-US" sz="1400" i="1" smtClean="0">
                          <a:latin typeface="Cambria Math"/>
                        </a:rPr>
                        <m:t>=</m:t>
                      </m:r>
                      <m:f>
                        <m:fPr>
                          <m:ctrlPr>
                            <a:rPr lang="en-US" sz="1400" i="1" smtClean="0">
                              <a:latin typeface="Cambria Math"/>
                            </a:rPr>
                          </m:ctrlPr>
                        </m:fPr>
                        <m:num>
                          <m:r>
                            <a:rPr lang="en-US" sz="1400" b="0" i="1" smtClean="0">
                              <a:latin typeface="Cambria Math"/>
                            </a:rPr>
                            <m:t>1</m:t>
                          </m:r>
                        </m:num>
                        <m:den>
                          <m:r>
                            <a:rPr lang="en-US" sz="1400" b="0" i="1" smtClean="0">
                              <a:latin typeface="Cambria Math"/>
                            </a:rPr>
                            <m:t>12</m:t>
                          </m:r>
                        </m:den>
                      </m:f>
                      <m:nary>
                        <m:naryPr>
                          <m:chr m:val="∑"/>
                          <m:ctrlPr>
                            <a:rPr lang="pt-BR" sz="1400" i="1" dirty="0" smtClean="0">
                              <a:latin typeface="Cambria Math"/>
                            </a:rPr>
                          </m:ctrlPr>
                        </m:naryPr>
                        <m:sub>
                          <m:r>
                            <a:rPr lang="en-US" sz="1400" b="0" i="1" dirty="0" smtClean="0">
                              <a:latin typeface="Cambria Math"/>
                            </a:rPr>
                            <m:t>𝑖</m:t>
                          </m:r>
                          <m:r>
                            <a:rPr lang="pt-BR" sz="1400" i="1" dirty="0" smtClean="0">
                              <a:latin typeface="Cambria Math"/>
                            </a:rPr>
                            <m:t>=</m:t>
                          </m:r>
                          <m:r>
                            <a:rPr lang="en-US" sz="1400" b="0" i="1" dirty="0" smtClean="0">
                              <a:latin typeface="Cambria Math"/>
                            </a:rPr>
                            <m:t>1</m:t>
                          </m:r>
                        </m:sub>
                        <m:sup>
                          <m:r>
                            <a:rPr lang="en-US" sz="1400" b="0" i="1" dirty="0" smtClean="0">
                              <a:latin typeface="Cambria Math"/>
                            </a:rPr>
                            <m:t>12</m:t>
                          </m:r>
                        </m:sup>
                        <m:e>
                          <m:sSub>
                            <m:sSubPr>
                              <m:ctrlPr>
                                <a:rPr lang="pt-BR" sz="1400" i="1" dirty="0" smtClean="0">
                                  <a:latin typeface="Cambria Math"/>
                                </a:rPr>
                              </m:ctrlPr>
                            </m:sSubPr>
                            <m:e>
                              <m:r>
                                <a:rPr lang="pt-BR" sz="1400" i="1" dirty="0" smtClean="0">
                                  <a:latin typeface="Cambria Math"/>
                                  <a:ea typeface="Cambria Math"/>
                                </a:rPr>
                                <m:t>𝜎</m:t>
                              </m:r>
                            </m:e>
                            <m:sub>
                              <m:r>
                                <a:rPr lang="en-US" sz="1400" b="0" i="1" dirty="0" smtClean="0">
                                  <a:latin typeface="Cambria Math"/>
                                </a:rPr>
                                <m:t>𝑖</m:t>
                              </m:r>
                            </m:sub>
                          </m:sSub>
                        </m:e>
                      </m:nary>
                    </m:oMath>
                  </m:oMathPara>
                </a14:m>
                <a:endParaRPr lang="en-US" sz="1400" dirty="0"/>
              </a:p>
            </p:txBody>
          </p:sp>
        </mc:Choice>
        <mc:Fallback>
          <p:sp>
            <p:nvSpPr>
              <p:cNvPr id="22" name="TextBox 21"/>
              <p:cNvSpPr txBox="1">
                <a:spLocks noRot="1" noChangeAspect="1" noMove="1" noResize="1" noEditPoints="1" noAdjustHandles="1" noChangeArrowheads="1" noChangeShapeType="1" noTextEdit="1"/>
              </p:cNvSpPr>
              <p:nvPr/>
            </p:nvSpPr>
            <p:spPr>
              <a:xfrm>
                <a:off x="6253416" y="3667966"/>
                <a:ext cx="1285224" cy="697755"/>
              </a:xfrm>
              <a:prstGeom prst="rect">
                <a:avLst/>
              </a:prstGeom>
              <a:blipFill rotWithShape="1">
                <a:blip r:embed="rId3"/>
                <a:stretch>
                  <a:fillRect/>
                </a:stretch>
              </a:blipFill>
            </p:spPr>
            <p:txBody>
              <a:bodyPr/>
              <a:lstStyle/>
              <a:p>
                <a:r>
                  <a:rPr lang="en-US">
                    <a:noFill/>
                  </a:rPr>
                  <a:t> </a:t>
                </a:r>
              </a:p>
            </p:txBody>
          </p:sp>
        </mc:Fallback>
      </mc:AlternateContent>
      <p:sp>
        <p:nvSpPr>
          <p:cNvPr id="23" name="TextBox 22"/>
          <p:cNvSpPr txBox="1"/>
          <p:nvPr/>
        </p:nvSpPr>
        <p:spPr>
          <a:xfrm>
            <a:off x="1235643" y="4391080"/>
            <a:ext cx="2584362" cy="253916"/>
          </a:xfrm>
          <a:prstGeom prst="rect">
            <a:avLst/>
          </a:prstGeom>
          <a:noFill/>
        </p:spPr>
        <p:txBody>
          <a:bodyPr wrap="none" rtlCol="0">
            <a:spAutoFit/>
          </a:bodyPr>
          <a:lstStyle/>
          <a:p>
            <a:r>
              <a:rPr lang="en-US" sz="1050" dirty="0" smtClean="0"/>
              <a:t>Coil or shell stress deviation (error bar): </a:t>
            </a:r>
            <a:endParaRPr lang="en-US" sz="1050" dirty="0"/>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24" name="TextBox 23"/>
              <p:cNvSpPr txBox="1"/>
              <p:nvPr/>
            </p:nvSpPr>
            <p:spPr>
              <a:xfrm>
                <a:off x="3695287" y="4264122"/>
                <a:ext cx="4528291"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r>
                            <a:rPr lang="en-US" sz="1400" i="1" smtClean="0">
                              <a:latin typeface="Cambria Math"/>
                              <a:ea typeface="Cambria Math"/>
                            </a:rPr>
                            <m:t>𝜎</m:t>
                          </m:r>
                        </m:e>
                      </m:acc>
                      <m:r>
                        <a:rPr lang="en-US" sz="1400" i="1" smtClean="0">
                          <a:latin typeface="Cambria Math"/>
                        </a:rPr>
                        <m:t>=</m:t>
                      </m:r>
                      <m:f>
                        <m:fPr>
                          <m:ctrlPr>
                            <a:rPr lang="en-US" sz="1400" i="1" smtClean="0">
                              <a:latin typeface="Cambria Math"/>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m:t>
                      </m:r>
                      <m:r>
                        <a:rPr lang="en-US" sz="1400" b="0" i="1" smtClean="0">
                          <a:latin typeface="Cambria Math"/>
                        </a:rPr>
                        <m:t>𝑚𝑎𝑥</m:t>
                      </m:r>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ea typeface="Cambria Math"/>
                                </a:rPr>
                                <m:t>𝜎</m:t>
                              </m:r>
                            </m:e>
                            <m:sub>
                              <m:r>
                                <a:rPr lang="en-US" sz="1400" b="0" i="1" smtClean="0">
                                  <a:latin typeface="Cambria Math"/>
                                </a:rPr>
                                <m:t>𝑘</m:t>
                              </m:r>
                            </m:sub>
                          </m:sSub>
                          <m:r>
                            <a:rPr lang="en-US" sz="1400" b="0" i="1" smtClean="0">
                              <a:latin typeface="Cambria Math"/>
                            </a:rPr>
                            <m:t>, </m:t>
                          </m:r>
                          <m:r>
                            <a:rPr lang="en-US" sz="1400" b="0" i="1" smtClean="0">
                              <a:latin typeface="Cambria Math"/>
                            </a:rPr>
                            <m:t>𝑘</m:t>
                          </m:r>
                          <m:r>
                            <a:rPr lang="en-US" sz="1400" b="0" i="1" smtClean="0">
                              <a:latin typeface="Cambria Math"/>
                            </a:rPr>
                            <m:t>=1,2,…12</m:t>
                          </m:r>
                        </m:e>
                      </m:d>
                      <m:r>
                        <a:rPr lang="en-US" sz="1400" b="0" i="1" smtClean="0">
                          <a:latin typeface="Cambria Math"/>
                        </a:rPr>
                        <m:t>−</m:t>
                      </m:r>
                      <m:r>
                        <m:rPr>
                          <m:sty m:val="p"/>
                        </m:rPr>
                        <a:rPr lang="en-US" sz="1400" b="0" i="0" smtClean="0">
                          <a:latin typeface="Cambria Math"/>
                        </a:rPr>
                        <m:t>min</m:t>
                      </m:r>
                      <m:r>
                        <a:rPr lang="en-US" sz="1400" b="0" i="1" smtClean="0">
                          <a:latin typeface="Cambria Math"/>
                        </a:rPr>
                        <m:t>⁡(</m:t>
                      </m:r>
                      <m:sSub>
                        <m:sSubPr>
                          <m:ctrlPr>
                            <a:rPr lang="en-US" sz="1400" i="1">
                              <a:latin typeface="Cambria Math"/>
                            </a:rPr>
                          </m:ctrlPr>
                        </m:sSubPr>
                        <m:e>
                          <m:r>
                            <a:rPr lang="en-US" sz="1400" i="1">
                              <a:latin typeface="Cambria Math"/>
                              <a:ea typeface="Cambria Math"/>
                            </a:rPr>
                            <m:t>𝜎</m:t>
                          </m:r>
                        </m:e>
                        <m:sub>
                          <m:r>
                            <a:rPr lang="en-US" sz="1400" i="1">
                              <a:latin typeface="Cambria Math"/>
                            </a:rPr>
                            <m:t>𝑘</m:t>
                          </m:r>
                        </m:sub>
                      </m:sSub>
                      <m:r>
                        <a:rPr lang="en-US" sz="1400" i="1">
                          <a:latin typeface="Cambria Math"/>
                        </a:rPr>
                        <m:t>, </m:t>
                      </m:r>
                      <m:r>
                        <a:rPr lang="en-US" sz="1400" i="1">
                          <a:latin typeface="Cambria Math"/>
                        </a:rPr>
                        <m:t>𝑘</m:t>
                      </m:r>
                      <m:r>
                        <a:rPr lang="en-US" sz="1400" i="1">
                          <a:latin typeface="Cambria Math"/>
                        </a:rPr>
                        <m:t>=1,2,…12))</m:t>
                      </m:r>
                    </m:oMath>
                  </m:oMathPara>
                </a14:m>
                <a:endParaRPr lang="en-US" sz="1400" dirty="0"/>
              </a:p>
            </p:txBody>
          </p:sp>
        </mc:Choice>
        <mc:Fallback>
          <p:sp>
            <p:nvSpPr>
              <p:cNvPr id="24" name="TextBox 23"/>
              <p:cNvSpPr txBox="1">
                <a:spLocks noRot="1" noChangeAspect="1" noMove="1" noResize="1" noEditPoints="1" noAdjustHandles="1" noChangeArrowheads="1" noChangeShapeType="1" noTextEdit="1"/>
              </p:cNvSpPr>
              <p:nvPr/>
            </p:nvSpPr>
            <p:spPr>
              <a:xfrm>
                <a:off x="3695287" y="4264122"/>
                <a:ext cx="4528291" cy="495649"/>
              </a:xfrm>
              <a:prstGeom prst="rect">
                <a:avLst/>
              </a:prstGeom>
              <a:blipFill rotWithShape="0">
                <a:blip r:embed="rId4"/>
                <a:stretch>
                  <a:fillRect b="-1220"/>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98543" y="796943"/>
            <a:ext cx="3789900" cy="3017520"/>
          </a:xfrm>
          <a:prstGeom prst="rect">
            <a:avLst/>
          </a:prstGeom>
        </p:spPr>
      </p:pic>
      <p:pic>
        <p:nvPicPr>
          <p:cNvPr id="6" name="Picture 5"/>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65271" y="796943"/>
            <a:ext cx="3789901" cy="3017520"/>
          </a:xfrm>
          <a:prstGeom prst="rect">
            <a:avLst/>
          </a:prstGeom>
        </p:spPr>
      </p:pic>
      <p:cxnSp>
        <p:nvCxnSpPr>
          <p:cNvPr id="7" name="Straight Arrow Connector 6"/>
          <p:cNvCxnSpPr>
            <a:stCxn id="9" idx="0"/>
          </p:cNvCxnSpPr>
          <p:nvPr/>
        </p:nvCxnSpPr>
        <p:spPr>
          <a:xfrm flipV="1">
            <a:off x="2277021" y="2033382"/>
            <a:ext cx="250803" cy="693527"/>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402422" y="2388773"/>
            <a:ext cx="444854" cy="379194"/>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91815" y="2726909"/>
            <a:ext cx="19704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Data from unloading process</a:t>
            </a:r>
            <a:endParaRPr lang="en-US"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091503" y="2780050"/>
            <a:ext cx="19704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Data from unloading process</a:t>
            </a:r>
            <a:endParaRPr lang="en-US" sz="1200" dirty="0">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6128015" y="2066348"/>
            <a:ext cx="250803" cy="693527"/>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253416" y="2421739"/>
            <a:ext cx="444854" cy="379194"/>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7998324"/>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Function Plots of MQXFA1M</a:t>
            </a:r>
            <a:endParaRPr lang="en-US" dirty="0"/>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914400" y="3894845"/>
            <a:ext cx="7696200" cy="2677656"/>
          </a:xfrm>
          <a:prstGeom prst="rect">
            <a:avLst/>
          </a:prstGeom>
          <a:noFill/>
        </p:spPr>
        <p:txBody>
          <a:bodyPr wrap="square" rtlCol="0">
            <a:spAutoFit/>
          </a:bodyPr>
          <a:lstStyle/>
          <a:p>
            <a:pPr marL="342900" indent="-342900">
              <a:lnSpc>
                <a:spcPct val="150000"/>
              </a:lnSpc>
              <a:buFont typeface="+mj-lt"/>
              <a:buAutoNum type="arabicPeriod"/>
            </a:pPr>
            <a:r>
              <a:rPr lang="en-US" sz="1400" dirty="0" smtClean="0">
                <a:solidFill>
                  <a:schemeClr val="tx2"/>
                </a:solidFill>
              </a:rPr>
              <a:t>Station 1 shows smaller coil stress variation; station 3 has a similar level of the coil stress variation compared with MQXFS1 (</a:t>
            </a:r>
            <a:r>
              <a:rPr lang="en-US" sz="1400" dirty="0" smtClean="0">
                <a:solidFill>
                  <a:schemeClr val="tx2"/>
                </a:solidFill>
                <a:latin typeface="Calibri"/>
              </a:rPr>
              <a:t>± 17 MPa</a:t>
            </a:r>
            <a:r>
              <a:rPr lang="en-US" sz="1400" dirty="0" smtClean="0">
                <a:solidFill>
                  <a:schemeClr val="tx2"/>
                </a:solidFill>
              </a:rPr>
              <a:t>). </a:t>
            </a:r>
          </a:p>
          <a:p>
            <a:pPr marL="342900" indent="-342900">
              <a:lnSpc>
                <a:spcPct val="150000"/>
              </a:lnSpc>
              <a:buFont typeface="+mj-lt"/>
              <a:buAutoNum type="arabicPeriod"/>
            </a:pPr>
            <a:r>
              <a:rPr lang="en-US" sz="1400" dirty="0" smtClean="0">
                <a:solidFill>
                  <a:schemeClr val="tx2"/>
                </a:solidFill>
              </a:rPr>
              <a:t>The deviation between the measurement and FE solution is </a:t>
            </a:r>
            <a:r>
              <a:rPr lang="en-US" sz="1400" dirty="0" smtClean="0">
                <a:solidFill>
                  <a:schemeClr val="tx2"/>
                </a:solidFill>
                <a:latin typeface="Calibri"/>
              </a:rPr>
              <a:t>± 5 MPa, which is close to the MQXFS1a. </a:t>
            </a:r>
            <a:endParaRPr lang="en-US" sz="1400" dirty="0" smtClean="0">
              <a:solidFill>
                <a:schemeClr val="tx2"/>
              </a:solidFill>
            </a:endParaRPr>
          </a:p>
          <a:p>
            <a:pPr marL="342900" indent="-342900">
              <a:lnSpc>
                <a:spcPct val="150000"/>
              </a:lnSpc>
              <a:buFont typeface="+mj-lt"/>
              <a:buAutoNum type="arabicPeriod"/>
            </a:pPr>
            <a:r>
              <a:rPr lang="en-US" sz="1400" dirty="0" smtClean="0">
                <a:solidFill>
                  <a:schemeClr val="tx2"/>
                </a:solidFill>
              </a:rPr>
              <a:t>In general, the measurements fit the model solution with the current settings.</a:t>
            </a:r>
          </a:p>
          <a:p>
            <a:pPr marL="342900" indent="-342900">
              <a:lnSpc>
                <a:spcPct val="150000"/>
              </a:lnSpc>
              <a:buFont typeface="+mj-lt"/>
              <a:buAutoNum type="arabicPeriod"/>
            </a:pPr>
            <a:r>
              <a:rPr lang="en-US" sz="1400" dirty="0" smtClean="0">
                <a:solidFill>
                  <a:schemeClr val="tx2"/>
                </a:solidFill>
              </a:rPr>
              <a:t>The overall dispersion of SG stations is larger than the short prototypes (MQXFS1, see next page)</a:t>
            </a:r>
          </a:p>
          <a:p>
            <a:pPr marL="342900" indent="-342900">
              <a:lnSpc>
                <a:spcPct val="150000"/>
              </a:lnSpc>
              <a:buFont typeface="+mj-lt"/>
              <a:buAutoNum type="arabicPeriod"/>
            </a:pPr>
            <a:endParaRPr lang="en-US" sz="1400" dirty="0">
              <a:solidFill>
                <a:schemeClr val="tx2"/>
              </a:solidFill>
            </a:endParaRPr>
          </a:p>
        </p:txBody>
      </p:sp>
      <p:sp>
        <p:nvSpPr>
          <p:cNvPr id="8" name="Espace réservé du pied de page 4"/>
          <p:cNvSpPr>
            <a:spLocks noGrp="1"/>
          </p:cNvSpPr>
          <p:nvPr>
            <p:ph type="ftr" sz="quarter" idx="4294967295"/>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smtClean="0"/>
              <a:t>Heng Pan– MQXFA1 Readiness Review, April 27-28, 2017</a:t>
            </a:r>
            <a:endParaRPr lang="en-GB" dirty="0"/>
          </a:p>
        </p:txBody>
      </p:sp>
      <p:pic>
        <p:nvPicPr>
          <p:cNvPr id="3" name="Picture 2"/>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2000" y="819269"/>
            <a:ext cx="3789901" cy="3017520"/>
          </a:xfrm>
          <a:prstGeom prst="rect">
            <a:avLst/>
          </a:prstGeom>
        </p:spPr>
      </p:pic>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62500" y="819269"/>
            <a:ext cx="3789901" cy="3017520"/>
          </a:xfrm>
          <a:prstGeom prst="rect">
            <a:avLst/>
          </a:prstGeom>
        </p:spPr>
      </p:pic>
      <p:sp>
        <p:nvSpPr>
          <p:cNvPr id="10" name="TextBox 9"/>
          <p:cNvSpPr txBox="1"/>
          <p:nvPr/>
        </p:nvSpPr>
        <p:spPr>
          <a:xfrm>
            <a:off x="5167703" y="2780050"/>
            <a:ext cx="19704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Data from unloading process</a:t>
            </a:r>
            <a:endParaRPr lang="en-US" sz="12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6329616" y="2328029"/>
            <a:ext cx="439484" cy="472904"/>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023326" y="2856346"/>
            <a:ext cx="19704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Data from unloading process</a:t>
            </a:r>
            <a:endParaRPr lang="en-US" sz="12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185239" y="2404325"/>
            <a:ext cx="439484" cy="472904"/>
          </a:xfrm>
          <a:prstGeom prst="straightConnector1">
            <a:avLst/>
          </a:prstGeom>
          <a:ln w="1270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8333874"/>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of SG measurements</a:t>
            </a:r>
            <a:endParaRPr lang="en-US" dirty="0"/>
          </a:p>
        </p:txBody>
      </p:sp>
      <p:sp>
        <p:nvSpPr>
          <p:cNvPr id="4" name="Footer Placeholder 3"/>
          <p:cNvSpPr>
            <a:spLocks noGrp="1"/>
          </p:cNvSpPr>
          <p:nvPr>
            <p:ph type="ftr" sz="quarter" idx="4294967295"/>
          </p:nvPr>
        </p:nvSpPr>
        <p:spPr>
          <a:xfrm>
            <a:off x="1981200" y="6356350"/>
            <a:ext cx="6550800" cy="360000"/>
          </a:xfrm>
          <a:prstGeom prst="rect">
            <a:avLst/>
          </a:prstGeom>
        </p:spPr>
        <p:txBody>
          <a:bodyPr/>
          <a:lstStyle/>
          <a:p>
            <a:r>
              <a:rPr lang="en-US" smtClean="0"/>
              <a:t>Heng Pan– MQXFA1 Readiness Review, April 27-28, 2017</a:t>
            </a:r>
            <a:endParaRPr lang="en-GB" dirty="0"/>
          </a:p>
        </p:txBody>
      </p:sp>
      <p:grpSp>
        <p:nvGrpSpPr>
          <p:cNvPr id="3" name="Group 8"/>
          <p:cNvGrpSpPr/>
          <p:nvPr/>
        </p:nvGrpSpPr>
        <p:grpSpPr>
          <a:xfrm>
            <a:off x="2013811" y="1337733"/>
            <a:ext cx="5249333" cy="3149601"/>
            <a:chOff x="2048932" y="1430593"/>
            <a:chExt cx="4572000" cy="2743200"/>
          </a:xfrm>
        </p:grpSpPr>
        <p:graphicFrame>
          <p:nvGraphicFramePr>
            <p:cNvPr id="5" name="Chart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9532763"/>
                </p:ext>
              </p:extLst>
            </p:nvPr>
          </p:nvGraphicFramePr>
          <p:xfrm>
            <a:off x="2048932" y="143059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65011" y="3662514"/>
              <a:ext cx="745067" cy="230832"/>
            </a:xfrm>
            <a:prstGeom prst="rect">
              <a:avLst/>
            </a:prstGeom>
            <a:solidFill>
              <a:schemeClr val="bg1"/>
            </a:solidFill>
          </p:spPr>
          <p:txBody>
            <a:bodyPr wrap="square" rtlCol="0">
              <a:spAutoFit/>
            </a:bodyPr>
            <a:lstStyle/>
            <a:p>
              <a:r>
                <a:rPr lang="en-US" sz="900" b="1" dirty="0" smtClean="0"/>
                <a:t>MQXFS1a</a:t>
              </a:r>
              <a:endParaRPr lang="en-US" sz="900" b="1" dirty="0"/>
            </a:p>
          </p:txBody>
        </p:sp>
        <p:sp>
          <p:nvSpPr>
            <p:cNvPr id="7" name="TextBox 6"/>
            <p:cNvSpPr txBox="1"/>
            <p:nvPr/>
          </p:nvSpPr>
          <p:spPr>
            <a:xfrm>
              <a:off x="4084210" y="3662514"/>
              <a:ext cx="745067" cy="230832"/>
            </a:xfrm>
            <a:prstGeom prst="rect">
              <a:avLst/>
            </a:prstGeom>
            <a:solidFill>
              <a:schemeClr val="bg1"/>
            </a:solidFill>
          </p:spPr>
          <p:txBody>
            <a:bodyPr wrap="square" rtlCol="0">
              <a:spAutoFit/>
            </a:bodyPr>
            <a:lstStyle/>
            <a:p>
              <a:r>
                <a:rPr lang="en-US" sz="900" b="1" dirty="0" smtClean="0"/>
                <a:t>MQXFS1b</a:t>
              </a:r>
              <a:endParaRPr lang="en-US" sz="900" b="1" dirty="0"/>
            </a:p>
          </p:txBody>
        </p:sp>
        <p:sp>
          <p:nvSpPr>
            <p:cNvPr id="8" name="TextBox 7"/>
            <p:cNvSpPr txBox="1"/>
            <p:nvPr/>
          </p:nvSpPr>
          <p:spPr>
            <a:xfrm>
              <a:off x="5354210" y="3656283"/>
              <a:ext cx="889000" cy="230832"/>
            </a:xfrm>
            <a:prstGeom prst="rect">
              <a:avLst/>
            </a:prstGeom>
            <a:solidFill>
              <a:schemeClr val="bg1"/>
            </a:solidFill>
          </p:spPr>
          <p:txBody>
            <a:bodyPr wrap="square" rtlCol="0">
              <a:spAutoFit/>
            </a:bodyPr>
            <a:lstStyle/>
            <a:p>
              <a:r>
                <a:rPr lang="en-US" sz="900" b="1" dirty="0" smtClean="0"/>
                <a:t>MQXFA1M</a:t>
              </a:r>
              <a:endParaRPr lang="en-US" sz="900" b="1" dirty="0"/>
            </a:p>
          </p:txBody>
        </p:sp>
      </p:gr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0" name="TextBox 9"/>
              <p:cNvSpPr txBox="1"/>
              <p:nvPr/>
            </p:nvSpPr>
            <p:spPr>
              <a:xfrm>
                <a:off x="3378514" y="4422417"/>
                <a:ext cx="2696316" cy="116993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𝑆𝑇𝐷</m:t>
                      </m:r>
                      <m:r>
                        <a:rPr lang="pt-BR" i="1" smtClean="0">
                          <a:latin typeface="Cambria Math"/>
                        </a:rPr>
                        <m:t>=</m:t>
                      </m:r>
                      <m:rad>
                        <m:radPr>
                          <m:degHide m:val="on"/>
                          <m:ctrlPr>
                            <a:rPr lang="pt-BR" i="1" smtClean="0">
                              <a:latin typeface="Cambria Math"/>
                            </a:rPr>
                          </m:ctrlPr>
                        </m:radPr>
                        <m:deg/>
                        <m:e>
                          <m:f>
                            <m:fPr>
                              <m:ctrlPr>
                                <a:rPr lang="pt-BR" i="1" smtClean="0">
                                  <a:latin typeface="Cambria Math"/>
                                </a:rPr>
                              </m:ctrlPr>
                            </m:fPr>
                            <m:num>
                              <m:r>
                                <a:rPr lang="en-US" b="0" i="1" smtClean="0">
                                  <a:latin typeface="Cambria Math"/>
                                </a:rPr>
                                <m:t>1</m:t>
                              </m:r>
                            </m:num>
                            <m:den>
                              <m:r>
                                <a:rPr lang="en-US" b="0" i="1" smtClean="0">
                                  <a:latin typeface="Cambria Math"/>
                                </a:rPr>
                                <m:t>𝑁</m:t>
                              </m:r>
                            </m:den>
                          </m:f>
                          <m:nary>
                            <m:naryPr>
                              <m:chr m:val="∑"/>
                              <m:ctrlPr>
                                <a:rPr lang="pt-BR" i="1" smtClean="0">
                                  <a:latin typeface="Cambria Math"/>
                                </a:rPr>
                              </m:ctrlPr>
                            </m:naryPr>
                            <m:sub>
                              <m:r>
                                <m:rPr>
                                  <m:brk m:alnAt="23"/>
                                </m:rPr>
                                <a:rPr lang="en-US" b="0" i="1" smtClean="0">
                                  <a:latin typeface="Cambria Math"/>
                                </a:rPr>
                                <m:t>𝑘</m:t>
                              </m:r>
                              <m:r>
                                <a:rPr lang="en-US" b="0" i="1" smtClean="0">
                                  <a:latin typeface="Cambria Math"/>
                                </a:rPr>
                                <m:t>=1</m:t>
                              </m:r>
                            </m:sub>
                            <m:sup>
                              <m:r>
                                <a:rPr lang="en-US" b="0" i="1" smtClean="0">
                                  <a:latin typeface="Cambria Math"/>
                                </a:rPr>
                                <m:t>𝑁</m:t>
                              </m:r>
                            </m:sup>
                            <m:e>
                              <m:sSup>
                                <m:sSupPr>
                                  <m:ctrlPr>
                                    <a:rPr lang="pt-BR" i="1" smtClean="0">
                                      <a:latin typeface="Cambria Math"/>
                                    </a:rPr>
                                  </m:ctrlPr>
                                </m:sSupPr>
                                <m:e>
                                  <m:r>
                                    <a:rPr lang="en-US" i="1">
                                      <a:latin typeface="Cambria Math"/>
                                    </a:rPr>
                                    <m:t>(</m:t>
                                  </m:r>
                                  <m:sSub>
                                    <m:sSubPr>
                                      <m:ctrlPr>
                                        <a:rPr lang="en-US" i="1">
                                          <a:latin typeface="Cambria Math"/>
                                        </a:rPr>
                                      </m:ctrlPr>
                                    </m:sSubPr>
                                    <m:e>
                                      <m:r>
                                        <a:rPr lang="en-US" i="1">
                                          <a:latin typeface="Cambria Math"/>
                                          <a:ea typeface="Cambria Math"/>
                                        </a:rPr>
                                        <m:t>𝜎</m:t>
                                      </m:r>
                                    </m:e>
                                    <m:sub>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𝑖</m:t>
                                          </m:r>
                                        </m:sub>
                                      </m:sSub>
                                    </m:sub>
                                  </m:sSub>
                                  <m:r>
                                    <a:rPr lang="en-US" i="1">
                                      <a:latin typeface="Cambria Math"/>
                                    </a:rPr>
                                    <m:t>−</m:t>
                                  </m:r>
                                  <m:r>
                                    <a:rPr lang="en-US" i="1">
                                      <a:latin typeface="Cambria Math"/>
                                      <a:ea typeface="Cambria Math"/>
                                    </a:rPr>
                                    <m:t>𝜇</m:t>
                                  </m:r>
                                  <m:r>
                                    <a:rPr lang="en-US" i="1">
                                      <a:latin typeface="Cambria Math"/>
                                    </a:rPr>
                                    <m:t>)</m:t>
                                  </m:r>
                                </m:e>
                                <m:sup>
                                  <m:r>
                                    <a:rPr lang="en-US" b="0" i="1" smtClean="0">
                                      <a:latin typeface="Cambria Math"/>
                                    </a:rPr>
                                    <m:t>2</m:t>
                                  </m:r>
                                </m:sup>
                              </m:sSup>
                            </m:e>
                          </m:nary>
                        </m:e>
                      </m:rad>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378514" y="4422417"/>
                <a:ext cx="2696316" cy="1169936"/>
              </a:xfrm>
              <a:prstGeom prst="rect">
                <a:avLst/>
              </a:prstGeom>
              <a:blipFill rotWithShape="1">
                <a:blip r:embed="rId3"/>
                <a:stretch>
                  <a:fillRect/>
                </a:stretch>
              </a:blipFill>
            </p:spPr>
            <p:txBody>
              <a:bodyPr/>
              <a:lstStyle/>
              <a:p>
                <a:r>
                  <a:rPr lang="en-US">
                    <a:noFill/>
                  </a:rPr>
                  <a:t> </a:t>
                </a:r>
              </a:p>
            </p:txBody>
          </p:sp>
        </mc:Fallback>
      </mc:AlternateContent>
      <p:sp>
        <p:nvSpPr>
          <p:cNvPr id="11" name="AutoShape 2" descr="\sigma ={\sqrt {{\frac {1}{N}}\sum _{i=1}^{N}(x_{i}-\mu )^{2}}},{\rm {\ \ where\ \ }}\mu ={\frac {1}{N}}\sum _{i=1}^{N}x_{i}."/>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sigma ={\sqrt {{\frac {1}{N}}\sum _{i=1}^{N}(x_{i}-\mu )^{2}}},{\rm {\ \ where\ \ }}\mu ={\frac {1}{N}}\sum _{i=1}^{N}x_{i}."/>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895075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Shell Inspection Measurements</a:t>
            </a:r>
          </a:p>
          <a:p>
            <a:r>
              <a:rPr lang="en-US" dirty="0" smtClean="0"/>
              <a:t>Yoke Inspection Measurements</a:t>
            </a:r>
          </a:p>
          <a:p>
            <a:r>
              <a:rPr lang="en-US" dirty="0" smtClean="0"/>
              <a:t>Yoke-shell Operations</a:t>
            </a:r>
          </a:p>
          <a:p>
            <a:r>
              <a:rPr lang="en-US" dirty="0" smtClean="0"/>
              <a:t>Yoke Tension Rod issue</a:t>
            </a:r>
          </a:p>
          <a:p>
            <a:r>
              <a:rPr lang="en-US" dirty="0" smtClean="0"/>
              <a:t>Post-MQXFA1M Status</a:t>
            </a:r>
            <a:endParaRPr lang="en-US" dirty="0"/>
          </a:p>
        </p:txBody>
      </p:sp>
      <p:sp>
        <p:nvSpPr>
          <p:cNvPr id="4" name="Footer Placeholder 3"/>
          <p:cNvSpPr>
            <a:spLocks noGrp="1"/>
          </p:cNvSpPr>
          <p:nvPr>
            <p:ph type="ftr" sz="quarter" idx="11"/>
          </p:nvPr>
        </p:nvSpPr>
        <p:spPr/>
        <p:txBody>
          <a:bodyPr/>
          <a:lstStyle/>
          <a:p>
            <a:r>
              <a:rPr lang="en-US" smtClean="0"/>
              <a:t>D.W. Cheng – MQXFA1 Readiness Review, April 27-28, 2017</a:t>
            </a:r>
            <a:endParaRPr lang="en-GB" noProof="0"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a:t>
            </a:fld>
            <a:endParaRPr lang="fr-FR"/>
          </a:p>
        </p:txBody>
      </p:sp>
      <p:pic>
        <p:nvPicPr>
          <p:cNvPr id="6" name="Picture 5" descr="IMG_3628.jpeg"/>
          <p:cNvPicPr>
            <a:picLocks noChangeAspect="1"/>
          </p:cNvPicPr>
          <p:nvPr/>
        </p:nvPicPr>
        <p:blipFill>
          <a:blip r:embed="rId2"/>
          <a:srcRect l="5625" t="4479" r="20313" b="3776"/>
          <a:stretch>
            <a:fillRect/>
          </a:stretch>
        </p:blipFill>
        <p:spPr>
          <a:xfrm>
            <a:off x="5109923" y="2743200"/>
            <a:ext cx="3936877" cy="3657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06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US"/>
          </a:p>
        </p:txBody>
      </p:sp>
      <p:sp>
        <p:nvSpPr>
          <p:cNvPr id="5" name="Slide Number Placeholder 4"/>
          <p:cNvSpPr>
            <a:spLocks noGrp="1"/>
          </p:cNvSpPr>
          <p:nvPr>
            <p:ph type="sldNum" sz="quarter" idx="12"/>
          </p:nvPr>
        </p:nvSpPr>
        <p:spPr/>
        <p:txBody>
          <a:bodyPr/>
          <a:lstStyle/>
          <a:p>
            <a:fld id="{805B3CFE-0260-4FD2-8D05-4D7D67569029}" type="slidenum">
              <a:rPr lang="en-US" smtClean="0"/>
              <a:pPr/>
              <a:t>3</a:t>
            </a:fld>
            <a:endParaRPr lang="en-US"/>
          </a:p>
        </p:txBody>
      </p:sp>
      <p:sp>
        <p:nvSpPr>
          <p:cNvPr id="6" name="Title 5"/>
          <p:cNvSpPr>
            <a:spLocks noGrp="1"/>
          </p:cNvSpPr>
          <p:nvPr>
            <p:ph type="title"/>
          </p:nvPr>
        </p:nvSpPr>
        <p:spPr/>
        <p:txBody>
          <a:bodyPr/>
          <a:lstStyle/>
          <a:p>
            <a:r>
              <a:rPr lang="en-US" dirty="0" smtClean="0"/>
              <a:t>MQXFA1 Shell </a:t>
            </a:r>
            <a:r>
              <a:rPr lang="en-US" dirty="0" err="1" smtClean="0"/>
              <a:t>Fab</a:t>
            </a:r>
            <a:r>
              <a:rPr lang="en-US" dirty="0" smtClean="0"/>
              <a:t> &amp; Inspection</a:t>
            </a:r>
            <a:endParaRPr lang="en-US" dirty="0"/>
          </a:p>
        </p:txBody>
      </p:sp>
      <p:pic>
        <p:nvPicPr>
          <p:cNvPr id="7" name="Picture 6" descr="27H639C(1).pdf copy.jpg"/>
          <p:cNvPicPr>
            <a:picLocks noChangeAspect="1"/>
          </p:cNvPicPr>
          <p:nvPr/>
        </p:nvPicPr>
        <p:blipFill>
          <a:blip r:embed="rId2"/>
          <a:srcRect l="3435" t="4745" r="3005" b="4999"/>
          <a:stretch>
            <a:fillRect/>
          </a:stretch>
        </p:blipFill>
        <p:spPr>
          <a:xfrm>
            <a:off x="1022811" y="838200"/>
            <a:ext cx="7359189" cy="5486400"/>
          </a:xfrm>
          <a:prstGeom prst="rect">
            <a:avLst/>
          </a:prstGeom>
        </p:spPr>
      </p:pic>
      <p:sp>
        <p:nvSpPr>
          <p:cNvPr id="8" name="Rectangle 7"/>
          <p:cNvSpPr/>
          <p:nvPr/>
        </p:nvSpPr>
        <p:spPr>
          <a:xfrm>
            <a:off x="76200" y="4845050"/>
            <a:ext cx="3962400" cy="1479550"/>
          </a:xfrm>
          <a:prstGeom prst="rect">
            <a:avLst/>
          </a:prstGeom>
          <a:solidFill>
            <a:schemeClr val="bg1">
              <a:alpha val="63000"/>
            </a:schemeClr>
          </a:solidFill>
          <a:effectLst>
            <a:outerShdw blurRad="50800" dist="38100" dir="2700000" algn="tl" rotWithShape="0">
              <a:srgbClr val="000000">
                <a:alpha val="43000"/>
              </a:srgbClr>
            </a:outerShdw>
          </a:effectLst>
        </p:spPr>
        <p:txBody>
          <a:bodyPr wrap="square">
            <a:normAutofit fontScale="85000" lnSpcReduction="10000"/>
          </a:bodyPr>
          <a:lstStyle/>
          <a:p>
            <a:pPr lvl="1"/>
            <a:r>
              <a:rPr lang="en-US" dirty="0" smtClean="0"/>
              <a:t>Vendor recommended a different heat treatment for shells to alleviate movement during machining.</a:t>
            </a:r>
          </a:p>
          <a:p>
            <a:pPr lvl="2"/>
            <a:r>
              <a:rPr lang="en-US" dirty="0" smtClean="0"/>
              <a:t>Short shells have T652 treatment instead of T6 for the long shells (due to length)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US"/>
          </a:p>
        </p:txBody>
      </p:sp>
      <p:sp>
        <p:nvSpPr>
          <p:cNvPr id="5" name="Slide Number Placeholder 4"/>
          <p:cNvSpPr>
            <a:spLocks noGrp="1"/>
          </p:cNvSpPr>
          <p:nvPr>
            <p:ph type="sldNum" sz="quarter" idx="12"/>
          </p:nvPr>
        </p:nvSpPr>
        <p:spPr/>
        <p:txBody>
          <a:bodyPr/>
          <a:lstStyle/>
          <a:p>
            <a:fld id="{805B3CFE-0260-4FD2-8D05-4D7D67569029}" type="slidenum">
              <a:rPr lang="en-US" smtClean="0"/>
              <a:pPr/>
              <a:t>4</a:t>
            </a:fld>
            <a:endParaRPr lang="en-US"/>
          </a:p>
        </p:txBody>
      </p:sp>
      <p:sp>
        <p:nvSpPr>
          <p:cNvPr id="6" name="Title 5"/>
          <p:cNvSpPr>
            <a:spLocks noGrp="1"/>
          </p:cNvSpPr>
          <p:nvPr>
            <p:ph type="title"/>
          </p:nvPr>
        </p:nvSpPr>
        <p:spPr/>
        <p:txBody>
          <a:bodyPr/>
          <a:lstStyle/>
          <a:p>
            <a:r>
              <a:rPr lang="en-US" dirty="0" smtClean="0"/>
              <a:t>MQXFA1 Shell Inspection</a:t>
            </a:r>
            <a:endParaRPr lang="en-US" dirty="0"/>
          </a:p>
        </p:txBody>
      </p:sp>
      <p:graphicFrame>
        <p:nvGraphicFramePr>
          <p:cNvPr id="9" name="Table 8"/>
          <p:cNvGraphicFramePr>
            <a:graphicFrameLocks noGrp="1"/>
          </p:cNvGraphicFramePr>
          <p:nvPr/>
        </p:nvGraphicFramePr>
        <p:xfrm>
          <a:off x="228600" y="1219200"/>
          <a:ext cx="6096001" cy="3606800"/>
        </p:xfrm>
        <a:graphic>
          <a:graphicData uri="http://schemas.openxmlformats.org/drawingml/2006/table">
            <a:tbl>
              <a:tblPr firstRow="1" bandRow="1">
                <a:tableStyleId>{5C22544A-7EE6-4342-B048-85BDC9FD1C3A}</a:tableStyleId>
              </a:tblPr>
              <a:tblGrid>
                <a:gridCol w="1676401"/>
                <a:gridCol w="2797728"/>
                <a:gridCol w="1621872"/>
              </a:tblGrid>
              <a:tr h="370840">
                <a:tc>
                  <a:txBody>
                    <a:bodyPr/>
                    <a:lstStyle/>
                    <a:p>
                      <a:pPr algn="ctr"/>
                      <a:r>
                        <a:rPr lang="en-US" sz="1400" dirty="0" smtClean="0"/>
                        <a:t>Shell Position, from LE</a:t>
                      </a:r>
                      <a:endParaRPr lang="en-US" sz="1400" dirty="0"/>
                    </a:p>
                  </a:txBody>
                  <a:tcPr/>
                </a:tc>
                <a:tc>
                  <a:txBody>
                    <a:bodyPr/>
                    <a:lstStyle/>
                    <a:p>
                      <a:r>
                        <a:rPr lang="en-US" dirty="0" smtClean="0"/>
                        <a:t>Shell 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Avg. ID</a:t>
                      </a:r>
                      <a:r>
                        <a:rPr lang="en-US" baseline="0" dirty="0" smtClean="0"/>
                        <a:t> (mm)</a:t>
                      </a:r>
                      <a:endParaRPr lang="en-US" dirty="0" smtClean="0"/>
                    </a:p>
                    <a:p>
                      <a:endParaRPr lang="en-US" dirty="0"/>
                    </a:p>
                  </a:txBody>
                  <a:tcPr/>
                </a:tc>
              </a:tr>
              <a:tr h="370840">
                <a:tc>
                  <a:txBody>
                    <a:bodyPr/>
                    <a:lstStyle/>
                    <a:p>
                      <a:pPr algn="ctr"/>
                      <a:r>
                        <a:rPr lang="en-US" dirty="0" smtClean="0"/>
                        <a:t>1</a:t>
                      </a:r>
                      <a:endParaRPr lang="en-US" dirty="0"/>
                    </a:p>
                  </a:txBody>
                  <a:tcPr/>
                </a:tc>
                <a:tc>
                  <a:txBody>
                    <a:bodyPr/>
                    <a:lstStyle/>
                    <a:p>
                      <a:r>
                        <a:rPr lang="en-US" dirty="0" smtClean="0"/>
                        <a:t>Short Shell 1</a:t>
                      </a:r>
                      <a:endParaRPr lang="en-US" dirty="0"/>
                    </a:p>
                  </a:txBody>
                  <a:tcPr/>
                </a:tc>
                <a:tc>
                  <a:txBody>
                    <a:bodyPr/>
                    <a:lstStyle/>
                    <a:p>
                      <a:r>
                        <a:rPr lang="en-US" dirty="0" smtClean="0"/>
                        <a:t>556.001</a:t>
                      </a:r>
                      <a:endParaRPr lang="en-US" dirty="0"/>
                    </a:p>
                  </a:txBody>
                  <a:tcPr/>
                </a:tc>
              </a:tr>
              <a:tr h="370840">
                <a:tc>
                  <a:txBody>
                    <a:bodyPr/>
                    <a:lstStyle/>
                    <a:p>
                      <a:pPr algn="ctr"/>
                      <a:r>
                        <a:rPr lang="en-US" b="1" dirty="0" smtClean="0"/>
                        <a:t>2*</a:t>
                      </a:r>
                      <a:endParaRPr lang="en-US" b="1" dirty="0"/>
                    </a:p>
                  </a:txBody>
                  <a:tcPr/>
                </a:tc>
                <a:tc>
                  <a:txBody>
                    <a:bodyPr/>
                    <a:lstStyle/>
                    <a:p>
                      <a:r>
                        <a:rPr lang="en-US" b="1" dirty="0" smtClean="0"/>
                        <a:t>Long Shell 6</a:t>
                      </a:r>
                      <a:endParaRPr lang="en-US" b="1" dirty="0"/>
                    </a:p>
                  </a:txBody>
                  <a:tcPr/>
                </a:tc>
                <a:tc>
                  <a:txBody>
                    <a:bodyPr/>
                    <a:lstStyle/>
                    <a:p>
                      <a:r>
                        <a:rPr lang="en-US" b="1" dirty="0" smtClean="0"/>
                        <a:t>555.986</a:t>
                      </a:r>
                      <a:endParaRPr lang="en-US" b="1" dirty="0"/>
                    </a:p>
                  </a:txBody>
                  <a:tcPr/>
                </a:tc>
              </a:tr>
              <a:tr h="370840">
                <a:tc>
                  <a:txBody>
                    <a:bodyPr/>
                    <a:lstStyle/>
                    <a:p>
                      <a:pPr algn="ctr"/>
                      <a:r>
                        <a:rPr lang="en-US" dirty="0" smtClean="0"/>
                        <a:t>3</a:t>
                      </a:r>
                      <a:endParaRPr lang="en-US" dirty="0"/>
                    </a:p>
                  </a:txBody>
                  <a:tcPr/>
                </a:tc>
                <a:tc>
                  <a:txBody>
                    <a:bodyPr/>
                    <a:lstStyle/>
                    <a:p>
                      <a:r>
                        <a:rPr lang="en-US" dirty="0" smtClean="0"/>
                        <a:t>Long Shell 4</a:t>
                      </a:r>
                      <a:endParaRPr lang="en-US" dirty="0"/>
                    </a:p>
                  </a:txBody>
                  <a:tcPr/>
                </a:tc>
                <a:tc>
                  <a:txBody>
                    <a:bodyPr/>
                    <a:lstStyle/>
                    <a:p>
                      <a:r>
                        <a:rPr lang="en-US" dirty="0" smtClean="0"/>
                        <a:t>555.973</a:t>
                      </a:r>
                      <a:endParaRPr lang="en-US" dirty="0"/>
                    </a:p>
                  </a:txBody>
                  <a:tcPr/>
                </a:tc>
              </a:tr>
              <a:tr h="370840">
                <a:tc>
                  <a:txBody>
                    <a:bodyPr/>
                    <a:lstStyle/>
                    <a:p>
                      <a:pPr algn="ctr"/>
                      <a:r>
                        <a:rPr lang="en-US" b="1" dirty="0" smtClean="0"/>
                        <a:t>4*</a:t>
                      </a:r>
                      <a:endParaRPr lang="en-US" b="1" dirty="0"/>
                    </a:p>
                  </a:txBody>
                  <a:tcPr>
                    <a:lnB w="12700" cap="flat" cmpd="sng" algn="ctr">
                      <a:solidFill>
                        <a:scrgbClr r="0" g="0" b="0"/>
                      </a:solidFill>
                      <a:prstDash val="solid"/>
                      <a:round/>
                      <a:headEnd type="none" w="med" len="med"/>
                      <a:tailEnd type="none" w="med" len="med"/>
                    </a:lnB>
                  </a:tcPr>
                </a:tc>
                <a:tc>
                  <a:txBody>
                    <a:bodyPr/>
                    <a:lstStyle/>
                    <a:p>
                      <a:r>
                        <a:rPr lang="en-US" b="1" dirty="0" smtClean="0"/>
                        <a:t>Long Shell 2</a:t>
                      </a:r>
                      <a:endParaRPr lang="en-US" b="1" dirty="0"/>
                    </a:p>
                  </a:txBody>
                  <a:tcPr>
                    <a:lnB w="12700" cap="flat" cmpd="sng" algn="ctr">
                      <a:solidFill>
                        <a:scrgbClr r="0" g="0" b="0"/>
                      </a:solidFill>
                      <a:prstDash val="solid"/>
                      <a:round/>
                      <a:headEnd type="none" w="med" len="med"/>
                      <a:tailEnd type="none" w="med" len="med"/>
                    </a:lnB>
                  </a:tcPr>
                </a:tc>
                <a:tc>
                  <a:txBody>
                    <a:bodyPr/>
                    <a:lstStyle/>
                    <a:p>
                      <a:r>
                        <a:rPr lang="en-US" b="1" dirty="0" smtClean="0"/>
                        <a:t>555.971</a:t>
                      </a:r>
                      <a:endParaRPr lang="en-US" b="1" dirty="0"/>
                    </a:p>
                  </a:txBody>
                  <a:tcPr>
                    <a:lnB w="12700" cap="flat" cmpd="sng" algn="ctr">
                      <a:solidFill>
                        <a:scrgbClr r="0" g="0" b="0"/>
                      </a:solidFill>
                      <a:prstDash val="solid"/>
                      <a:round/>
                      <a:headEnd type="none" w="med" len="med"/>
                      <a:tailEnd type="none" w="med" len="med"/>
                    </a:lnB>
                  </a:tcPr>
                </a:tc>
              </a:tr>
              <a:tr h="370840">
                <a:tc>
                  <a:txBody>
                    <a:bodyPr/>
                    <a:lstStyle/>
                    <a:p>
                      <a:pPr algn="ctr"/>
                      <a:r>
                        <a:rPr lang="en-US" dirty="0" smtClean="0"/>
                        <a:t>5</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Long Shell 5</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555.951</a:t>
                      </a:r>
                      <a:endParaRPr lang="en-US" dirty="0"/>
                    </a:p>
                  </a:txBody>
                  <a:tcPr>
                    <a:lnT w="12700" cap="flat" cmpd="sng" algn="ctr">
                      <a:solidFill>
                        <a:scrgbClr r="0" g="0" b="0"/>
                      </a:solidFill>
                      <a:prstDash val="solid"/>
                      <a:round/>
                      <a:headEnd type="none" w="med" len="med"/>
                      <a:tailEnd type="none" w="med" len="med"/>
                    </a:lnT>
                  </a:tcPr>
                </a:tc>
              </a:tr>
              <a:tr h="370840">
                <a:tc>
                  <a:txBody>
                    <a:bodyPr/>
                    <a:lstStyle/>
                    <a:p>
                      <a:pPr algn="ctr"/>
                      <a:r>
                        <a:rPr lang="en-US" b="1" dirty="0" smtClean="0"/>
                        <a:t>6*</a:t>
                      </a:r>
                      <a:endParaRPr lang="en-US" b="1" dirty="0"/>
                    </a:p>
                  </a:txBody>
                  <a:tcPr/>
                </a:tc>
                <a:tc>
                  <a:txBody>
                    <a:bodyPr/>
                    <a:lstStyle/>
                    <a:p>
                      <a:r>
                        <a:rPr lang="en-US" b="1" dirty="0" smtClean="0"/>
                        <a:t>Long Shell 1</a:t>
                      </a:r>
                      <a:endParaRPr lang="en-US" b="1" dirty="0"/>
                    </a:p>
                  </a:txBody>
                  <a:tcPr/>
                </a:tc>
                <a:tc>
                  <a:txBody>
                    <a:bodyPr/>
                    <a:lstStyle/>
                    <a:p>
                      <a:r>
                        <a:rPr lang="en-US" b="1" dirty="0" smtClean="0"/>
                        <a:t>555.978</a:t>
                      </a:r>
                      <a:endParaRPr lang="en-US" b="1" dirty="0"/>
                    </a:p>
                  </a:txBody>
                  <a:tcPr/>
                </a:tc>
              </a:tr>
              <a:tr h="370840">
                <a:tc>
                  <a:txBody>
                    <a:bodyPr/>
                    <a:lstStyle/>
                    <a:p>
                      <a:pPr algn="ctr"/>
                      <a:r>
                        <a:rPr lang="en-US" dirty="0" smtClean="0"/>
                        <a:t>7</a:t>
                      </a:r>
                      <a:endParaRPr lang="en-US" dirty="0"/>
                    </a:p>
                  </a:txBody>
                  <a:tcPr/>
                </a:tc>
                <a:tc>
                  <a:txBody>
                    <a:bodyPr/>
                    <a:lstStyle/>
                    <a:p>
                      <a:r>
                        <a:rPr lang="en-US" dirty="0" smtClean="0"/>
                        <a:t>Long Shell 3</a:t>
                      </a:r>
                      <a:endParaRPr lang="en-US" dirty="0"/>
                    </a:p>
                  </a:txBody>
                  <a:tcPr/>
                </a:tc>
                <a:tc>
                  <a:txBody>
                    <a:bodyPr/>
                    <a:lstStyle/>
                    <a:p>
                      <a:r>
                        <a:rPr lang="en-US" dirty="0" smtClean="0"/>
                        <a:t>556.000</a:t>
                      </a:r>
                      <a:endParaRPr lang="en-US" dirty="0"/>
                    </a:p>
                  </a:txBody>
                  <a:tcPr/>
                </a:tc>
              </a:tr>
              <a:tr h="370840">
                <a:tc>
                  <a:txBody>
                    <a:bodyPr/>
                    <a:lstStyle/>
                    <a:p>
                      <a:pPr algn="ctr"/>
                      <a:r>
                        <a:rPr lang="en-US" dirty="0" smtClean="0"/>
                        <a:t>8</a:t>
                      </a:r>
                      <a:endParaRPr lang="en-US" dirty="0"/>
                    </a:p>
                  </a:txBody>
                  <a:tcPr/>
                </a:tc>
                <a:tc>
                  <a:txBody>
                    <a:bodyPr/>
                    <a:lstStyle/>
                    <a:p>
                      <a:r>
                        <a:rPr lang="en-US" dirty="0" smtClean="0"/>
                        <a:t>Short Shell 2</a:t>
                      </a:r>
                      <a:endParaRPr lang="en-US" dirty="0"/>
                    </a:p>
                  </a:txBody>
                  <a:tcPr/>
                </a:tc>
                <a:tc>
                  <a:txBody>
                    <a:bodyPr/>
                    <a:lstStyle/>
                    <a:p>
                      <a:r>
                        <a:rPr lang="en-US" dirty="0" smtClean="0"/>
                        <a:t>556.018</a:t>
                      </a:r>
                      <a:endParaRPr lang="en-US" dirty="0"/>
                    </a:p>
                  </a:txBody>
                  <a:tcPr/>
                </a:tc>
              </a:tr>
            </a:tbl>
          </a:graphicData>
        </a:graphic>
      </p:graphicFrame>
      <p:sp>
        <p:nvSpPr>
          <p:cNvPr id="10" name="TextBox 9"/>
          <p:cNvSpPr txBox="1"/>
          <p:nvPr/>
        </p:nvSpPr>
        <p:spPr>
          <a:xfrm>
            <a:off x="4267201" y="4876800"/>
            <a:ext cx="4264800" cy="1295400"/>
          </a:xfrm>
          <a:prstGeom prst="rect">
            <a:avLst/>
          </a:prstGeom>
          <a:noFill/>
        </p:spPr>
        <p:txBody>
          <a:bodyPr wrap="square" rtlCol="0">
            <a:normAutofit fontScale="92500" lnSpcReduction="10000"/>
          </a:bodyPr>
          <a:lstStyle/>
          <a:p>
            <a:r>
              <a:rPr lang="en-US" b="1" dirty="0" smtClean="0"/>
              <a:t>Average Overall ID: 555.985 mm</a:t>
            </a:r>
          </a:p>
          <a:p>
            <a:r>
              <a:rPr lang="en-US" b="1" dirty="0" smtClean="0"/>
              <a:t>Std. dev.: 0.021</a:t>
            </a:r>
          </a:p>
          <a:p>
            <a:endParaRPr lang="en-US" b="1" dirty="0" smtClean="0"/>
          </a:p>
          <a:p>
            <a:r>
              <a:rPr lang="en-US" dirty="0" smtClean="0"/>
              <a:t>This arrangement is approximately hour-glass shaped from end to end</a:t>
            </a:r>
            <a:endParaRPr lang="en-US" dirty="0"/>
          </a:p>
        </p:txBody>
      </p:sp>
      <p:sp>
        <p:nvSpPr>
          <p:cNvPr id="11" name="TextBox 10"/>
          <p:cNvSpPr txBox="1"/>
          <p:nvPr/>
        </p:nvSpPr>
        <p:spPr>
          <a:xfrm>
            <a:off x="228600" y="4957718"/>
            <a:ext cx="3886200" cy="600164"/>
          </a:xfrm>
          <a:prstGeom prst="rect">
            <a:avLst/>
          </a:prstGeom>
          <a:noFill/>
        </p:spPr>
        <p:txBody>
          <a:bodyPr wrap="square" rtlCol="0">
            <a:normAutofit fontScale="70000" lnSpcReduction="20000"/>
          </a:bodyPr>
          <a:lstStyle/>
          <a:p>
            <a:r>
              <a:rPr lang="en-US" dirty="0" smtClean="0"/>
              <a:t>Average ID from five axial measurements</a:t>
            </a:r>
          </a:p>
          <a:p>
            <a:endParaRPr lang="en-US" dirty="0" smtClean="0"/>
          </a:p>
          <a:p>
            <a:r>
              <a:rPr lang="en-US" dirty="0" smtClean="0"/>
              <a:t>*Instrumented shell</a:t>
            </a:r>
            <a:endParaRPr lang="en-US" dirty="0"/>
          </a:p>
        </p:txBody>
      </p:sp>
      <p:pic>
        <p:nvPicPr>
          <p:cNvPr id="8" name="Picture 7" descr="Screenshot 2017-04-27 00.51.45.png"/>
          <p:cNvPicPr>
            <a:picLocks noChangeAspect="1"/>
          </p:cNvPicPr>
          <p:nvPr/>
        </p:nvPicPr>
        <p:blipFill>
          <a:blip r:embed="rId2"/>
          <a:srcRect r="7929"/>
          <a:stretch>
            <a:fillRect/>
          </a:stretch>
        </p:blipFill>
        <p:spPr>
          <a:xfrm>
            <a:off x="5943600" y="1600200"/>
            <a:ext cx="3200400" cy="2971800"/>
          </a:xfrm>
          <a:prstGeom prst="rect">
            <a:avLst/>
          </a:prstGeom>
          <a:ln>
            <a:solidFill>
              <a:schemeClr val="tx1"/>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US"/>
          </a:p>
        </p:txBody>
      </p:sp>
      <p:sp>
        <p:nvSpPr>
          <p:cNvPr id="5" name="Slide Number Placeholder 4"/>
          <p:cNvSpPr>
            <a:spLocks noGrp="1"/>
          </p:cNvSpPr>
          <p:nvPr>
            <p:ph type="sldNum" sz="quarter" idx="12"/>
          </p:nvPr>
        </p:nvSpPr>
        <p:spPr/>
        <p:txBody>
          <a:bodyPr/>
          <a:lstStyle/>
          <a:p>
            <a:fld id="{805B3CFE-0260-4FD2-8D05-4D7D67569029}" type="slidenum">
              <a:rPr lang="en-US" smtClean="0"/>
              <a:pPr/>
              <a:t>5</a:t>
            </a:fld>
            <a:endParaRPr lang="en-US"/>
          </a:p>
        </p:txBody>
      </p:sp>
      <p:sp>
        <p:nvSpPr>
          <p:cNvPr id="6" name="Title 5"/>
          <p:cNvSpPr>
            <a:spLocks noGrp="1"/>
          </p:cNvSpPr>
          <p:nvPr>
            <p:ph type="title"/>
          </p:nvPr>
        </p:nvSpPr>
        <p:spPr/>
        <p:txBody>
          <a:bodyPr/>
          <a:lstStyle/>
          <a:p>
            <a:r>
              <a:rPr lang="en-US" dirty="0" smtClean="0"/>
              <a:t>MQXFA1 Shell Strain gauge locations</a:t>
            </a:r>
            <a:endParaRPr lang="en-US" dirty="0"/>
          </a:p>
        </p:txBody>
      </p:sp>
      <p:pic>
        <p:nvPicPr>
          <p:cNvPr id="9"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990600"/>
            <a:ext cx="7207672" cy="3003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10" name="Straight Connector 9"/>
          <p:cNvCxnSpPr/>
          <p:nvPr/>
        </p:nvCxnSpPr>
        <p:spPr>
          <a:xfrm>
            <a:off x="3873499" y="2381250"/>
            <a:ext cx="0" cy="14097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5599" y="2113518"/>
            <a:ext cx="575799" cy="261610"/>
          </a:xfrm>
          <a:prstGeom prst="rect">
            <a:avLst/>
          </a:prstGeom>
          <a:noFill/>
        </p:spPr>
        <p:txBody>
          <a:bodyPr wrap="none" rtlCol="0">
            <a:spAutoFit/>
          </a:bodyPr>
          <a:lstStyle/>
          <a:p>
            <a:r>
              <a:rPr lang="en-US" sz="1050" dirty="0" smtClean="0"/>
              <a:t>center</a:t>
            </a:r>
            <a:endParaRPr lang="en-US" sz="1050" dirty="0"/>
          </a:p>
        </p:txBody>
      </p:sp>
      <p:sp>
        <p:nvSpPr>
          <p:cNvPr id="13" name="TextBox 12"/>
          <p:cNvSpPr txBox="1"/>
          <p:nvPr/>
        </p:nvSpPr>
        <p:spPr>
          <a:xfrm>
            <a:off x="4004699" y="2381478"/>
            <a:ext cx="817853" cy="253916"/>
          </a:xfrm>
          <a:prstGeom prst="rect">
            <a:avLst/>
          </a:prstGeom>
          <a:noFill/>
        </p:spPr>
        <p:txBody>
          <a:bodyPr wrap="none" rtlCol="0">
            <a:spAutoFit/>
          </a:bodyPr>
          <a:lstStyle/>
          <a:p>
            <a:r>
              <a:rPr lang="en-US" sz="1050" dirty="0" smtClean="0">
                <a:sym typeface="Wingdings" panose="05000000000000000000" pitchFamily="2" charset="2"/>
              </a:rPr>
              <a:t> RE Half</a:t>
            </a:r>
            <a:endParaRPr lang="en-US" sz="1050" dirty="0"/>
          </a:p>
        </p:txBody>
      </p:sp>
      <p:sp>
        <p:nvSpPr>
          <p:cNvPr id="14" name="TextBox 13"/>
          <p:cNvSpPr txBox="1"/>
          <p:nvPr/>
        </p:nvSpPr>
        <p:spPr>
          <a:xfrm>
            <a:off x="2931549" y="2388056"/>
            <a:ext cx="832279" cy="253916"/>
          </a:xfrm>
          <a:prstGeom prst="rect">
            <a:avLst/>
          </a:prstGeom>
          <a:noFill/>
        </p:spPr>
        <p:txBody>
          <a:bodyPr wrap="none" rtlCol="0">
            <a:spAutoFit/>
          </a:bodyPr>
          <a:lstStyle/>
          <a:p>
            <a:r>
              <a:rPr lang="en-US" sz="1050" dirty="0">
                <a:sym typeface="Wingdings" panose="05000000000000000000" pitchFamily="2" charset="2"/>
              </a:rPr>
              <a:t>L</a:t>
            </a:r>
            <a:r>
              <a:rPr lang="en-US" sz="1050" dirty="0" smtClean="0">
                <a:sym typeface="Wingdings" panose="05000000000000000000" pitchFamily="2" charset="2"/>
              </a:rPr>
              <a:t>E Half  </a:t>
            </a:r>
            <a:endParaRPr lang="en-US" sz="1050" dirty="0"/>
          </a:p>
        </p:txBody>
      </p:sp>
      <p:sp>
        <p:nvSpPr>
          <p:cNvPr id="15" name="TextBox 14"/>
          <p:cNvSpPr txBox="1"/>
          <p:nvPr/>
        </p:nvSpPr>
        <p:spPr>
          <a:xfrm>
            <a:off x="1741377" y="2167945"/>
            <a:ext cx="716863" cy="253916"/>
          </a:xfrm>
          <a:prstGeom prst="rect">
            <a:avLst/>
          </a:prstGeom>
          <a:noFill/>
        </p:spPr>
        <p:txBody>
          <a:bodyPr wrap="none" rtlCol="0">
            <a:spAutoFit/>
          </a:bodyPr>
          <a:lstStyle/>
          <a:p>
            <a:r>
              <a:rPr lang="en-US" sz="1050" dirty="0" smtClean="0">
                <a:sym typeface="Wingdings" panose="05000000000000000000" pitchFamily="2" charset="2"/>
              </a:rPr>
              <a:t>Station 1</a:t>
            </a:r>
            <a:endParaRPr lang="en-US" sz="1050" dirty="0"/>
          </a:p>
        </p:txBody>
      </p:sp>
      <p:sp>
        <p:nvSpPr>
          <p:cNvPr id="16" name="TextBox 15"/>
          <p:cNvSpPr txBox="1"/>
          <p:nvPr/>
        </p:nvSpPr>
        <p:spPr>
          <a:xfrm>
            <a:off x="3492373" y="1987634"/>
            <a:ext cx="716863" cy="253916"/>
          </a:xfrm>
          <a:prstGeom prst="rect">
            <a:avLst/>
          </a:prstGeom>
          <a:noFill/>
        </p:spPr>
        <p:txBody>
          <a:bodyPr wrap="none" rtlCol="0">
            <a:spAutoFit/>
          </a:bodyPr>
          <a:lstStyle/>
          <a:p>
            <a:r>
              <a:rPr lang="en-US" sz="1050" dirty="0" smtClean="0">
                <a:sym typeface="Wingdings" panose="05000000000000000000" pitchFamily="2" charset="2"/>
              </a:rPr>
              <a:t>Station 2</a:t>
            </a:r>
            <a:endParaRPr lang="en-US" sz="1050" dirty="0"/>
          </a:p>
        </p:txBody>
      </p:sp>
      <p:sp>
        <p:nvSpPr>
          <p:cNvPr id="17" name="TextBox 16"/>
          <p:cNvSpPr txBox="1"/>
          <p:nvPr/>
        </p:nvSpPr>
        <p:spPr>
          <a:xfrm>
            <a:off x="5245786" y="1917531"/>
            <a:ext cx="716863" cy="253916"/>
          </a:xfrm>
          <a:prstGeom prst="rect">
            <a:avLst/>
          </a:prstGeom>
          <a:noFill/>
        </p:spPr>
        <p:txBody>
          <a:bodyPr wrap="none" rtlCol="0">
            <a:spAutoFit/>
          </a:bodyPr>
          <a:lstStyle/>
          <a:p>
            <a:r>
              <a:rPr lang="en-US" sz="1050" dirty="0" smtClean="0">
                <a:sym typeface="Wingdings" panose="05000000000000000000" pitchFamily="2" charset="2"/>
              </a:rPr>
              <a:t>Station 3</a:t>
            </a:r>
            <a:endParaRPr lang="en-US" sz="1050" dirty="0"/>
          </a:p>
        </p:txBody>
      </p:sp>
      <p:cxnSp>
        <p:nvCxnSpPr>
          <p:cNvPr id="18" name="Straight Arrow Connector 17"/>
          <p:cNvCxnSpPr/>
          <p:nvPr/>
        </p:nvCxnSpPr>
        <p:spPr>
          <a:xfrm flipH="1">
            <a:off x="1741377" y="2421861"/>
            <a:ext cx="234052" cy="285378"/>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288757" y="2136483"/>
            <a:ext cx="315460" cy="505489"/>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descr="Screen Shot 2016-07-08 at 2.04.02 PM.png"/>
          <p:cNvPicPr>
            <a:picLocks noChangeAspect="1"/>
          </p:cNvPicPr>
          <p:nvPr/>
        </p:nvPicPr>
        <p:blipFill>
          <a:blip r:embed="rId3"/>
          <a:srcRect l="27806" t="4187" r="8913" b="49939"/>
          <a:stretch>
            <a:fillRect/>
          </a:stretch>
        </p:blipFill>
        <p:spPr>
          <a:xfrm>
            <a:off x="5900823" y="925540"/>
            <a:ext cx="3241330" cy="1524851"/>
          </a:xfrm>
          <a:prstGeom prst="rect">
            <a:avLst/>
          </a:prstGeom>
        </p:spPr>
      </p:pic>
      <p:pic>
        <p:nvPicPr>
          <p:cNvPr id="21" name="Picture 20" descr="Slide2.jpg"/>
          <p:cNvPicPr>
            <a:picLocks noChangeAspect="1"/>
          </p:cNvPicPr>
          <p:nvPr/>
        </p:nvPicPr>
        <p:blipFill>
          <a:blip r:embed="rId4"/>
          <a:srcRect t="30025" b="28654"/>
          <a:stretch>
            <a:fillRect/>
          </a:stretch>
        </p:blipFill>
        <p:spPr>
          <a:xfrm>
            <a:off x="2362200" y="4482630"/>
            <a:ext cx="5943599" cy="1841970"/>
          </a:xfrm>
          <a:prstGeom prst="rect">
            <a:avLst/>
          </a:prstGeom>
        </p:spPr>
      </p:pic>
      <p:sp>
        <p:nvSpPr>
          <p:cNvPr id="22" name="TextBox 21"/>
          <p:cNvSpPr txBox="1"/>
          <p:nvPr/>
        </p:nvSpPr>
        <p:spPr>
          <a:xfrm>
            <a:off x="3551128" y="4244564"/>
            <a:ext cx="716863" cy="253916"/>
          </a:xfrm>
          <a:prstGeom prst="rect">
            <a:avLst/>
          </a:prstGeom>
          <a:noFill/>
        </p:spPr>
        <p:txBody>
          <a:bodyPr wrap="none" rtlCol="0">
            <a:spAutoFit/>
          </a:bodyPr>
          <a:lstStyle/>
          <a:p>
            <a:r>
              <a:rPr lang="en-US" sz="1050" dirty="0" smtClean="0">
                <a:sym typeface="Wingdings" panose="05000000000000000000" pitchFamily="2" charset="2"/>
              </a:rPr>
              <a:t>Station 1</a:t>
            </a:r>
            <a:endParaRPr lang="en-US" sz="1050" dirty="0"/>
          </a:p>
        </p:txBody>
      </p:sp>
      <p:cxnSp>
        <p:nvCxnSpPr>
          <p:cNvPr id="25" name="Straight Arrow Connector 24"/>
          <p:cNvCxnSpPr/>
          <p:nvPr/>
        </p:nvCxnSpPr>
        <p:spPr>
          <a:xfrm flipH="1">
            <a:off x="3551128" y="4498480"/>
            <a:ext cx="234052" cy="285378"/>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800600" y="4114800"/>
            <a:ext cx="923018" cy="415498"/>
          </a:xfrm>
          <a:prstGeom prst="rect">
            <a:avLst/>
          </a:prstGeom>
          <a:noFill/>
        </p:spPr>
        <p:txBody>
          <a:bodyPr wrap="none" rtlCol="0">
            <a:spAutoFit/>
          </a:bodyPr>
          <a:lstStyle/>
          <a:p>
            <a:pPr algn="ctr"/>
            <a:r>
              <a:rPr lang="en-US" sz="1050" dirty="0" smtClean="0">
                <a:sym typeface="Wingdings" panose="05000000000000000000" pitchFamily="2" charset="2"/>
              </a:rPr>
              <a:t>Station 2</a:t>
            </a:r>
          </a:p>
          <a:p>
            <a:pPr algn="ctr"/>
            <a:r>
              <a:rPr lang="en-US" sz="1050" dirty="0" smtClean="0">
                <a:sym typeface="Wingdings" panose="05000000000000000000" pitchFamily="2" charset="2"/>
              </a:rPr>
              <a:t>HBM/Vishay</a:t>
            </a:r>
            <a:endParaRPr lang="en-US" sz="1050" dirty="0"/>
          </a:p>
        </p:txBody>
      </p:sp>
      <p:cxnSp>
        <p:nvCxnSpPr>
          <p:cNvPr id="28" name="Straight Arrow Connector 27"/>
          <p:cNvCxnSpPr/>
          <p:nvPr/>
        </p:nvCxnSpPr>
        <p:spPr>
          <a:xfrm flipH="1">
            <a:off x="4998137" y="4515222"/>
            <a:ext cx="234052" cy="285378"/>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98337" y="4261306"/>
            <a:ext cx="716174" cy="253916"/>
          </a:xfrm>
          <a:prstGeom prst="rect">
            <a:avLst/>
          </a:prstGeom>
          <a:noFill/>
        </p:spPr>
        <p:txBody>
          <a:bodyPr wrap="none" rtlCol="0">
            <a:spAutoFit/>
          </a:bodyPr>
          <a:lstStyle/>
          <a:p>
            <a:r>
              <a:rPr lang="en-US" sz="1050" dirty="0" smtClean="0">
                <a:sym typeface="Wingdings" panose="05000000000000000000" pitchFamily="2" charset="2"/>
              </a:rPr>
              <a:t>Station 3</a:t>
            </a:r>
            <a:endParaRPr lang="en-US" sz="1050" dirty="0"/>
          </a:p>
        </p:txBody>
      </p:sp>
      <p:cxnSp>
        <p:nvCxnSpPr>
          <p:cNvPr id="32" name="Straight Arrow Connector 31"/>
          <p:cNvCxnSpPr/>
          <p:nvPr/>
        </p:nvCxnSpPr>
        <p:spPr>
          <a:xfrm flipH="1">
            <a:off x="6598337" y="4515222"/>
            <a:ext cx="234052" cy="285378"/>
          </a:xfrm>
          <a:prstGeom prst="straightConnector1">
            <a:avLst/>
          </a:prstGeom>
          <a:ln w="158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MQXFA1 Yoke Inspection Measurements</a:t>
            </a:r>
            <a:endParaRPr lang="en-US" dirty="0"/>
          </a:p>
        </p:txBody>
      </p:sp>
      <p:sp>
        <p:nvSpPr>
          <p:cNvPr id="10" name="Content Placeholder 9"/>
          <p:cNvSpPr>
            <a:spLocks noGrp="1"/>
          </p:cNvSpPr>
          <p:nvPr>
            <p:ph idx="1"/>
          </p:nvPr>
        </p:nvSpPr>
        <p:spPr>
          <a:xfrm>
            <a:off x="612000" y="1219201"/>
            <a:ext cx="7920000" cy="1981200"/>
          </a:xfrm>
        </p:spPr>
        <p:txBody>
          <a:bodyPr/>
          <a:lstStyle/>
          <a:p>
            <a:r>
              <a:rPr lang="en-US" dirty="0" smtClean="0"/>
              <a:t>Yoke Inspection Measurements</a:t>
            </a:r>
          </a:p>
          <a:p>
            <a:pPr lvl="1"/>
            <a:endParaRPr lang="en-US" dirty="0"/>
          </a:p>
        </p:txBody>
      </p:sp>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US"/>
          </a:p>
        </p:txBody>
      </p:sp>
      <p:sp>
        <p:nvSpPr>
          <p:cNvPr id="5" name="Slide Number Placeholder 4"/>
          <p:cNvSpPr>
            <a:spLocks noGrp="1"/>
          </p:cNvSpPr>
          <p:nvPr>
            <p:ph type="sldNum" sz="quarter" idx="12"/>
          </p:nvPr>
        </p:nvSpPr>
        <p:spPr/>
        <p:txBody>
          <a:bodyPr/>
          <a:lstStyle/>
          <a:p>
            <a:fld id="{805B3CFE-0260-4FD2-8D05-4D7D67569029}" type="slidenum">
              <a:rPr lang="en-US" smtClean="0"/>
              <a:pPr/>
              <a:t>6</a:t>
            </a:fld>
            <a:endParaRPr lang="en-US"/>
          </a:p>
        </p:txBody>
      </p:sp>
      <p:grpSp>
        <p:nvGrpSpPr>
          <p:cNvPr id="7" name="Group 6"/>
          <p:cNvGrpSpPr/>
          <p:nvPr/>
        </p:nvGrpSpPr>
        <p:grpSpPr>
          <a:xfrm>
            <a:off x="2188853" y="4468763"/>
            <a:ext cx="5047038" cy="1865362"/>
            <a:chOff x="3055983" y="3648960"/>
            <a:chExt cx="5714392" cy="2313444"/>
          </a:xfrm>
        </p:grpSpPr>
        <p:pic>
          <p:nvPicPr>
            <p:cNvPr id="8" name="Picture 7"/>
            <p:cNvPicPr>
              <a:picLocks noChangeAspect="1"/>
            </p:cNvPicPr>
            <p:nvPr/>
          </p:nvPicPr>
          <p:blipFill>
            <a:blip r:embed="rId2"/>
            <a:stretch>
              <a:fillRect/>
            </a:stretch>
          </p:blipFill>
          <p:spPr>
            <a:xfrm>
              <a:off x="3055983" y="3648960"/>
              <a:ext cx="5714392" cy="1792287"/>
            </a:xfrm>
            <a:prstGeom prst="rect">
              <a:avLst/>
            </a:prstGeom>
          </p:spPr>
        </p:pic>
        <p:pic>
          <p:nvPicPr>
            <p:cNvPr id="9" name="Picture 8"/>
            <p:cNvPicPr>
              <a:picLocks noChangeAspect="1"/>
            </p:cNvPicPr>
            <p:nvPr/>
          </p:nvPicPr>
          <p:blipFill>
            <a:blip r:embed="rId3"/>
            <a:stretch>
              <a:fillRect/>
            </a:stretch>
          </p:blipFill>
          <p:spPr>
            <a:xfrm>
              <a:off x="4352924" y="5441247"/>
              <a:ext cx="3114675" cy="521157"/>
            </a:xfrm>
            <a:prstGeom prst="rect">
              <a:avLst/>
            </a:prstGeom>
          </p:spPr>
        </p:pic>
      </p:grpSp>
      <p:pic>
        <p:nvPicPr>
          <p:cNvPr id="11" name="Picture 10"/>
          <p:cNvPicPr>
            <a:picLocks noChangeAspect="1"/>
          </p:cNvPicPr>
          <p:nvPr/>
        </p:nvPicPr>
        <p:blipFill>
          <a:blip r:embed="rId4"/>
          <a:stretch>
            <a:fillRect/>
          </a:stretch>
        </p:blipFill>
        <p:spPr>
          <a:xfrm>
            <a:off x="2463967" y="1676400"/>
            <a:ext cx="4482446" cy="878194"/>
          </a:xfrm>
          <a:prstGeom prst="rect">
            <a:avLst/>
          </a:prstGeom>
        </p:spPr>
      </p:pic>
      <p:pic>
        <p:nvPicPr>
          <p:cNvPr id="13" name="Picture 12"/>
          <p:cNvPicPr>
            <a:picLocks noChangeAspect="1"/>
          </p:cNvPicPr>
          <p:nvPr/>
        </p:nvPicPr>
        <p:blipFill>
          <a:blip r:embed="rId5"/>
          <a:stretch>
            <a:fillRect/>
          </a:stretch>
        </p:blipFill>
        <p:spPr>
          <a:xfrm>
            <a:off x="1981200" y="2774240"/>
            <a:ext cx="5462345" cy="1545267"/>
          </a:xfrm>
          <a:prstGeom prst="rect">
            <a:avLst/>
          </a:prstGeom>
        </p:spPr>
      </p:pic>
      <p:cxnSp>
        <p:nvCxnSpPr>
          <p:cNvPr id="14" name="Straight Arrow Connector 13"/>
          <p:cNvCxnSpPr/>
          <p:nvPr/>
        </p:nvCxnSpPr>
        <p:spPr>
          <a:xfrm flipV="1">
            <a:off x="5591843" y="4010726"/>
            <a:ext cx="457093" cy="308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597073" y="4010726"/>
            <a:ext cx="454622" cy="308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694166" y="2887275"/>
            <a:ext cx="654760" cy="428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0" y="2438400"/>
            <a:ext cx="2238726" cy="307777"/>
          </a:xfrm>
          <a:prstGeom prst="rect">
            <a:avLst/>
          </a:prstGeom>
          <a:noFill/>
        </p:spPr>
        <p:txBody>
          <a:bodyPr wrap="none" rtlCol="0">
            <a:spAutoFit/>
          </a:bodyPr>
          <a:lstStyle/>
          <a:p>
            <a:r>
              <a:rPr lang="en-US" sz="1400" b="1" dirty="0" smtClean="0">
                <a:solidFill>
                  <a:srgbClr val="FF0000"/>
                </a:solidFill>
              </a:rPr>
              <a:t>+/-50 µ</a:t>
            </a:r>
            <a:r>
              <a:rPr lang="en-US" sz="1400" b="1" dirty="0" err="1" smtClean="0">
                <a:solidFill>
                  <a:srgbClr val="FF0000"/>
                </a:solidFill>
              </a:rPr>
              <a:t>m</a:t>
            </a:r>
            <a:r>
              <a:rPr lang="en-US" sz="1400" b="1" dirty="0" smtClean="0">
                <a:solidFill>
                  <a:srgbClr val="FF0000"/>
                </a:solidFill>
              </a:rPr>
              <a:t> tolerance band</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MQXFA1 Half-shell Assemblies</a:t>
            </a:r>
            <a:endParaRPr lang="en-US" dirty="0"/>
          </a:p>
        </p:txBody>
      </p:sp>
      <p:sp>
        <p:nvSpPr>
          <p:cNvPr id="10" name="Content Placeholder 9"/>
          <p:cNvSpPr>
            <a:spLocks noGrp="1"/>
          </p:cNvSpPr>
          <p:nvPr>
            <p:ph idx="1"/>
          </p:nvPr>
        </p:nvSpPr>
        <p:spPr>
          <a:xfrm>
            <a:off x="612000" y="1219200"/>
            <a:ext cx="7920000" cy="3657600"/>
          </a:xfrm>
        </p:spPr>
        <p:txBody>
          <a:bodyPr>
            <a:normAutofit fontScale="77500" lnSpcReduction="20000"/>
          </a:bodyPr>
          <a:lstStyle/>
          <a:p>
            <a:r>
              <a:rPr lang="en-US" dirty="0" smtClean="0"/>
              <a:t>Gap keys 11.5 mm/0.453” + 0.584 mm/0.023”</a:t>
            </a:r>
          </a:p>
          <a:p>
            <a:pPr lvl="1"/>
            <a:r>
              <a:rPr lang="en-US" dirty="0" smtClean="0"/>
              <a:t>Bladders required ~4100 psi all around to insert these gap keys</a:t>
            </a:r>
          </a:p>
          <a:p>
            <a:pPr lvl="1"/>
            <a:endParaRPr lang="en-US" dirty="0" smtClean="0"/>
          </a:p>
          <a:p>
            <a:r>
              <a:rPr lang="en-US" dirty="0" smtClean="0"/>
              <a:t>Strain readings (avg.) after half-shell assemblies</a:t>
            </a:r>
          </a:p>
          <a:p>
            <a:pPr lvl="1"/>
            <a:r>
              <a:rPr lang="en-US" dirty="0" smtClean="0"/>
              <a:t>LE half (2 shells gauged): ~158 </a:t>
            </a:r>
            <a:r>
              <a:rPr lang="en-US" dirty="0" err="1" smtClean="0"/>
              <a:t>microstrain</a:t>
            </a:r>
            <a:endParaRPr lang="en-US" dirty="0" smtClean="0"/>
          </a:p>
          <a:p>
            <a:pPr lvl="1"/>
            <a:r>
              <a:rPr lang="en-US" dirty="0" smtClean="0"/>
              <a:t>RE half (1 shell gauged): ~260 </a:t>
            </a:r>
            <a:r>
              <a:rPr lang="en-US" dirty="0" err="1" smtClean="0"/>
              <a:t>microstrain</a:t>
            </a:r>
            <a:endParaRPr lang="en-US" dirty="0" smtClean="0"/>
          </a:p>
          <a:p>
            <a:pPr lvl="1"/>
            <a:r>
              <a:rPr lang="en-US" dirty="0" smtClean="0"/>
              <a:t>~210 +/- 50 </a:t>
            </a:r>
            <a:r>
              <a:rPr lang="en-US" dirty="0" err="1" smtClean="0"/>
              <a:t>microstrain</a:t>
            </a:r>
            <a:endParaRPr lang="en-US" dirty="0" smtClean="0"/>
          </a:p>
          <a:p>
            <a:endParaRPr lang="en-US" dirty="0" smtClean="0"/>
          </a:p>
          <a:p>
            <a:r>
              <a:rPr lang="en-US" dirty="0" smtClean="0"/>
              <a:t>Strain readings (avg.) after bladder operations</a:t>
            </a:r>
          </a:p>
          <a:p>
            <a:pPr lvl="1"/>
            <a:r>
              <a:rPr lang="en-US" dirty="0" smtClean="0"/>
              <a:t>LE half (2 shells gauged): ~xxx </a:t>
            </a:r>
            <a:r>
              <a:rPr lang="en-US" dirty="0" err="1" smtClean="0"/>
              <a:t>microstrain</a:t>
            </a:r>
            <a:endParaRPr lang="en-US" dirty="0" smtClean="0"/>
          </a:p>
          <a:p>
            <a:pPr lvl="1"/>
            <a:r>
              <a:rPr lang="en-US" dirty="0" smtClean="0"/>
              <a:t>RE half (1 shell gauged): ~</a:t>
            </a:r>
            <a:r>
              <a:rPr lang="en-US" dirty="0" err="1" smtClean="0"/>
              <a:t>zzz</a:t>
            </a:r>
            <a:r>
              <a:rPr lang="en-US" dirty="0" smtClean="0"/>
              <a:t> </a:t>
            </a:r>
            <a:r>
              <a:rPr lang="en-US" dirty="0" err="1" smtClean="0"/>
              <a:t>microstrain</a:t>
            </a:r>
            <a:endParaRPr lang="en-US" dirty="0" smtClean="0"/>
          </a:p>
          <a:p>
            <a:pPr lvl="1"/>
            <a:r>
              <a:rPr lang="en-US" dirty="0" smtClean="0"/>
              <a:t>~210 +/- 50 </a:t>
            </a:r>
            <a:r>
              <a:rPr lang="en-US" dirty="0" err="1" smtClean="0"/>
              <a:t>microstrain</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D.W. Cheng et al. – Long Magnet Fabrication at LBNL, DOE Review, July 13-15, 2016</a:t>
            </a:r>
            <a:endParaRPr lang="en-US"/>
          </a:p>
        </p:txBody>
      </p:sp>
      <p:sp>
        <p:nvSpPr>
          <p:cNvPr id="5" name="Slide Number Placeholder 4"/>
          <p:cNvSpPr>
            <a:spLocks noGrp="1"/>
          </p:cNvSpPr>
          <p:nvPr>
            <p:ph type="sldNum" sz="quarter" idx="12"/>
          </p:nvPr>
        </p:nvSpPr>
        <p:spPr/>
        <p:txBody>
          <a:bodyPr/>
          <a:lstStyle/>
          <a:p>
            <a:fld id="{805B3CFE-0260-4FD2-8D05-4D7D6756902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Yoke Opening Measurements</a:t>
            </a:r>
            <a:endParaRPr lang="en-US" dirty="0"/>
          </a:p>
        </p:txBody>
      </p:sp>
      <p:sp>
        <p:nvSpPr>
          <p:cNvPr id="4" name="Footer Placeholder 3"/>
          <p:cNvSpPr>
            <a:spLocks noGrp="1"/>
          </p:cNvSpPr>
          <p:nvPr>
            <p:ph type="ftr" sz="quarter" idx="11"/>
          </p:nvPr>
        </p:nvSpPr>
        <p:spPr/>
        <p:txBody>
          <a:bodyPr/>
          <a:lstStyle/>
          <a:p>
            <a:r>
              <a:rPr lang="en-US" smtClean="0"/>
              <a:t>D.W. Cheng – MQXFA1 Readiness Review, April 27-28, 2017</a:t>
            </a:r>
            <a:endParaRPr lang="en-US" dirty="0"/>
          </a:p>
        </p:txBody>
      </p:sp>
      <p:sp>
        <p:nvSpPr>
          <p:cNvPr id="5" name="Slide Number Placeholder 4"/>
          <p:cNvSpPr>
            <a:spLocks noGrp="1"/>
          </p:cNvSpPr>
          <p:nvPr>
            <p:ph type="sldNum" sz="quarter" idx="12"/>
          </p:nvPr>
        </p:nvSpPr>
        <p:spPr/>
        <p:txBody>
          <a:bodyPr/>
          <a:lstStyle/>
          <a:p>
            <a:fld id="{E99BABBE-8C37-4EA0-B4C8-2876D6EC6807}" type="slidenum">
              <a:rPr lang="en-US" smtClean="0"/>
              <a:pPr/>
              <a:t>8</a:t>
            </a:fld>
            <a:endParaRPr lang="en-US" dirty="0"/>
          </a:p>
        </p:txBody>
      </p:sp>
      <p:pic>
        <p:nvPicPr>
          <p:cNvPr id="7" name="Content Placeholder 6" descr="su-1005-7713-3.jpg"/>
          <p:cNvPicPr>
            <a:picLocks noGrp="1" noChangeAspect="1"/>
          </p:cNvPicPr>
          <p:nvPr>
            <p:ph sz="quarter" idx="4294967295"/>
          </p:nvPr>
        </p:nvPicPr>
        <p:blipFill>
          <a:blip r:embed="rId2"/>
          <a:srcRect l="8391" r="8392"/>
          <a:stretch>
            <a:fillRect/>
          </a:stretch>
        </p:blipFill>
        <p:spPr>
          <a:xfrm>
            <a:off x="3657600" y="990600"/>
            <a:ext cx="5334000" cy="4953000"/>
          </a:xfrm>
        </p:spPr>
      </p:pic>
      <p:pic>
        <p:nvPicPr>
          <p:cNvPr id="8" name="Content Placeholder 6" descr="su-1005-7713-2.jpg"/>
          <p:cNvPicPr>
            <a:picLocks noChangeAspect="1"/>
          </p:cNvPicPr>
          <p:nvPr/>
        </p:nvPicPr>
        <p:blipFill>
          <a:blip r:embed="rId3"/>
          <a:srcRect l="27710" t="12308" r="33951" b="36923"/>
          <a:stretch>
            <a:fillRect/>
          </a:stretch>
        </p:blipFill>
        <p:spPr>
          <a:xfrm>
            <a:off x="381000" y="2209800"/>
            <a:ext cx="3276600" cy="3352800"/>
          </a:xfrm>
          <a:prstGeom prst="rect">
            <a:avLst/>
          </a:prstGeom>
        </p:spPr>
      </p:pic>
      <p:sp>
        <p:nvSpPr>
          <p:cNvPr id="9" name="Striped Right Arrow 8"/>
          <p:cNvSpPr/>
          <p:nvPr/>
        </p:nvSpPr>
        <p:spPr>
          <a:xfrm rot="5400000">
            <a:off x="3808589" y="3296356"/>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14400" y="809535"/>
            <a:ext cx="2743200" cy="1200329"/>
          </a:xfrm>
          <a:prstGeom prst="rect">
            <a:avLst/>
          </a:prstGeom>
          <a:noFill/>
        </p:spPr>
        <p:txBody>
          <a:bodyPr wrap="square" rtlCol="0">
            <a:spAutoFit/>
          </a:bodyPr>
          <a:lstStyle/>
          <a:p>
            <a:r>
              <a:rPr lang="en-US" dirty="0" smtClean="0"/>
              <a:t>Yoke opening is measured in vertical and horizontal orientations</a:t>
            </a:r>
          </a:p>
          <a:p>
            <a:endParaRPr lang="en-US" dirty="0"/>
          </a:p>
        </p:txBody>
      </p:sp>
      <p:sp>
        <p:nvSpPr>
          <p:cNvPr id="11" name="Striped Right Arrow 10"/>
          <p:cNvSpPr/>
          <p:nvPr/>
        </p:nvSpPr>
        <p:spPr>
          <a:xfrm rot="5400000">
            <a:off x="5466644" y="2229556"/>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5400000">
            <a:off x="5960532" y="1886656"/>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5400000">
            <a:off x="7676444" y="819856"/>
            <a:ext cx="685800" cy="493888"/>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a:off x="1219200" y="3292948"/>
            <a:ext cx="1676400" cy="26120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818324" y="3212068"/>
            <a:ext cx="479744" cy="369332"/>
          </a:xfrm>
          <a:prstGeom prst="rect">
            <a:avLst/>
          </a:prstGeom>
          <a:noFill/>
        </p:spPr>
        <p:txBody>
          <a:bodyPr wrap="none" rtlCol="0">
            <a:spAutoFit/>
          </a:bodyPr>
          <a:lstStyle/>
          <a:p>
            <a:r>
              <a:rPr lang="en-US" dirty="0" smtClean="0"/>
              <a:t>H1</a:t>
            </a:r>
            <a:endParaRPr lang="en-US" dirty="0"/>
          </a:p>
        </p:txBody>
      </p:sp>
      <p:sp>
        <p:nvSpPr>
          <p:cNvPr id="21" name="Left-Right Arrow 20"/>
          <p:cNvSpPr/>
          <p:nvPr/>
        </p:nvSpPr>
        <p:spPr>
          <a:xfrm>
            <a:off x="1219200" y="3978748"/>
            <a:ext cx="1676400" cy="26120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Right Arrow 17"/>
          <p:cNvSpPr/>
          <p:nvPr/>
        </p:nvSpPr>
        <p:spPr>
          <a:xfrm rot="5400000">
            <a:off x="847612" y="3624232"/>
            <a:ext cx="1676400" cy="28597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62882" y="3581400"/>
            <a:ext cx="479831" cy="369332"/>
          </a:xfrm>
          <a:prstGeom prst="rect">
            <a:avLst/>
          </a:prstGeom>
          <a:noFill/>
        </p:spPr>
        <p:txBody>
          <a:bodyPr wrap="none" rtlCol="0">
            <a:spAutoFit/>
          </a:bodyPr>
          <a:lstStyle/>
          <a:p>
            <a:r>
              <a:rPr lang="en-US" dirty="0" smtClean="0"/>
              <a:t>V1</a:t>
            </a:r>
            <a:endParaRPr lang="en-US" dirty="0"/>
          </a:p>
        </p:txBody>
      </p:sp>
      <p:sp>
        <p:nvSpPr>
          <p:cNvPr id="22" name="TextBox 21"/>
          <p:cNvSpPr txBox="1"/>
          <p:nvPr/>
        </p:nvSpPr>
        <p:spPr>
          <a:xfrm>
            <a:off x="1818324" y="3897868"/>
            <a:ext cx="479744" cy="369332"/>
          </a:xfrm>
          <a:prstGeom prst="rect">
            <a:avLst/>
          </a:prstGeom>
          <a:noFill/>
        </p:spPr>
        <p:txBody>
          <a:bodyPr wrap="none" rtlCol="0">
            <a:spAutoFit/>
          </a:bodyPr>
          <a:lstStyle/>
          <a:p>
            <a:r>
              <a:rPr lang="en-US" dirty="0" smtClean="0"/>
              <a:t>H2</a:t>
            </a:r>
            <a:endParaRPr lang="en-US" dirty="0"/>
          </a:p>
        </p:txBody>
      </p:sp>
      <p:sp>
        <p:nvSpPr>
          <p:cNvPr id="23" name="Left-Right Arrow 22"/>
          <p:cNvSpPr/>
          <p:nvPr/>
        </p:nvSpPr>
        <p:spPr>
          <a:xfrm rot="5400000">
            <a:off x="1609612" y="3641356"/>
            <a:ext cx="1676400" cy="28597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224882" y="3568572"/>
            <a:ext cx="479831" cy="369332"/>
          </a:xfrm>
          <a:prstGeom prst="rect">
            <a:avLst/>
          </a:prstGeom>
          <a:noFill/>
        </p:spPr>
        <p:txBody>
          <a:bodyPr wrap="none" rtlCol="0">
            <a:spAutoFit/>
          </a:bodyPr>
          <a:lstStyle/>
          <a:p>
            <a:r>
              <a:rPr lang="en-US" dirty="0" smtClean="0"/>
              <a:t>V2</a:t>
            </a:r>
            <a:endParaRPr lang="en-US" dirty="0"/>
          </a:p>
        </p:txBody>
      </p:sp>
      <p:sp>
        <p:nvSpPr>
          <p:cNvPr id="25" name="TextBox 24"/>
          <p:cNvSpPr txBox="1"/>
          <p:nvPr/>
        </p:nvSpPr>
        <p:spPr>
          <a:xfrm>
            <a:off x="3810000" y="2831068"/>
            <a:ext cx="671979" cy="369332"/>
          </a:xfrm>
          <a:prstGeom prst="rect">
            <a:avLst/>
          </a:prstGeom>
          <a:noFill/>
        </p:spPr>
        <p:txBody>
          <a:bodyPr wrap="none" rtlCol="0">
            <a:spAutoFit/>
          </a:bodyPr>
          <a:lstStyle/>
          <a:p>
            <a:r>
              <a:rPr lang="en-US" dirty="0" smtClean="0"/>
              <a:t>LE A</a:t>
            </a:r>
            <a:endParaRPr lang="en-US" dirty="0"/>
          </a:p>
        </p:txBody>
      </p:sp>
      <p:sp>
        <p:nvSpPr>
          <p:cNvPr id="26" name="TextBox 25"/>
          <p:cNvSpPr txBox="1"/>
          <p:nvPr/>
        </p:nvSpPr>
        <p:spPr>
          <a:xfrm>
            <a:off x="5461516" y="1752600"/>
            <a:ext cx="685103" cy="369332"/>
          </a:xfrm>
          <a:prstGeom prst="rect">
            <a:avLst/>
          </a:prstGeom>
          <a:noFill/>
        </p:spPr>
        <p:txBody>
          <a:bodyPr wrap="none" rtlCol="0">
            <a:spAutoFit/>
          </a:bodyPr>
          <a:lstStyle/>
          <a:p>
            <a:r>
              <a:rPr lang="en-US" dirty="0" smtClean="0"/>
              <a:t>LE B</a:t>
            </a:r>
            <a:endParaRPr lang="en-US" dirty="0"/>
          </a:p>
        </p:txBody>
      </p:sp>
      <p:sp>
        <p:nvSpPr>
          <p:cNvPr id="27" name="TextBox 26"/>
          <p:cNvSpPr txBox="1"/>
          <p:nvPr/>
        </p:nvSpPr>
        <p:spPr>
          <a:xfrm>
            <a:off x="5943600" y="1421368"/>
            <a:ext cx="710451" cy="369332"/>
          </a:xfrm>
          <a:prstGeom prst="rect">
            <a:avLst/>
          </a:prstGeom>
          <a:noFill/>
        </p:spPr>
        <p:txBody>
          <a:bodyPr wrap="none" rtlCol="0">
            <a:spAutoFit/>
          </a:bodyPr>
          <a:lstStyle/>
          <a:p>
            <a:r>
              <a:rPr lang="en-US" dirty="0" smtClean="0"/>
              <a:t>RE A</a:t>
            </a:r>
            <a:endParaRPr lang="en-US" dirty="0"/>
          </a:p>
        </p:txBody>
      </p:sp>
      <p:sp>
        <p:nvSpPr>
          <p:cNvPr id="28" name="TextBox 27"/>
          <p:cNvSpPr txBox="1"/>
          <p:nvPr/>
        </p:nvSpPr>
        <p:spPr>
          <a:xfrm>
            <a:off x="7658575" y="381000"/>
            <a:ext cx="723425" cy="369332"/>
          </a:xfrm>
          <a:prstGeom prst="rect">
            <a:avLst/>
          </a:prstGeom>
          <a:noFill/>
        </p:spPr>
        <p:txBody>
          <a:bodyPr wrap="none" rtlCol="0">
            <a:spAutoFit/>
          </a:bodyPr>
          <a:lstStyle/>
          <a:p>
            <a:r>
              <a:rPr lang="en-US" dirty="0" smtClean="0"/>
              <a:t>RE B</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Yoke Opening Measurements</a:t>
            </a:r>
            <a:endParaRPr lang="en-US" dirty="0"/>
          </a:p>
        </p:txBody>
      </p:sp>
      <p:sp>
        <p:nvSpPr>
          <p:cNvPr id="4" name="Footer Placeholder 3"/>
          <p:cNvSpPr>
            <a:spLocks noGrp="1"/>
          </p:cNvSpPr>
          <p:nvPr>
            <p:ph type="ftr" sz="quarter" idx="11"/>
          </p:nvPr>
        </p:nvSpPr>
        <p:spPr/>
        <p:txBody>
          <a:bodyPr/>
          <a:lstStyle/>
          <a:p>
            <a:r>
              <a:rPr lang="en-US" smtClean="0"/>
              <a:t>D.W. Cheng – MQXFA1 Readiness Review, April 27-28, 2017</a:t>
            </a:r>
            <a:endParaRPr lang="en-US" dirty="0"/>
          </a:p>
        </p:txBody>
      </p:sp>
      <p:sp>
        <p:nvSpPr>
          <p:cNvPr id="5" name="Slide Number Placeholder 4"/>
          <p:cNvSpPr>
            <a:spLocks noGrp="1"/>
          </p:cNvSpPr>
          <p:nvPr>
            <p:ph type="sldNum" sz="quarter" idx="12"/>
          </p:nvPr>
        </p:nvSpPr>
        <p:spPr/>
        <p:txBody>
          <a:bodyPr/>
          <a:lstStyle/>
          <a:p>
            <a:fld id="{E99BABBE-8C37-4EA0-B4C8-2876D6EC6807}" type="slidenum">
              <a:rPr lang="en-US" smtClean="0"/>
              <a:pPr/>
              <a:t>9</a:t>
            </a:fld>
            <a:endParaRPr lang="en-US" dirty="0"/>
          </a:p>
        </p:txBody>
      </p:sp>
      <p:pic>
        <p:nvPicPr>
          <p:cNvPr id="8" name="Content Placeholder 6" descr="su-1005-7713-2.jpg"/>
          <p:cNvPicPr>
            <a:picLocks noChangeAspect="1"/>
          </p:cNvPicPr>
          <p:nvPr/>
        </p:nvPicPr>
        <p:blipFill>
          <a:blip r:embed="rId2"/>
          <a:srcRect l="29493" t="12308" r="33951" b="36923"/>
          <a:stretch>
            <a:fillRect/>
          </a:stretch>
        </p:blipFill>
        <p:spPr>
          <a:xfrm>
            <a:off x="0" y="2209800"/>
            <a:ext cx="3124200" cy="3352800"/>
          </a:xfrm>
          <a:prstGeom prst="rect">
            <a:avLst/>
          </a:prstGeom>
        </p:spPr>
      </p:pic>
      <p:sp>
        <p:nvSpPr>
          <p:cNvPr id="14" name="TextBox 13"/>
          <p:cNvSpPr txBox="1"/>
          <p:nvPr/>
        </p:nvSpPr>
        <p:spPr>
          <a:xfrm>
            <a:off x="37713" y="900000"/>
            <a:ext cx="3010290" cy="1477328"/>
          </a:xfrm>
          <a:prstGeom prst="rect">
            <a:avLst/>
          </a:prstGeom>
          <a:noFill/>
        </p:spPr>
        <p:txBody>
          <a:bodyPr wrap="square" rtlCol="0">
            <a:spAutoFit/>
          </a:bodyPr>
          <a:lstStyle/>
          <a:p>
            <a:r>
              <a:rPr lang="en-US" dirty="0" smtClean="0"/>
              <a:t>Yoke opening is measured in vertical and horizontal orientations</a:t>
            </a:r>
          </a:p>
          <a:p>
            <a:r>
              <a:rPr lang="en-US" dirty="0" smtClean="0"/>
              <a:t>Nominal: 15.157”/ 385 mm</a:t>
            </a:r>
          </a:p>
          <a:p>
            <a:endParaRPr lang="en-US" dirty="0"/>
          </a:p>
        </p:txBody>
      </p:sp>
      <p:sp>
        <p:nvSpPr>
          <p:cNvPr id="17" name="Left-Right Arrow 16"/>
          <p:cNvSpPr/>
          <p:nvPr/>
        </p:nvSpPr>
        <p:spPr>
          <a:xfrm>
            <a:off x="685800" y="3292948"/>
            <a:ext cx="1676400" cy="26120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284924" y="3212068"/>
            <a:ext cx="479744" cy="369332"/>
          </a:xfrm>
          <a:prstGeom prst="rect">
            <a:avLst/>
          </a:prstGeom>
          <a:noFill/>
        </p:spPr>
        <p:txBody>
          <a:bodyPr wrap="none" rtlCol="0">
            <a:spAutoFit/>
          </a:bodyPr>
          <a:lstStyle/>
          <a:p>
            <a:r>
              <a:rPr lang="en-US" dirty="0" smtClean="0"/>
              <a:t>H1</a:t>
            </a:r>
            <a:endParaRPr lang="en-US" dirty="0"/>
          </a:p>
        </p:txBody>
      </p:sp>
      <p:sp>
        <p:nvSpPr>
          <p:cNvPr id="21" name="Left-Right Arrow 20"/>
          <p:cNvSpPr/>
          <p:nvPr/>
        </p:nvSpPr>
        <p:spPr>
          <a:xfrm>
            <a:off x="685800" y="3978748"/>
            <a:ext cx="1676400" cy="26120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Right Arrow 17"/>
          <p:cNvSpPr/>
          <p:nvPr/>
        </p:nvSpPr>
        <p:spPr>
          <a:xfrm rot="5400000">
            <a:off x="314212" y="3624232"/>
            <a:ext cx="1676400" cy="28597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29482" y="3581400"/>
            <a:ext cx="479831" cy="369332"/>
          </a:xfrm>
          <a:prstGeom prst="rect">
            <a:avLst/>
          </a:prstGeom>
          <a:noFill/>
        </p:spPr>
        <p:txBody>
          <a:bodyPr wrap="none" rtlCol="0">
            <a:spAutoFit/>
          </a:bodyPr>
          <a:lstStyle/>
          <a:p>
            <a:r>
              <a:rPr lang="en-US" dirty="0" smtClean="0"/>
              <a:t>V1</a:t>
            </a:r>
            <a:endParaRPr lang="en-US" dirty="0"/>
          </a:p>
        </p:txBody>
      </p:sp>
      <p:sp>
        <p:nvSpPr>
          <p:cNvPr id="22" name="TextBox 21"/>
          <p:cNvSpPr txBox="1"/>
          <p:nvPr/>
        </p:nvSpPr>
        <p:spPr>
          <a:xfrm>
            <a:off x="1284924" y="3897868"/>
            <a:ext cx="479744" cy="369332"/>
          </a:xfrm>
          <a:prstGeom prst="rect">
            <a:avLst/>
          </a:prstGeom>
          <a:noFill/>
        </p:spPr>
        <p:txBody>
          <a:bodyPr wrap="none" rtlCol="0">
            <a:spAutoFit/>
          </a:bodyPr>
          <a:lstStyle/>
          <a:p>
            <a:r>
              <a:rPr lang="en-US" dirty="0" smtClean="0"/>
              <a:t>H2</a:t>
            </a:r>
            <a:endParaRPr lang="en-US" dirty="0"/>
          </a:p>
        </p:txBody>
      </p:sp>
      <p:sp>
        <p:nvSpPr>
          <p:cNvPr id="23" name="Left-Right Arrow 22"/>
          <p:cNvSpPr/>
          <p:nvPr/>
        </p:nvSpPr>
        <p:spPr>
          <a:xfrm rot="5400000">
            <a:off x="1076212" y="3641356"/>
            <a:ext cx="1676400" cy="28597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691482" y="3568572"/>
            <a:ext cx="479831" cy="369332"/>
          </a:xfrm>
          <a:prstGeom prst="rect">
            <a:avLst/>
          </a:prstGeom>
          <a:noFill/>
        </p:spPr>
        <p:txBody>
          <a:bodyPr wrap="none" rtlCol="0">
            <a:spAutoFit/>
          </a:bodyPr>
          <a:lstStyle/>
          <a:p>
            <a:r>
              <a:rPr lang="en-US" dirty="0" smtClean="0"/>
              <a:t>V2</a:t>
            </a:r>
            <a:endParaRPr lang="en-US" dirty="0"/>
          </a:p>
        </p:txBody>
      </p:sp>
      <p:graphicFrame>
        <p:nvGraphicFramePr>
          <p:cNvPr id="28" name="Table 27"/>
          <p:cNvGraphicFramePr>
            <a:graphicFrameLocks noGrp="1"/>
          </p:cNvGraphicFramePr>
          <p:nvPr/>
        </p:nvGraphicFramePr>
        <p:xfrm>
          <a:off x="3048003" y="1219200"/>
          <a:ext cx="6096000" cy="11531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050" dirty="0" smtClean="0">
                          <a:solidFill>
                            <a:srgbClr val="FF0000"/>
                          </a:solidFill>
                        </a:rPr>
                        <a:t>Pre-Bladder</a:t>
                      </a:r>
                      <a:r>
                        <a:rPr lang="en-US" sz="1050" baseline="0" dirty="0" smtClean="0">
                          <a:solidFill>
                            <a:srgbClr val="FF0000"/>
                          </a:solidFill>
                        </a:rPr>
                        <a:t> Ops</a:t>
                      </a:r>
                      <a:endParaRPr lang="en-US" sz="1050" dirty="0">
                        <a:solidFill>
                          <a:srgbClr val="FF0000"/>
                        </a:solidFill>
                      </a:endParaRPr>
                    </a:p>
                  </a:txBody>
                  <a:tcPr/>
                </a:tc>
                <a:tc>
                  <a:txBody>
                    <a:bodyPr/>
                    <a:lstStyle/>
                    <a:p>
                      <a:r>
                        <a:rPr lang="en-US" sz="1050" dirty="0" smtClean="0"/>
                        <a:t>V1</a:t>
                      </a:r>
                      <a:endParaRPr lang="en-US" sz="1050" dirty="0"/>
                    </a:p>
                  </a:txBody>
                  <a:tcPr/>
                </a:tc>
                <a:tc>
                  <a:txBody>
                    <a:bodyPr/>
                    <a:lstStyle/>
                    <a:p>
                      <a:r>
                        <a:rPr lang="en-US" sz="1050" dirty="0" smtClean="0"/>
                        <a:t>V2</a:t>
                      </a:r>
                      <a:endParaRPr lang="en-US" sz="1050" dirty="0"/>
                    </a:p>
                  </a:txBody>
                  <a:tcPr>
                    <a:lnR w="12700" cap="flat" cmpd="sng" algn="ctr">
                      <a:solidFill>
                        <a:scrgbClr r="0" g="0" b="0"/>
                      </a:solidFill>
                      <a:prstDash val="solid"/>
                      <a:round/>
                      <a:headEnd type="none" w="med" len="med"/>
                      <a:tailEnd type="none" w="med" len="med"/>
                    </a:lnR>
                  </a:tcPr>
                </a:tc>
                <a:tc>
                  <a:txBody>
                    <a:bodyPr/>
                    <a:lstStyle/>
                    <a:p>
                      <a:r>
                        <a:rPr lang="en-US" sz="1050" dirty="0" smtClean="0"/>
                        <a:t>H1</a:t>
                      </a:r>
                      <a:endParaRPr lang="en-US" sz="1050" dirty="0"/>
                    </a:p>
                  </a:txBody>
                  <a:tcPr>
                    <a:lnL w="12700" cap="flat" cmpd="sng" algn="ctr">
                      <a:solidFill>
                        <a:scrgbClr r="0" g="0" b="0"/>
                      </a:solidFill>
                      <a:prstDash val="solid"/>
                      <a:round/>
                      <a:headEnd type="none" w="med" len="med"/>
                      <a:tailEnd type="none" w="med" len="med"/>
                    </a:lnL>
                  </a:tcPr>
                </a:tc>
                <a:tc>
                  <a:txBody>
                    <a:bodyPr/>
                    <a:lstStyle/>
                    <a:p>
                      <a:r>
                        <a:rPr lang="en-US" sz="1050" dirty="0" smtClean="0"/>
                        <a:t>H2</a:t>
                      </a:r>
                      <a:endParaRPr lang="en-US" sz="1050" dirty="0"/>
                    </a:p>
                  </a:txBody>
                  <a:tcPr/>
                </a:tc>
              </a:tr>
              <a:tr h="370840">
                <a:tc>
                  <a:txBody>
                    <a:bodyPr/>
                    <a:lstStyle/>
                    <a:p>
                      <a:r>
                        <a:rPr lang="en-US" sz="1100" dirty="0" smtClean="0"/>
                        <a:t>LEAD END</a:t>
                      </a:r>
                      <a:endParaRPr lang="en-US" sz="1100" dirty="0"/>
                    </a:p>
                  </a:txBody>
                  <a:tcPr/>
                </a:tc>
                <a:tc>
                  <a:txBody>
                    <a:bodyPr/>
                    <a:lstStyle/>
                    <a:p>
                      <a:r>
                        <a:rPr lang="en-US" sz="1100" dirty="0" smtClean="0"/>
                        <a:t>15.1675</a:t>
                      </a:r>
                      <a:endParaRPr lang="en-US" sz="1100" dirty="0"/>
                    </a:p>
                  </a:txBody>
                  <a:tcPr/>
                </a:tc>
                <a:tc>
                  <a:txBody>
                    <a:bodyPr/>
                    <a:lstStyle/>
                    <a:p>
                      <a:r>
                        <a:rPr lang="en-US" sz="1100" dirty="0" smtClean="0"/>
                        <a:t>15.1675</a:t>
                      </a:r>
                      <a:endParaRPr lang="en-US" sz="1100" dirty="0"/>
                    </a:p>
                  </a:txBody>
                  <a:tcPr>
                    <a:lnR w="12700" cap="flat" cmpd="sng" algn="ctr">
                      <a:solidFill>
                        <a:scrgbClr r="0" g="0" b="0"/>
                      </a:solidFill>
                      <a:prstDash val="solid"/>
                      <a:round/>
                      <a:headEnd type="none" w="med" len="med"/>
                      <a:tailEnd type="none" w="med" len="med"/>
                    </a:lnR>
                  </a:tcPr>
                </a:tc>
                <a:tc>
                  <a:txBody>
                    <a:bodyPr/>
                    <a:lstStyle/>
                    <a:p>
                      <a:r>
                        <a:rPr lang="en-US" sz="1100" dirty="0" smtClean="0"/>
                        <a:t>15.168</a:t>
                      </a:r>
                      <a:endParaRPr lang="en-US" sz="1100" dirty="0"/>
                    </a:p>
                  </a:txBody>
                  <a:tcPr>
                    <a:lnL w="12700" cap="flat" cmpd="sng" algn="ctr">
                      <a:solidFill>
                        <a:scrgbClr r="0" g="0" b="0"/>
                      </a:solidFill>
                      <a:prstDash val="solid"/>
                      <a:round/>
                      <a:headEnd type="none" w="med" len="med"/>
                      <a:tailEnd type="none" w="med" len="med"/>
                    </a:lnL>
                  </a:tcPr>
                </a:tc>
                <a:tc>
                  <a:txBody>
                    <a:bodyPr/>
                    <a:lstStyle/>
                    <a:p>
                      <a:r>
                        <a:rPr lang="en-US" sz="1100" dirty="0" smtClean="0"/>
                        <a:t>15.168</a:t>
                      </a:r>
                      <a:endParaRPr lang="en-US" sz="1100" dirty="0"/>
                    </a:p>
                  </a:txBody>
                  <a:tcPr/>
                </a:tc>
              </a:tr>
              <a:tr h="370840">
                <a:tc>
                  <a:txBody>
                    <a:bodyPr/>
                    <a:lstStyle/>
                    <a:p>
                      <a:r>
                        <a:rPr lang="en-US" sz="1100" dirty="0" smtClean="0"/>
                        <a:t>RETURN END</a:t>
                      </a:r>
                      <a:endParaRPr lang="en-US" sz="1100" dirty="0"/>
                    </a:p>
                  </a:txBody>
                  <a:tcPr/>
                </a:tc>
                <a:tc>
                  <a:txBody>
                    <a:bodyPr/>
                    <a:lstStyle/>
                    <a:p>
                      <a:r>
                        <a:rPr lang="en-US" sz="1100" dirty="0" smtClean="0"/>
                        <a:t>15.1675</a:t>
                      </a:r>
                      <a:endParaRPr lang="en-US" sz="1100" dirty="0"/>
                    </a:p>
                  </a:txBody>
                  <a:tcPr/>
                </a:tc>
                <a:tc>
                  <a:txBody>
                    <a:bodyPr/>
                    <a:lstStyle/>
                    <a:p>
                      <a:r>
                        <a:rPr lang="en-US" sz="1100" dirty="0" smtClean="0"/>
                        <a:t>15.166</a:t>
                      </a:r>
                      <a:endParaRPr lang="en-US" sz="1100" dirty="0"/>
                    </a:p>
                  </a:txBody>
                  <a:tcPr>
                    <a:lnR w="12700" cap="flat" cmpd="sng" algn="ctr">
                      <a:solidFill>
                        <a:scrgbClr r="0" g="0" b="0"/>
                      </a:solidFill>
                      <a:prstDash val="solid"/>
                      <a:round/>
                      <a:headEnd type="none" w="med" len="med"/>
                      <a:tailEnd type="none" w="med" len="med"/>
                    </a:lnR>
                  </a:tcPr>
                </a:tc>
                <a:tc>
                  <a:txBody>
                    <a:bodyPr/>
                    <a:lstStyle/>
                    <a:p>
                      <a:r>
                        <a:rPr lang="en-US" sz="1100" dirty="0" smtClean="0"/>
                        <a:t>15.167</a:t>
                      </a:r>
                      <a:endParaRPr lang="en-US" sz="1100" dirty="0"/>
                    </a:p>
                  </a:txBody>
                  <a:tcPr>
                    <a:lnL w="12700" cap="flat" cmpd="sng" algn="ctr">
                      <a:solidFill>
                        <a:scrgbClr r="0" g="0" b="0"/>
                      </a:solidFill>
                      <a:prstDash val="solid"/>
                      <a:round/>
                      <a:headEnd type="none" w="med" len="med"/>
                      <a:tailEnd type="none" w="med" len="med"/>
                    </a:lnL>
                  </a:tcPr>
                </a:tc>
                <a:tc>
                  <a:txBody>
                    <a:bodyPr/>
                    <a:lstStyle/>
                    <a:p>
                      <a:r>
                        <a:rPr lang="en-US" sz="1100" dirty="0" smtClean="0"/>
                        <a:t>15.168</a:t>
                      </a:r>
                      <a:endParaRPr lang="en-US" sz="1100" dirty="0"/>
                    </a:p>
                  </a:txBody>
                  <a:tcPr/>
                </a:tc>
              </a:tr>
            </a:tbl>
          </a:graphicData>
        </a:graphic>
      </p:graphicFrame>
      <p:graphicFrame>
        <p:nvGraphicFramePr>
          <p:cNvPr id="25" name="Table 24"/>
          <p:cNvGraphicFramePr>
            <a:graphicFrameLocks noGrp="1"/>
          </p:cNvGraphicFramePr>
          <p:nvPr/>
        </p:nvGraphicFramePr>
        <p:xfrm>
          <a:off x="3048000" y="3937904"/>
          <a:ext cx="6096000" cy="11531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050" dirty="0" smtClean="0">
                          <a:solidFill>
                            <a:srgbClr val="FF0000"/>
                          </a:solidFill>
                        </a:rPr>
                        <a:t>Post-Bladder</a:t>
                      </a:r>
                      <a:r>
                        <a:rPr lang="en-US" sz="1050" baseline="0" dirty="0" smtClean="0">
                          <a:solidFill>
                            <a:srgbClr val="FF0000"/>
                          </a:solidFill>
                        </a:rPr>
                        <a:t> Ops</a:t>
                      </a:r>
                      <a:endParaRPr lang="en-US" sz="1050" dirty="0">
                        <a:solidFill>
                          <a:srgbClr val="FF0000"/>
                        </a:solidFill>
                      </a:endParaRPr>
                    </a:p>
                  </a:txBody>
                  <a:tcPr/>
                </a:tc>
                <a:tc>
                  <a:txBody>
                    <a:bodyPr/>
                    <a:lstStyle/>
                    <a:p>
                      <a:r>
                        <a:rPr lang="en-US" sz="1050" dirty="0" smtClean="0"/>
                        <a:t>V1</a:t>
                      </a:r>
                      <a:endParaRPr lang="en-US" sz="1050" dirty="0"/>
                    </a:p>
                  </a:txBody>
                  <a:tcPr/>
                </a:tc>
                <a:tc>
                  <a:txBody>
                    <a:bodyPr/>
                    <a:lstStyle/>
                    <a:p>
                      <a:r>
                        <a:rPr lang="en-US" sz="1050" dirty="0" smtClean="0"/>
                        <a:t>V2</a:t>
                      </a:r>
                      <a:endParaRPr lang="en-US" sz="1050" dirty="0"/>
                    </a:p>
                  </a:txBody>
                  <a:tcPr>
                    <a:lnR w="12700" cap="flat" cmpd="sng" algn="ctr">
                      <a:solidFill>
                        <a:scrgbClr r="0" g="0" b="0"/>
                      </a:solidFill>
                      <a:prstDash val="solid"/>
                      <a:round/>
                      <a:headEnd type="none" w="med" len="med"/>
                      <a:tailEnd type="none" w="med" len="med"/>
                    </a:lnR>
                  </a:tcPr>
                </a:tc>
                <a:tc>
                  <a:txBody>
                    <a:bodyPr/>
                    <a:lstStyle/>
                    <a:p>
                      <a:r>
                        <a:rPr lang="en-US" sz="1050" dirty="0" smtClean="0"/>
                        <a:t>H1</a:t>
                      </a:r>
                      <a:endParaRPr lang="en-US" sz="1050" dirty="0"/>
                    </a:p>
                  </a:txBody>
                  <a:tcPr>
                    <a:lnL w="12700" cap="flat" cmpd="sng" algn="ctr">
                      <a:solidFill>
                        <a:scrgbClr r="0" g="0" b="0"/>
                      </a:solidFill>
                      <a:prstDash val="solid"/>
                      <a:round/>
                      <a:headEnd type="none" w="med" len="med"/>
                      <a:tailEnd type="none" w="med" len="med"/>
                    </a:lnL>
                  </a:tcPr>
                </a:tc>
                <a:tc>
                  <a:txBody>
                    <a:bodyPr/>
                    <a:lstStyle/>
                    <a:p>
                      <a:r>
                        <a:rPr lang="en-US" sz="1050" dirty="0" smtClean="0"/>
                        <a:t>H2</a:t>
                      </a:r>
                      <a:endParaRPr lang="en-US" sz="1050" dirty="0"/>
                    </a:p>
                  </a:txBody>
                  <a:tcPr/>
                </a:tc>
              </a:tr>
              <a:tr h="370840">
                <a:tc>
                  <a:txBody>
                    <a:bodyPr/>
                    <a:lstStyle/>
                    <a:p>
                      <a:r>
                        <a:rPr lang="en-US" sz="1100" dirty="0" smtClean="0"/>
                        <a:t>LEAD END</a:t>
                      </a:r>
                      <a:endParaRPr lang="en-US" sz="1100" dirty="0"/>
                    </a:p>
                  </a:txBody>
                  <a:tcPr/>
                </a:tc>
                <a:tc>
                  <a:txBody>
                    <a:bodyPr/>
                    <a:lstStyle/>
                    <a:p>
                      <a:r>
                        <a:rPr lang="en-US" sz="1100" dirty="0" smtClean="0"/>
                        <a:t>15.167</a:t>
                      </a:r>
                      <a:endParaRPr lang="en-US" sz="1100" dirty="0"/>
                    </a:p>
                  </a:txBody>
                  <a:tcPr/>
                </a:tc>
                <a:tc>
                  <a:txBody>
                    <a:bodyPr/>
                    <a:lstStyle/>
                    <a:p>
                      <a:r>
                        <a:rPr lang="en-US" sz="1100" dirty="0" smtClean="0"/>
                        <a:t>15.166</a:t>
                      </a:r>
                      <a:endParaRPr lang="en-US" sz="1100" dirty="0"/>
                    </a:p>
                  </a:txBody>
                  <a:tcPr>
                    <a:lnR w="12700" cap="flat" cmpd="sng" algn="ctr">
                      <a:solidFill>
                        <a:scrgbClr r="0" g="0" b="0"/>
                      </a:solidFill>
                      <a:prstDash val="solid"/>
                      <a:round/>
                      <a:headEnd type="none" w="med" len="med"/>
                      <a:tailEnd type="none" w="med" len="med"/>
                    </a:lnR>
                  </a:tcPr>
                </a:tc>
                <a:tc>
                  <a:txBody>
                    <a:bodyPr/>
                    <a:lstStyle/>
                    <a:p>
                      <a:r>
                        <a:rPr lang="en-US" sz="1100" dirty="0" smtClean="0"/>
                        <a:t>15.169</a:t>
                      </a:r>
                      <a:endParaRPr lang="en-US" sz="1100" dirty="0"/>
                    </a:p>
                  </a:txBody>
                  <a:tcPr>
                    <a:lnL w="12700" cap="flat" cmpd="sng" algn="ctr">
                      <a:solidFill>
                        <a:scrgbClr r="0" g="0" b="0"/>
                      </a:solidFill>
                      <a:prstDash val="solid"/>
                      <a:round/>
                      <a:headEnd type="none" w="med" len="med"/>
                      <a:tailEnd type="none" w="med" len="med"/>
                    </a:lnL>
                  </a:tcPr>
                </a:tc>
                <a:tc>
                  <a:txBody>
                    <a:bodyPr/>
                    <a:lstStyle/>
                    <a:p>
                      <a:r>
                        <a:rPr lang="en-US" sz="1100" dirty="0" smtClean="0"/>
                        <a:t>15.166</a:t>
                      </a:r>
                      <a:endParaRPr lang="en-US" sz="1100" dirty="0"/>
                    </a:p>
                  </a:txBody>
                  <a:tcPr/>
                </a:tc>
              </a:tr>
              <a:tr h="370840">
                <a:tc>
                  <a:txBody>
                    <a:bodyPr/>
                    <a:lstStyle/>
                    <a:p>
                      <a:r>
                        <a:rPr lang="en-US" sz="1100" dirty="0" smtClean="0"/>
                        <a:t>RETURN END</a:t>
                      </a:r>
                      <a:endParaRPr lang="en-US" sz="1100" dirty="0"/>
                    </a:p>
                  </a:txBody>
                  <a:tcPr/>
                </a:tc>
                <a:tc>
                  <a:txBody>
                    <a:bodyPr/>
                    <a:lstStyle/>
                    <a:p>
                      <a:r>
                        <a:rPr lang="en-US" sz="1100" dirty="0" smtClean="0"/>
                        <a:t>15.166</a:t>
                      </a:r>
                      <a:endParaRPr lang="en-US" sz="1100" dirty="0"/>
                    </a:p>
                  </a:txBody>
                  <a:tcPr/>
                </a:tc>
                <a:tc>
                  <a:txBody>
                    <a:bodyPr/>
                    <a:lstStyle/>
                    <a:p>
                      <a:r>
                        <a:rPr lang="en-US" sz="1100" dirty="0" smtClean="0"/>
                        <a:t>15.168</a:t>
                      </a:r>
                      <a:endParaRPr lang="en-US" sz="1100" dirty="0"/>
                    </a:p>
                  </a:txBody>
                  <a:tcPr>
                    <a:lnR w="12700" cap="flat" cmpd="sng" algn="ctr">
                      <a:solidFill>
                        <a:scrgbClr r="0" g="0" b="0"/>
                      </a:solidFill>
                      <a:prstDash val="solid"/>
                      <a:round/>
                      <a:headEnd type="none" w="med" len="med"/>
                      <a:tailEnd type="none" w="med" len="med"/>
                    </a:lnR>
                  </a:tcPr>
                </a:tc>
                <a:tc>
                  <a:txBody>
                    <a:bodyPr/>
                    <a:lstStyle/>
                    <a:p>
                      <a:r>
                        <a:rPr lang="en-US" sz="1100" dirty="0" smtClean="0"/>
                        <a:t>15.167</a:t>
                      </a:r>
                      <a:endParaRPr lang="en-US" sz="1100" dirty="0"/>
                    </a:p>
                  </a:txBody>
                  <a:tcPr>
                    <a:lnL w="12700" cap="flat" cmpd="sng" algn="ctr">
                      <a:solidFill>
                        <a:scrgbClr r="0" g="0" b="0"/>
                      </a:solidFill>
                      <a:prstDash val="solid"/>
                      <a:round/>
                      <a:headEnd type="none" w="med" len="med"/>
                      <a:tailEnd type="none" w="med" len="med"/>
                    </a:lnL>
                  </a:tcPr>
                </a:tc>
                <a:tc>
                  <a:txBody>
                    <a:bodyPr/>
                    <a:lstStyle/>
                    <a:p>
                      <a:r>
                        <a:rPr lang="en-US" sz="1100" dirty="0" smtClean="0"/>
                        <a:t>15.169</a:t>
                      </a:r>
                      <a:endParaRPr lang="en-US" sz="1100" dirty="0"/>
                    </a:p>
                  </a:txBody>
                  <a:tcPr/>
                </a:tc>
              </a:tr>
            </a:tbl>
          </a:graphicData>
        </a:graphic>
      </p:graphicFrame>
      <p:sp>
        <p:nvSpPr>
          <p:cNvPr id="26" name="TextBox 25"/>
          <p:cNvSpPr txBox="1"/>
          <p:nvPr/>
        </p:nvSpPr>
        <p:spPr>
          <a:xfrm>
            <a:off x="3048000" y="2362200"/>
            <a:ext cx="6096000" cy="923330"/>
          </a:xfrm>
          <a:prstGeom prst="rect">
            <a:avLst/>
          </a:prstGeom>
          <a:noFill/>
        </p:spPr>
        <p:txBody>
          <a:bodyPr wrap="square" rtlCol="0">
            <a:spAutoFit/>
          </a:bodyPr>
          <a:lstStyle/>
          <a:p>
            <a:r>
              <a:rPr lang="en-US" dirty="0" smtClean="0"/>
              <a:t>Average LE </a:t>
            </a:r>
            <a:r>
              <a:rPr lang="en-US" dirty="0" err="1" smtClean="0"/>
              <a:t>Vert</a:t>
            </a:r>
            <a:r>
              <a:rPr lang="en-US" dirty="0" smtClean="0"/>
              <a:t>: 15.168”		Average RE </a:t>
            </a:r>
            <a:r>
              <a:rPr lang="en-US" dirty="0" err="1" smtClean="0"/>
              <a:t>Vert</a:t>
            </a:r>
            <a:r>
              <a:rPr lang="en-US" dirty="0" smtClean="0"/>
              <a:t>: 15.167”</a:t>
            </a:r>
          </a:p>
          <a:p>
            <a:r>
              <a:rPr lang="en-US" dirty="0" smtClean="0"/>
              <a:t>Average LE </a:t>
            </a:r>
            <a:r>
              <a:rPr lang="en-US" dirty="0" err="1" smtClean="0"/>
              <a:t>Hrz</a:t>
            </a:r>
            <a:r>
              <a:rPr lang="en-US" dirty="0" smtClean="0"/>
              <a:t>: 15.168”		Average RE Hrz:15.1675”</a:t>
            </a:r>
          </a:p>
          <a:p>
            <a:endParaRPr lang="en-US" dirty="0"/>
          </a:p>
        </p:txBody>
      </p:sp>
      <p:sp>
        <p:nvSpPr>
          <p:cNvPr id="29" name="TextBox 28"/>
          <p:cNvSpPr txBox="1"/>
          <p:nvPr/>
        </p:nvSpPr>
        <p:spPr>
          <a:xfrm>
            <a:off x="3048000" y="5105400"/>
            <a:ext cx="6096000" cy="923330"/>
          </a:xfrm>
          <a:prstGeom prst="rect">
            <a:avLst/>
          </a:prstGeom>
          <a:noFill/>
        </p:spPr>
        <p:txBody>
          <a:bodyPr wrap="square" rtlCol="0">
            <a:spAutoFit/>
          </a:bodyPr>
          <a:lstStyle/>
          <a:p>
            <a:r>
              <a:rPr lang="en-US" dirty="0" smtClean="0"/>
              <a:t>Average LE </a:t>
            </a:r>
            <a:r>
              <a:rPr lang="en-US" dirty="0" err="1" smtClean="0"/>
              <a:t>Vert</a:t>
            </a:r>
            <a:r>
              <a:rPr lang="en-US" dirty="0" smtClean="0"/>
              <a:t>: 15.167”		Average RE </a:t>
            </a:r>
            <a:r>
              <a:rPr lang="en-US" dirty="0" err="1" smtClean="0"/>
              <a:t>Vert</a:t>
            </a:r>
            <a:r>
              <a:rPr lang="en-US" dirty="0" smtClean="0"/>
              <a:t>: 15.167”</a:t>
            </a:r>
          </a:p>
          <a:p>
            <a:r>
              <a:rPr lang="en-US" dirty="0" smtClean="0"/>
              <a:t>Average LE </a:t>
            </a:r>
            <a:r>
              <a:rPr lang="en-US" dirty="0" err="1" smtClean="0"/>
              <a:t>Hrz</a:t>
            </a:r>
            <a:r>
              <a:rPr lang="en-US" dirty="0" smtClean="0"/>
              <a:t>: 15.168”		Average RE Hrz:15.168”</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6588</TotalTime>
  <Words>1267</Words>
  <Application>Microsoft Macintosh PowerPoint</Application>
  <PresentationFormat>On-screen Show (4:3)</PresentationFormat>
  <Paragraphs>211</Paragraphs>
  <Slides>17</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Thème Office</vt:lpstr>
      <vt:lpstr>Bitmap Image</vt:lpstr>
      <vt:lpstr>MQXFA1M Yoke Shell Measurements</vt:lpstr>
      <vt:lpstr>Outline</vt:lpstr>
      <vt:lpstr>MQXFA1 Shell Fab &amp; Inspection</vt:lpstr>
      <vt:lpstr>MQXFA1 Shell Inspection</vt:lpstr>
      <vt:lpstr>MQXFA1 Shell Strain gauge locations</vt:lpstr>
      <vt:lpstr>MQXFA1 Yoke Inspection Measurements</vt:lpstr>
      <vt:lpstr>MQXFA1 Half-shell Assemblies</vt:lpstr>
      <vt:lpstr>Yoke Opening Measurements</vt:lpstr>
      <vt:lpstr>Yoke Opening Measurements</vt:lpstr>
      <vt:lpstr>Magnet Assembly Process Flow</vt:lpstr>
      <vt:lpstr>Yoke Tension Rods</vt:lpstr>
      <vt:lpstr>Summary</vt:lpstr>
      <vt:lpstr>Additional Slides</vt:lpstr>
      <vt:lpstr>Model verification by MQXFA1M---cont’d</vt:lpstr>
      <vt:lpstr>Transfer Function Plots of MQXFA1M</vt:lpstr>
      <vt:lpstr>Transfer Function Plots of MQXFA1M</vt:lpstr>
      <vt:lpstr>Dispersion of SG measurements</vt:lpstr>
    </vt:vector>
  </TitlesOfParts>
  <Company>APO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Dan Cheng</cp:lastModifiedBy>
  <cp:revision>440</cp:revision>
  <dcterms:created xsi:type="dcterms:W3CDTF">2017-04-28T15:04:37Z</dcterms:created>
  <dcterms:modified xsi:type="dcterms:W3CDTF">2017-04-28T15:21:44Z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