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2" r:id="rId1"/>
  </p:sldMasterIdLst>
  <p:notesMasterIdLst>
    <p:notesMasterId r:id="rId16"/>
  </p:notesMasterIdLst>
  <p:handoutMasterIdLst>
    <p:handoutMasterId r:id="rId17"/>
  </p:handoutMasterIdLst>
  <p:sldIdLst>
    <p:sldId id="256" r:id="rId2"/>
    <p:sldId id="366" r:id="rId3"/>
    <p:sldId id="360" r:id="rId4"/>
    <p:sldId id="365" r:id="rId5"/>
    <p:sldId id="362" r:id="rId6"/>
    <p:sldId id="377" r:id="rId7"/>
    <p:sldId id="378" r:id="rId8"/>
    <p:sldId id="379" r:id="rId9"/>
    <p:sldId id="382" r:id="rId10"/>
    <p:sldId id="380" r:id="rId11"/>
    <p:sldId id="383" r:id="rId12"/>
    <p:sldId id="384" r:id="rId13"/>
    <p:sldId id="385" r:id="rId14"/>
    <p:sldId id="386" r:id="rId15"/>
  </p:sldIdLst>
  <p:sldSz cx="9144000" cy="6858000" type="screen4x3"/>
  <p:notesSz cx="6946900" cy="9207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FFFF"/>
    <a:srgbClr val="20D5DD"/>
    <a:srgbClr val="008000"/>
    <a:srgbClr val="0000FF"/>
    <a:srgbClr val="0066FF"/>
    <a:srgbClr val="339933"/>
    <a:srgbClr val="235591"/>
    <a:srgbClr val="17375E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867" autoAdjust="0"/>
    <p:restoredTop sz="86398" autoAdjust="0"/>
  </p:normalViewPr>
  <p:slideViewPr>
    <p:cSldViewPr>
      <p:cViewPr varScale="1">
        <p:scale>
          <a:sx n="105" d="100"/>
          <a:sy n="105" d="100"/>
        </p:scale>
        <p:origin x="-10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y%20work%20drive\LARP%20QXF\MQXFA\Coils\New%20Microsoft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33372103624158"/>
          <c:y val="0.0305117455378216"/>
          <c:w val="0.718490543714801"/>
          <c:h val="0.859924387940337"/>
        </c:manualLayout>
      </c:layout>
      <c:lineChart>
        <c:grouping val="standard"/>
        <c:ser>
          <c:idx val="0"/>
          <c:order val="0"/>
          <c:tx>
            <c:v>Coil 2</c:v>
          </c:tx>
          <c:cat>
            <c:strRef>
              <c:f>Sheet1!$A$6:$A$8</c:f>
              <c:strCache>
                <c:ptCount val="3"/>
                <c:pt idx="0">
                  <c:v>740 mm</c:v>
                </c:pt>
                <c:pt idx="1">
                  <c:v>1940 mm</c:v>
                </c:pt>
                <c:pt idx="2">
                  <c:v>3140 mm</c:v>
                </c:pt>
              </c:strCache>
            </c:strRef>
          </c:cat>
          <c:val>
            <c:numRef>
              <c:f>Sheet1!$B$6:$B$8</c:f>
              <c:numCache>
                <c:formatCode>0.00</c:formatCode>
                <c:ptCount val="3"/>
                <c:pt idx="0">
                  <c:v>-2.283465800000273</c:v>
                </c:pt>
                <c:pt idx="1">
                  <c:v>-2.755907000000291</c:v>
                </c:pt>
                <c:pt idx="2">
                  <c:v>-2.283465800000273</c:v>
                </c:pt>
              </c:numCache>
            </c:numRef>
          </c:val>
        </c:ser>
        <c:ser>
          <c:idx val="1"/>
          <c:order val="1"/>
          <c:tx>
            <c:v>Coil 3</c:v>
          </c:tx>
          <c:cat>
            <c:strRef>
              <c:f>Sheet1!$A$6:$A$8</c:f>
              <c:strCache>
                <c:ptCount val="3"/>
                <c:pt idx="0">
                  <c:v>740 mm</c:v>
                </c:pt>
                <c:pt idx="1">
                  <c:v>1940 mm</c:v>
                </c:pt>
                <c:pt idx="2">
                  <c:v>3140 mm</c:v>
                </c:pt>
              </c:strCache>
            </c:strRef>
          </c:cat>
          <c:val>
            <c:numRef>
              <c:f>Sheet1!$C$6:$C$8</c:f>
              <c:numCache>
                <c:formatCode>0.00</c:formatCode>
                <c:ptCount val="3"/>
                <c:pt idx="0">
                  <c:v>-1.653544200000062</c:v>
                </c:pt>
                <c:pt idx="1">
                  <c:v>-1.141732900000416</c:v>
                </c:pt>
                <c:pt idx="2">
                  <c:v>-0.826772100000031</c:v>
                </c:pt>
              </c:numCache>
            </c:numRef>
          </c:val>
        </c:ser>
        <c:ser>
          <c:idx val="2"/>
          <c:order val="2"/>
          <c:tx>
            <c:v>Coil 4</c:v>
          </c:tx>
          <c:cat>
            <c:strRef>
              <c:f>Sheet1!$A$6:$A$8</c:f>
              <c:strCache>
                <c:ptCount val="3"/>
                <c:pt idx="0">
                  <c:v>740 mm</c:v>
                </c:pt>
                <c:pt idx="1">
                  <c:v>1940 mm</c:v>
                </c:pt>
                <c:pt idx="2">
                  <c:v>3140 mm</c:v>
                </c:pt>
              </c:strCache>
            </c:strRef>
          </c:cat>
          <c:val>
            <c:numRef>
              <c:f>Sheet1!$D$6:$D$8</c:f>
              <c:numCache>
                <c:formatCode>0.00</c:formatCode>
                <c:ptCount val="3"/>
                <c:pt idx="0">
                  <c:v>-1.653544200000062</c:v>
                </c:pt>
                <c:pt idx="1">
                  <c:v>-1.968505000000448</c:v>
                </c:pt>
                <c:pt idx="2">
                  <c:v>-1.653544200000062</c:v>
                </c:pt>
              </c:numCache>
            </c:numRef>
          </c:val>
        </c:ser>
        <c:ser>
          <c:idx val="3"/>
          <c:order val="3"/>
          <c:tx>
            <c:v>Coil 5</c:v>
          </c:tx>
          <c:cat>
            <c:strRef>
              <c:f>Sheet1!$A$6:$A$8</c:f>
              <c:strCache>
                <c:ptCount val="3"/>
                <c:pt idx="0">
                  <c:v>740 mm</c:v>
                </c:pt>
                <c:pt idx="1">
                  <c:v>1940 mm</c:v>
                </c:pt>
                <c:pt idx="2">
                  <c:v>3140 mm</c:v>
                </c:pt>
              </c:strCache>
            </c:strRef>
          </c:cat>
          <c:val>
            <c:numRef>
              <c:f>Sheet1!$E$6:$E$8</c:f>
              <c:numCache>
                <c:formatCode>0.00</c:formatCode>
                <c:ptCount val="3"/>
                <c:pt idx="0">
                  <c:v>-0.62992160000021</c:v>
                </c:pt>
                <c:pt idx="1">
                  <c:v>-0.826772100000031</c:v>
                </c:pt>
                <c:pt idx="2">
                  <c:v>-0.314960800000385</c:v>
                </c:pt>
              </c:numCache>
            </c:numRef>
          </c:val>
        </c:ser>
        <c:marker val="1"/>
        <c:axId val="583915480"/>
        <c:axId val="583897224"/>
      </c:lineChart>
      <c:catAx>
        <c:axId val="583915480"/>
        <c:scaling>
          <c:orientation val="minMax"/>
        </c:scaling>
        <c:axPos val="b"/>
        <c:majorGridlines>
          <c:spPr>
            <a:ln>
              <a:solidFill>
                <a:schemeClr val="tx1">
                  <a:alpha val="10000"/>
                </a:schemeClr>
              </a:solidFill>
            </a:ln>
          </c:spPr>
        </c:majorGridlines>
        <c:numFmt formatCode="General" sourceLinked="0"/>
        <c:maj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583897224"/>
        <c:crossesAt val="-3.0"/>
        <c:lblAlgn val="ctr"/>
        <c:lblOffset val="100"/>
      </c:catAx>
      <c:valAx>
        <c:axId val="583897224"/>
        <c:scaling>
          <c:orientation val="minMax"/>
        </c:scaling>
        <c:axPos val="l"/>
        <c:majorGridlines>
          <c:spPr>
            <a:ln>
              <a:solidFill>
                <a:schemeClr val="tx1">
                  <a:alpha val="1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Dev. (mil)</a:t>
                </a:r>
              </a:p>
            </c:rich>
          </c:tx>
          <c:layout/>
        </c:title>
        <c:numFmt formatCode="0.00" sourceLinked="1"/>
        <c:majorTickMark val="none"/>
        <c:tickLblPos val="nextTo"/>
        <c:crossAx val="583915480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/>
    </c:legend>
    <c:plotVisOnly val="1"/>
    <c:dispBlanksAs val="gap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EF5F5-2C8D-EB42-8066-7140693B9141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55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455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50F13-24DD-454F-8DAB-FC05A1F84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56667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49381EF5-C7CF-44B1-A40A-9E74853A199A}" type="datetimeFigureOut">
              <a:rPr lang="en-US" smtClean="0"/>
              <a:pPr/>
              <a:t>4/28/17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0563"/>
            <a:ext cx="4603750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3563"/>
            <a:ext cx="5557520" cy="4143375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5527"/>
            <a:ext cx="3010323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45527"/>
            <a:ext cx="3010323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45BDAEFF-FB26-4383-B86D-6C621D69F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4491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DAEFF-FB26-4383-B86D-6C621D69F5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8556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145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03/23/2017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QXF Coil CMM measurements at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886200" cy="46021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03/23/2017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QXF Coil CMM measurements at LBNL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4800600" y="1524000"/>
            <a:ext cx="3886200" cy="46021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5B0F-A620-4842-92F7-A9E84295386D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77C5-C6CC-4DF9-B239-335EE937B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53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4/28/17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E. Holik </a:t>
            </a:r>
            <a:r>
              <a:rPr lang="en-US" dirty="0"/>
              <a:t>| </a:t>
            </a:r>
            <a:r>
              <a:rPr lang="en-US" dirty="0" smtClean="0"/>
              <a:t>QXFP01a and QXFP01b CMM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822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03/23/2017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QXF Coil CMM measurements at LBNL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3CFE-0260-4FD2-8D05-4D7D675690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1"/>
          <p:cNvPicPr>
            <a:picLocks noChangeAspect="1"/>
          </p:cNvPicPr>
          <p:nvPr userDrawn="1"/>
        </p:nvPicPr>
        <p:blipFill>
          <a:blip r:embed="rId7"/>
          <a:srcRect l="3418" t="6087" r="2" b="8684"/>
          <a:stretch>
            <a:fillRect/>
          </a:stretch>
        </p:blipFill>
        <p:spPr bwMode="auto">
          <a:xfrm>
            <a:off x="8153400" y="895350"/>
            <a:ext cx="941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066800" y="838200"/>
            <a:ext cx="7772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8061089" y="152400"/>
            <a:ext cx="1006711" cy="624840"/>
            <a:chOff x="8061089" y="152400"/>
            <a:chExt cx="1006711" cy="624840"/>
          </a:xfrm>
        </p:grpSpPr>
        <p:grpSp>
          <p:nvGrpSpPr>
            <p:cNvPr id="13" name="Group 20"/>
            <p:cNvGrpSpPr/>
            <p:nvPr userDrawn="1"/>
          </p:nvGrpSpPr>
          <p:grpSpPr>
            <a:xfrm>
              <a:off x="8382000" y="152400"/>
              <a:ext cx="457200" cy="376860"/>
              <a:chOff x="5257800" y="1543380"/>
              <a:chExt cx="457200" cy="376860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 userDrawn="1"/>
            </p:nvPicPr>
            <p:blipFill>
              <a:blip r:embed="rId9" cstate="print"/>
              <a:srcRect l="3333" t="21078" r="88439" b="66613"/>
              <a:stretch>
                <a:fillRect/>
              </a:stretch>
            </p:blipFill>
            <p:spPr bwMode="auto">
              <a:xfrm>
                <a:off x="5257800" y="1543380"/>
                <a:ext cx="403023" cy="376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Oval 17"/>
              <p:cNvSpPr/>
              <p:nvPr userDrawn="1"/>
            </p:nvSpPr>
            <p:spPr>
              <a:xfrm>
                <a:off x="5638800" y="1600200"/>
                <a:ext cx="76200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23"/>
            <p:cNvGrpSpPr>
              <a:grpSpLocks noChangeAspect="1"/>
            </p:cNvGrpSpPr>
            <p:nvPr userDrawn="1"/>
          </p:nvGrpSpPr>
          <p:grpSpPr>
            <a:xfrm>
              <a:off x="8061089" y="533400"/>
              <a:ext cx="1006711" cy="243840"/>
              <a:chOff x="5105400" y="1295400"/>
              <a:chExt cx="1572986" cy="381000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 userDrawn="1"/>
            </p:nvPicPr>
            <p:blipFill>
              <a:blip r:embed="rId10" cstate="print"/>
              <a:srcRect l="11111" t="20445" r="58333" b="67111"/>
              <a:stretch>
                <a:fillRect/>
              </a:stretch>
            </p:blipFill>
            <p:spPr bwMode="auto">
              <a:xfrm>
                <a:off x="5181600" y="1295400"/>
                <a:ext cx="149678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Oval 15"/>
              <p:cNvSpPr/>
              <p:nvPr userDrawn="1"/>
            </p:nvSpPr>
            <p:spPr>
              <a:xfrm>
                <a:off x="5105400" y="1447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212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7" r:id="rId3"/>
    <p:sldLayoutId id="2147483679" r:id="rId4"/>
    <p:sldLayoutId id="2147483680" r:id="rId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8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fnal.gov/conferenceDisplay.py?confId=14087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en-US" dirty="0" smtClean="0"/>
              <a:t>Heng Pan, Dan Cheng</a:t>
            </a:r>
          </a:p>
          <a:p>
            <a:r>
              <a:rPr lang="en-US" dirty="0" smtClean="0"/>
              <a:t>03/23/2017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924800" cy="2743200"/>
          </a:xfrm>
        </p:spPr>
        <p:txBody>
          <a:bodyPr>
            <a:normAutofit/>
          </a:bodyPr>
          <a:lstStyle/>
          <a:p>
            <a:r>
              <a:rPr lang="en-US" smtClean="0"/>
              <a:t>MQXFA1 (QXFP coils) </a:t>
            </a:r>
            <a:r>
              <a:rPr lang="en-US" dirty="0" smtClean="0"/>
              <a:t>measurements</a:t>
            </a:r>
            <a:br>
              <a:rPr lang="en-US" dirty="0" smtClean="0"/>
            </a:br>
            <a:r>
              <a:rPr lang="en-US" dirty="0" smtClean="0"/>
              <a:t>at SG locations</a:t>
            </a:r>
            <a:br>
              <a:rPr lang="en-US" dirty="0" smtClean="0"/>
            </a:br>
            <a:r>
              <a:rPr lang="en-US" dirty="0" smtClean="0"/>
              <a:t>LBNL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Order Constraints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03/23/2017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QXF Coil CMM measurements at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144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Bring all coils to same collar arc length</a:t>
            </a:r>
          </a:p>
          <a:p>
            <a:r>
              <a:rPr lang="en-US" dirty="0" smtClean="0"/>
              <a:t>Splice order</a:t>
            </a:r>
          </a:p>
          <a:p>
            <a:pPr lvl="1"/>
            <a:r>
              <a:rPr lang="en-US" dirty="0" smtClean="0"/>
              <a:t>changed quadrants in 10/2016 to match CERN’s naming conventions</a:t>
            </a:r>
          </a:p>
          <a:p>
            <a:pPr lvl="1"/>
            <a:r>
              <a:rPr lang="en-US" dirty="0" smtClean="0"/>
              <a:t>Sectors 4 and 2 are the only options for QXFP03</a:t>
            </a:r>
          </a:p>
          <a:p>
            <a:pPr lvl="1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7771" r="17412" b="53326"/>
          <a:stretch/>
        </p:blipFill>
        <p:spPr bwMode="auto">
          <a:xfrm>
            <a:off x="4471261" y="2957163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7771" r="17412" b="53326"/>
          <a:stretch/>
        </p:blipFill>
        <p:spPr bwMode="auto">
          <a:xfrm rot="16200000">
            <a:off x="2745030" y="2927521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7771" r="17412" b="53326"/>
          <a:stretch/>
        </p:blipFill>
        <p:spPr bwMode="auto">
          <a:xfrm rot="5400000">
            <a:off x="4521092" y="4653000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7771" r="17412" b="53326"/>
          <a:stretch/>
        </p:blipFill>
        <p:spPr bwMode="auto">
          <a:xfrm rot="10800000">
            <a:off x="2800351" y="4620862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34553" y="5276097"/>
            <a:ext cx="7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66360" y="3493231"/>
            <a:ext cx="105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67300" y="3566762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5130800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9" name="Down Arrow 18"/>
          <p:cNvSpPr/>
          <p:nvPr/>
        </p:nvSpPr>
        <p:spPr>
          <a:xfrm rot="14497087">
            <a:off x="3044929" y="4912478"/>
            <a:ext cx="170038" cy="561177"/>
          </a:xfrm>
          <a:prstGeom prst="down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86400" y="2743200"/>
            <a:ext cx="1371600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Shifted due Undersized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 rot="2700000">
            <a:off x="5229530" y="3057988"/>
            <a:ext cx="189786" cy="492619"/>
          </a:xfrm>
          <a:prstGeom prst="down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415725" y="2528496"/>
            <a:ext cx="0" cy="40313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2713656" y="4578629"/>
            <a:ext cx="3585275" cy="72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 rot="5400000">
            <a:off x="4446399" y="2964051"/>
            <a:ext cx="1580827" cy="1596326"/>
          </a:xfrm>
          <a:custGeom>
            <a:avLst/>
            <a:gdLst>
              <a:gd name="connsiteX0" fmla="*/ 0 w 1580827"/>
              <a:gd name="connsiteY0" fmla="*/ 1596326 h 1596326"/>
              <a:gd name="connsiteX1" fmla="*/ 92990 w 1580827"/>
              <a:gd name="connsiteY1" fmla="*/ 960895 h 1596326"/>
              <a:gd name="connsiteX2" fmla="*/ 449451 w 1580827"/>
              <a:gd name="connsiteY2" fmla="*/ 410705 h 1596326"/>
              <a:gd name="connsiteX3" fmla="*/ 1030637 w 1580827"/>
              <a:gd name="connsiteY3" fmla="*/ 77492 h 1596326"/>
              <a:gd name="connsiteX4" fmla="*/ 1580827 w 1580827"/>
              <a:gd name="connsiteY4" fmla="*/ 0 h 159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827" h="1596326">
                <a:moveTo>
                  <a:pt x="0" y="1596326"/>
                </a:moveTo>
                <a:cubicBezTo>
                  <a:pt x="9041" y="1377412"/>
                  <a:pt x="18082" y="1158498"/>
                  <a:pt x="92990" y="960895"/>
                </a:cubicBezTo>
                <a:cubicBezTo>
                  <a:pt x="167898" y="763292"/>
                  <a:pt x="293177" y="557939"/>
                  <a:pt x="449451" y="410705"/>
                </a:cubicBezTo>
                <a:cubicBezTo>
                  <a:pt x="605725" y="263471"/>
                  <a:pt x="842074" y="145943"/>
                  <a:pt x="1030637" y="77492"/>
                </a:cubicBezTo>
                <a:cubicBezTo>
                  <a:pt x="1219200" y="9041"/>
                  <a:pt x="1400013" y="4520"/>
                  <a:pt x="1580827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19801" y="3962400"/>
            <a:ext cx="1447799" cy="457200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Add shim to match OR larger coils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10200" y="1219200"/>
            <a:ext cx="2351285" cy="36933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normAutofit fontScale="85000" lnSpcReduction="1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8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midplane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= 2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x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endParaRPr lang="en-US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 rot="16200000">
            <a:off x="2811973" y="4602673"/>
            <a:ext cx="1580827" cy="1596326"/>
          </a:xfrm>
          <a:custGeom>
            <a:avLst/>
            <a:gdLst>
              <a:gd name="connsiteX0" fmla="*/ 0 w 1580827"/>
              <a:gd name="connsiteY0" fmla="*/ 1596326 h 1596326"/>
              <a:gd name="connsiteX1" fmla="*/ 92990 w 1580827"/>
              <a:gd name="connsiteY1" fmla="*/ 960895 h 1596326"/>
              <a:gd name="connsiteX2" fmla="*/ 449451 w 1580827"/>
              <a:gd name="connsiteY2" fmla="*/ 410705 h 1596326"/>
              <a:gd name="connsiteX3" fmla="*/ 1030637 w 1580827"/>
              <a:gd name="connsiteY3" fmla="*/ 77492 h 1596326"/>
              <a:gd name="connsiteX4" fmla="*/ 1580827 w 1580827"/>
              <a:gd name="connsiteY4" fmla="*/ 0 h 159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827" h="1596326">
                <a:moveTo>
                  <a:pt x="0" y="1596326"/>
                </a:moveTo>
                <a:cubicBezTo>
                  <a:pt x="9041" y="1377412"/>
                  <a:pt x="18082" y="1158498"/>
                  <a:pt x="92990" y="960895"/>
                </a:cubicBezTo>
                <a:cubicBezTo>
                  <a:pt x="167898" y="763292"/>
                  <a:pt x="293177" y="557939"/>
                  <a:pt x="449451" y="410705"/>
                </a:cubicBezTo>
                <a:cubicBezTo>
                  <a:pt x="605725" y="263471"/>
                  <a:pt x="842074" y="145943"/>
                  <a:pt x="1030637" y="77492"/>
                </a:cubicBezTo>
                <a:cubicBezTo>
                  <a:pt x="1219200" y="9041"/>
                  <a:pt x="1400013" y="4520"/>
                  <a:pt x="1580827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05000" y="5257800"/>
            <a:ext cx="1371600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Shifted due Undersized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2667000" y="4648200"/>
            <a:ext cx="990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3887788" y="5789612"/>
            <a:ext cx="9128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68900" y="4521200"/>
            <a:ext cx="990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4021138" y="3344862"/>
            <a:ext cx="9128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43600" y="4648201"/>
            <a:ext cx="1524000" cy="685799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Add </a:t>
            </a:r>
            <a:r>
              <a:rPr lang="en-US" sz="1400" dirty="0" err="1" smtClean="0">
                <a:solidFill>
                  <a:srgbClr val="0000FF"/>
                </a:solidFill>
              </a:rPr>
              <a:t>midplane</a:t>
            </a:r>
            <a:r>
              <a:rPr lang="en-US" sz="1400" dirty="0" smtClean="0">
                <a:solidFill>
                  <a:srgbClr val="0000FF"/>
                </a:solidFill>
              </a:rPr>
              <a:t> shim to match effective arc length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47800" y="4876800"/>
            <a:ext cx="1447799" cy="457200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Add shim to match OR larger coils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19200" y="4267200"/>
            <a:ext cx="1524000" cy="685799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Add </a:t>
            </a:r>
            <a:r>
              <a:rPr lang="en-US" sz="1400" dirty="0" err="1" smtClean="0">
                <a:solidFill>
                  <a:srgbClr val="0000FF"/>
                </a:solidFill>
              </a:rPr>
              <a:t>midplane</a:t>
            </a:r>
            <a:r>
              <a:rPr lang="en-US" sz="1400" dirty="0" smtClean="0">
                <a:solidFill>
                  <a:srgbClr val="0000FF"/>
                </a:solidFill>
              </a:rPr>
              <a:t> shim to match effective arc length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03/23/2017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QXF Coil CMM measurements at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From MQXFA1 Coils and Conductor Readiness Review</a:t>
            </a:r>
          </a:p>
          <a:p>
            <a:pPr lvl="1"/>
            <a:r>
              <a:rPr lang="en-US" dirty="0" smtClean="0">
                <a:hlinkClick r:id="rId2"/>
              </a:rPr>
              <a:t>https://indico.fnal.gov/conferenceDisplay.py?confId=14087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Azimuthal Size (L + R)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4/28/17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E. Holik | QXFP01a, QXFP01b, QXFP03 CMM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498" y="849855"/>
            <a:ext cx="7211828" cy="523897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951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813838"/>
            <a:ext cx="7411318" cy="5383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Coil Radius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4/28/17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E. Holik | QXFP01a, QXFP01b, QXFP03 CMM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mc:AlternateContent>
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8" name="Rectangle 7"/>
              <p:cNvSpPr/>
              <p:nvPr/>
            </p:nvSpPr>
            <p:spPr>
              <a:xfrm>
                <a:off x="2309829" y="3168586"/>
                <a:ext cx="23669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𝟏𝟏𝟑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𝟑𝟕𝟔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𝒎𝒎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829" y="3168586"/>
                <a:ext cx="236693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62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QXFP02 &amp; 04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23, 2017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33400" y="1295400"/>
            <a:ext cx="48006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Coil Size: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Schmalzle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0030" y="2022399"/>
            <a:ext cx="4417770" cy="309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22399"/>
            <a:ext cx="4421262" cy="309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48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03/23/2017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QXF Coil CMM measurements at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MQXFA1 Coils Cross section Measurements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CMM 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03/23/2017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QXF Coil CMM measurements at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152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All LBNL data was taken using a </a:t>
            </a:r>
            <a:r>
              <a:rPr lang="en-US" dirty="0" err="1" smtClean="0"/>
              <a:t>Zeiss</a:t>
            </a:r>
            <a:r>
              <a:rPr lang="en-US" dirty="0" smtClean="0"/>
              <a:t> </a:t>
            </a:r>
            <a:r>
              <a:rPr lang="en-US" dirty="0" err="1" smtClean="0"/>
              <a:t>Accura</a:t>
            </a:r>
            <a:r>
              <a:rPr lang="en-US" dirty="0" smtClean="0"/>
              <a:t> for CMM</a:t>
            </a:r>
          </a:p>
          <a:p>
            <a:r>
              <a:rPr lang="en-US" dirty="0" smtClean="0"/>
              <a:t>Calypso software post-processed data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All surfaces were “best-fit” to reference geometry with equal weighting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However, the alignment was not included in the MQXFA1 coils measurements (therefore, no asymmetry data)</a:t>
            </a:r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77072"/>
            <a:ext cx="2743200" cy="1313928"/>
          </a:xfrm>
          <a:prstGeom prst="rect">
            <a:avLst/>
          </a:prstGeom>
        </p:spPr>
      </p:pic>
      <p:pic>
        <p:nvPicPr>
          <p:cNvPr id="9" name="Picture 8" descr="IMG_4012.jpeg"/>
          <p:cNvPicPr>
            <a:picLocks noChangeAspect="1"/>
          </p:cNvPicPr>
          <p:nvPr/>
        </p:nvPicPr>
        <p:blipFill>
          <a:blip r:embed="rId3"/>
          <a:srcRect l="21035" t="18385" r="9590" b="24115"/>
          <a:stretch>
            <a:fillRect/>
          </a:stretch>
        </p:blipFill>
        <p:spPr>
          <a:xfrm>
            <a:off x="228600" y="2819400"/>
            <a:ext cx="56388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27K977B.jpg"/>
          <p:cNvPicPr>
            <a:picLocks noChangeAspect="1"/>
          </p:cNvPicPr>
          <p:nvPr/>
        </p:nvPicPr>
        <p:blipFill>
          <a:blip r:embed="rId2"/>
          <a:srcRect l="8333" t="25536" r="5000" b="33262"/>
          <a:stretch>
            <a:fillRect/>
          </a:stretch>
        </p:blipFill>
        <p:spPr>
          <a:xfrm>
            <a:off x="0" y="2971800"/>
            <a:ext cx="9144000" cy="2813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Dummy Coil Cross Section 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03/23/2017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QXF Coil CMM measurements at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1371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Data was only processed at a subset (SG locations) of all the cross section measurements available:</a:t>
            </a:r>
          </a:p>
          <a:p>
            <a:pPr lvl="1"/>
            <a:r>
              <a:rPr lang="en-US" dirty="0" smtClean="0"/>
              <a:t>740 mm</a:t>
            </a:r>
          </a:p>
          <a:p>
            <a:pPr lvl="1"/>
            <a:r>
              <a:rPr lang="en-US" dirty="0" smtClean="0"/>
              <a:t>1940 mm</a:t>
            </a:r>
          </a:p>
          <a:p>
            <a:pPr lvl="1"/>
            <a:r>
              <a:rPr lang="en-US" dirty="0" smtClean="0"/>
              <a:t>3140 mm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5715000"/>
            <a:ext cx="740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740 mm</a:t>
            </a:r>
          </a:p>
        </p:txBody>
      </p:sp>
      <p:sp>
        <p:nvSpPr>
          <p:cNvPr id="13" name="Oval 12"/>
          <p:cNvSpPr/>
          <p:nvPr/>
        </p:nvSpPr>
        <p:spPr>
          <a:xfrm>
            <a:off x="1713480" y="5170297"/>
            <a:ext cx="3048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01520" y="5181600"/>
            <a:ext cx="3048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87520" y="3352800"/>
            <a:ext cx="3048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733800" y="5715000"/>
            <a:ext cx="826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1940 mm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19800" y="3886200"/>
            <a:ext cx="826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3140 mm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8400" y="5257800"/>
            <a:ext cx="2667000" cy="10668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normAutofit lnSpcReduction="10000"/>
          </a:bodyPr>
          <a:lstStyle/>
          <a:p>
            <a:r>
              <a:rPr lang="en-US" sz="1600" dirty="0" smtClean="0"/>
              <a:t>CMM Model Standard:</a:t>
            </a:r>
          </a:p>
          <a:p>
            <a:r>
              <a:rPr lang="en-US" sz="1600" i="1" dirty="0" smtClean="0"/>
              <a:t>Inner Radius: 74.75 mm</a:t>
            </a:r>
          </a:p>
          <a:p>
            <a:r>
              <a:rPr lang="en-US" sz="1600" i="1" dirty="0" smtClean="0"/>
              <a:t>Outer Radius: 113.376 mm</a:t>
            </a:r>
          </a:p>
          <a:p>
            <a:r>
              <a:rPr lang="en-US" sz="1600" i="1" dirty="0" err="1" smtClean="0"/>
              <a:t>Midplane</a:t>
            </a:r>
            <a:r>
              <a:rPr lang="en-US" sz="1600" i="1" dirty="0" smtClean="0"/>
              <a:t> offset: 0.125 mm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1254" y="3886200"/>
            <a:ext cx="4572000" cy="196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Post-processing at 740 mm from 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03/23/2017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QXF Coil CMM measurements at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263" y="1669094"/>
            <a:ext cx="4572000" cy="191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5" y="3886200"/>
            <a:ext cx="4572000" cy="196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572000" cy="196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44055" y="114300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0070C0"/>
                </a:solidFill>
              </a:rPr>
              <a:t>Profile: ± 2 mil</a:t>
            </a:r>
            <a:endParaRPr lang="en-US" b="1" i="1" u="sng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230943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-0.001”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-0.004”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2819400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-0.001”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-0.002”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163720" y="5105400"/>
            <a:ext cx="1510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0”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-0.0015”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616299" y="5105399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-0.001”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-0.002”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9203"/>
            <a:ext cx="4572000" cy="188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80699"/>
            <a:ext cx="4572000" cy="188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Post-processing at 1940 mm from 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03/23/2017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QXF Coil CMM measurements at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55773"/>
            <a:ext cx="4572000" cy="192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5" y="3870825"/>
            <a:ext cx="4572000" cy="189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4055" y="114300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0070C0"/>
                </a:solidFill>
              </a:rPr>
              <a:t>Profile: ± 2 mil</a:t>
            </a:r>
            <a:endParaRPr lang="en-US" b="1" i="1" u="sng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6299" y="2311553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-0.0015”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-0.004”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170647" y="2773218"/>
            <a:ext cx="1536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-0.001”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-0.002”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81372" y="5024735"/>
            <a:ext cx="1621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-0.0005”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-0.0015”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577026" y="5105398"/>
            <a:ext cx="1621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-0.0015”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-0.003”</a:t>
            </a:r>
            <a:endParaRPr lang="en-US" sz="12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20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8164" y="3823514"/>
            <a:ext cx="4572000" cy="194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Post-processing at 3140 mm from 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03/23/2017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QXF Coil CMM measurements at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5" y="3910061"/>
            <a:ext cx="4572000" cy="190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5091" y="1653098"/>
            <a:ext cx="4572000" cy="189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53098"/>
            <a:ext cx="4572000" cy="192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4055" y="114300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0070C0"/>
                </a:solidFill>
              </a:rPr>
              <a:t>Profile: ± 2 mil</a:t>
            </a:r>
            <a:endParaRPr lang="en-US" b="1" i="1" u="sng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6299" y="2311553"/>
            <a:ext cx="153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</a:t>
            </a:r>
            <a:r>
              <a:rPr lang="en-US" sz="1200" dirty="0" smtClean="0"/>
              <a:t>  </a:t>
            </a:r>
            <a:r>
              <a:rPr lang="en-US" sz="1200" dirty="0" smtClean="0"/>
              <a:t>-</a:t>
            </a:r>
            <a:r>
              <a:rPr lang="en-US" sz="1200" dirty="0" smtClean="0"/>
              <a:t>0.0015”</a:t>
            </a:r>
            <a:endParaRPr lang="en-US" sz="1200" dirty="0" smtClean="0"/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-0.004”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170647" y="2895600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-0.0005”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-0.001”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81372" y="5151582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0”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-0.001”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577026" y="5105398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Radial:         -0.001”</a:t>
            </a:r>
          </a:p>
          <a:p>
            <a:r>
              <a:rPr lang="en-US" sz="1200" dirty="0" err="1" smtClean="0"/>
              <a:t>Midplane</a:t>
            </a:r>
            <a:r>
              <a:rPr lang="en-US" sz="1200" dirty="0" smtClean="0"/>
              <a:t>:  -0.002”</a:t>
            </a:r>
            <a:endParaRPr lang="en-US" sz="12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712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03/23/2017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QXF Coil CMM measurements at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dirty="0" smtClean="0"/>
              <a:t>Effective coil OR (mm)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2172298"/>
              </p:ext>
            </p:extLst>
          </p:nvPr>
        </p:nvGraphicFramePr>
        <p:xfrm>
          <a:off x="1524000" y="1516644"/>
          <a:ext cx="6096000" cy="1657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3142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Coil #2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Coil 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Coil #4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Coil #5</a:t>
                      </a:r>
                      <a:endParaRPr lang="en-US" sz="1400" dirty="0"/>
                    </a:p>
                  </a:txBody>
                  <a:tcPr/>
                </a:tc>
              </a:tr>
              <a:tr h="3314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740 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113.318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113.334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113.334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113.36</a:t>
                      </a:r>
                      <a:endParaRPr lang="en-US" sz="1400" dirty="0"/>
                    </a:p>
                  </a:txBody>
                  <a:tcPr/>
                </a:tc>
              </a:tr>
              <a:tr h="3314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1940 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113.306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113.347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113.326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113.355</a:t>
                      </a:r>
                      <a:endParaRPr lang="en-US" sz="1400" dirty="0"/>
                    </a:p>
                  </a:txBody>
                  <a:tcPr/>
                </a:tc>
              </a:tr>
              <a:tr h="3314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3140 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113.318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113.355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113.334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113.368</a:t>
                      </a:r>
                      <a:endParaRPr lang="en-US" sz="1400" dirty="0"/>
                    </a:p>
                  </a:txBody>
                  <a:tcPr/>
                </a:tc>
              </a:tr>
              <a:tr h="33142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Avg.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113.331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113.345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113.331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113.361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3436" y="1147312"/>
            <a:ext cx="299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0070C0"/>
                </a:solidFill>
              </a:rPr>
              <a:t>Nominal OR: 113.376 mm</a:t>
            </a:r>
            <a:endParaRPr lang="en-US" b="1" i="1" u="sng" dirty="0">
              <a:solidFill>
                <a:srgbClr val="0070C0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6836970"/>
              </p:ext>
            </p:extLst>
          </p:nvPr>
        </p:nvGraphicFramePr>
        <p:xfrm>
          <a:off x="2590800" y="3657600"/>
          <a:ext cx="5853113" cy="2540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3449864" y="3429000"/>
            <a:ext cx="2950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Coil </a:t>
            </a:r>
            <a:r>
              <a:rPr lang="en-US" dirty="0" smtClean="0"/>
              <a:t>OR </a:t>
            </a:r>
            <a:r>
              <a:rPr lang="en-US" dirty="0"/>
              <a:t>Dev. from Nominal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0891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u-1004-2953.jpg"/>
          <p:cNvPicPr>
            <a:picLocks noChangeAspect="1"/>
          </p:cNvPicPr>
          <p:nvPr/>
        </p:nvPicPr>
        <p:blipFill>
          <a:blip r:embed="rId2">
            <a:alphaModFix/>
          </a:blip>
          <a:srcRect l="19958" t="16872" r="11523" b="13579"/>
          <a:stretch>
            <a:fillRect/>
          </a:stretch>
        </p:blipFill>
        <p:spPr>
          <a:xfrm>
            <a:off x="381000" y="223148"/>
            <a:ext cx="8458200" cy="6634852"/>
          </a:xfrm>
          <a:prstGeom prst="rect">
            <a:avLst/>
          </a:prstGeom>
        </p:spPr>
      </p:pic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6477000" y="1447800"/>
            <a:ext cx="893168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Sector 1</a:t>
            </a:r>
            <a:endParaRPr lang="en-US" sz="1400" b="1" dirty="0">
              <a:latin typeface="+mj-lt"/>
            </a:endParaRPr>
          </a:p>
        </p:txBody>
      </p:sp>
      <p:sp>
        <p:nvSpPr>
          <p:cNvPr id="39" name="TextBox 7"/>
          <p:cNvSpPr txBox="1">
            <a:spLocks noChangeArrowheads="1"/>
          </p:cNvSpPr>
          <p:nvPr/>
        </p:nvSpPr>
        <p:spPr bwMode="auto">
          <a:xfrm>
            <a:off x="6477000" y="5486400"/>
            <a:ext cx="893168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Sector 4</a:t>
            </a:r>
            <a:endParaRPr lang="en-US" sz="1400" b="1" dirty="0">
              <a:latin typeface="+mj-lt"/>
            </a:endParaRPr>
          </a:p>
        </p:txBody>
      </p:sp>
      <p:sp>
        <p:nvSpPr>
          <p:cNvPr id="40" name="TextBox 7"/>
          <p:cNvSpPr txBox="1">
            <a:spLocks noChangeArrowheads="1"/>
          </p:cNvSpPr>
          <p:nvPr/>
        </p:nvSpPr>
        <p:spPr bwMode="auto">
          <a:xfrm>
            <a:off x="1905000" y="5486400"/>
            <a:ext cx="893168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Sector 3</a:t>
            </a:r>
            <a:endParaRPr lang="en-US" sz="1400" b="1" dirty="0">
              <a:latin typeface="+mj-lt"/>
            </a:endParaRPr>
          </a:p>
        </p:txBody>
      </p:sp>
      <p:sp>
        <p:nvSpPr>
          <p:cNvPr id="41" name="TextBox 7"/>
          <p:cNvSpPr txBox="1">
            <a:spLocks noChangeArrowheads="1"/>
          </p:cNvSpPr>
          <p:nvPr/>
        </p:nvSpPr>
        <p:spPr bwMode="auto">
          <a:xfrm>
            <a:off x="1905000" y="1447800"/>
            <a:ext cx="893168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Sector 2</a:t>
            </a:r>
            <a:endParaRPr lang="en-US" sz="1400" b="1" dirty="0">
              <a:latin typeface="+mj-lt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4648200" y="1978223"/>
            <a:ext cx="1237250" cy="30777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Sec1 Out (+)</a:t>
            </a:r>
            <a:endParaRPr lang="en-US" sz="1400" b="1" dirty="0">
              <a:latin typeface="+mj-lt"/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 rot="5400000">
            <a:off x="5230614" y="4389646"/>
            <a:ext cx="813394" cy="30777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Sec1 In</a:t>
            </a:r>
            <a:endParaRPr lang="en-US" sz="1400" b="1" dirty="0">
              <a:latin typeface="+mj-lt"/>
            </a:endParaRP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 rot="5400000">
            <a:off x="5614023" y="3992354"/>
            <a:ext cx="966931" cy="307777"/>
          </a:xfrm>
          <a:prstGeom prst="rect">
            <a:avLst/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Sec4 Out</a:t>
            </a:r>
            <a:endParaRPr lang="en-US" sz="1400" b="1" dirty="0">
              <a:latin typeface="+mj-lt"/>
            </a:endParaRP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3276600" y="4419600"/>
            <a:ext cx="813394" cy="30777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Sec4 In</a:t>
            </a:r>
            <a:endParaRPr lang="en-US" sz="1400" b="1" dirty="0">
              <a:latin typeface="+mj-lt"/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3581400" y="4953000"/>
            <a:ext cx="966931" cy="307777"/>
          </a:xfrm>
          <a:prstGeom prst="rect">
            <a:avLst/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Sec3 Out</a:t>
            </a:r>
            <a:endParaRPr lang="en-US" sz="1400" b="1" dirty="0">
              <a:latin typeface="+mj-lt"/>
            </a:endParaRPr>
          </a:p>
        </p:txBody>
      </p:sp>
      <p:sp>
        <p:nvSpPr>
          <p:cNvPr id="32" name="TextBox 7"/>
          <p:cNvSpPr txBox="1">
            <a:spLocks noChangeArrowheads="1"/>
          </p:cNvSpPr>
          <p:nvPr/>
        </p:nvSpPr>
        <p:spPr bwMode="auto">
          <a:xfrm>
            <a:off x="4724400" y="1371600"/>
            <a:ext cx="1042636" cy="30777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Sec3 In (-)</a:t>
            </a:r>
            <a:endParaRPr lang="en-US" sz="1400" b="1" dirty="0">
              <a:latin typeface="+mj-lt"/>
            </a:endParaRPr>
          </a:p>
        </p:txBody>
      </p:sp>
      <p:sp>
        <p:nvSpPr>
          <p:cNvPr id="34" name="TextBox 7"/>
          <p:cNvSpPr txBox="1">
            <a:spLocks noChangeArrowheads="1"/>
          </p:cNvSpPr>
          <p:nvPr/>
        </p:nvSpPr>
        <p:spPr bwMode="auto">
          <a:xfrm rot="5400000">
            <a:off x="2633390" y="2938869"/>
            <a:ext cx="966931" cy="307777"/>
          </a:xfrm>
          <a:prstGeom prst="rect">
            <a:avLst/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Sec2 Out</a:t>
            </a:r>
            <a:endParaRPr lang="en-US" sz="1400" b="1" dirty="0">
              <a:latin typeface="+mj-lt"/>
            </a:endParaRPr>
          </a:p>
        </p:txBody>
      </p:sp>
      <p:sp>
        <p:nvSpPr>
          <p:cNvPr id="35" name="TextBox 7"/>
          <p:cNvSpPr txBox="1">
            <a:spLocks noChangeArrowheads="1"/>
          </p:cNvSpPr>
          <p:nvPr/>
        </p:nvSpPr>
        <p:spPr bwMode="auto">
          <a:xfrm>
            <a:off x="5105400" y="2438400"/>
            <a:ext cx="813394" cy="307777"/>
          </a:xfrm>
          <a:prstGeom prst="rect">
            <a:avLst/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Sec2 In</a:t>
            </a:r>
            <a:endParaRPr lang="en-US" sz="1400" b="1" dirty="0">
              <a:latin typeface="+mj-lt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 rot="20131366">
            <a:off x="2918369" y="6117564"/>
            <a:ext cx="1661808" cy="307777"/>
          </a:xfrm>
          <a:prstGeom prst="rect">
            <a:avLst/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Sec2-Sec4 Splice</a:t>
            </a:r>
            <a:endParaRPr lang="en-US" sz="1400" b="1" dirty="0">
              <a:latin typeface="+mj-lt"/>
            </a:endParaRP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 rot="20179442">
            <a:off x="4560868" y="718889"/>
            <a:ext cx="1661808" cy="307777"/>
          </a:xfrm>
          <a:prstGeom prst="rect">
            <a:avLst/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Sec3-Sec2 Splice</a:t>
            </a:r>
            <a:endParaRPr lang="en-US" sz="1400" b="1" dirty="0">
              <a:latin typeface="+mj-lt"/>
            </a:endParaRP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 rot="3951502">
            <a:off x="1120424" y="2648250"/>
            <a:ext cx="1661808" cy="30777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Sec1-Sec4 Splice</a:t>
            </a:r>
            <a:endParaRPr lang="en-US" sz="1400" b="1" dirty="0">
              <a:latin typeface="+mj-lt"/>
            </a:endParaRPr>
          </a:p>
        </p:txBody>
      </p: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4553899" y="6324600"/>
            <a:ext cx="4513901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Splice Order:  (+) o1i – i4o – i2o – o3i (-)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9291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39708</TotalTime>
  <Words>670</Words>
  <Application>Microsoft Macintosh PowerPoint</Application>
  <PresentationFormat>On-screen Show (4:3)</PresentationFormat>
  <Paragraphs>159</Paragraphs>
  <Slides>14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MQXFA1 (QXFP coils) measurements at SG locations LBNL</vt:lpstr>
      <vt:lpstr>Outline</vt:lpstr>
      <vt:lpstr>CMM Measurements</vt:lpstr>
      <vt:lpstr>Dummy Coil Cross Section Measurements</vt:lpstr>
      <vt:lpstr>Post-processing at 740 mm from LE</vt:lpstr>
      <vt:lpstr>Post-processing at 1940 mm from LE</vt:lpstr>
      <vt:lpstr>Post-processing at 3140 mm from LE</vt:lpstr>
      <vt:lpstr>Effective coil OR (mm)</vt:lpstr>
      <vt:lpstr>Slide 9</vt:lpstr>
      <vt:lpstr>Coil Order Constraints</vt:lpstr>
      <vt:lpstr>Backup Slides</vt:lpstr>
      <vt:lpstr>Coil Azimuthal Size (L + R)</vt:lpstr>
      <vt:lpstr>Measured Coil Radius</vt:lpstr>
      <vt:lpstr>QXFP02 &amp; 04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SQXF</dc:title>
  <dc:creator>dwcheng</dc:creator>
  <cp:lastModifiedBy>Dan Cheng</cp:lastModifiedBy>
  <cp:revision>1600</cp:revision>
  <cp:lastPrinted>2014-05-02T17:32:29Z</cp:lastPrinted>
  <dcterms:created xsi:type="dcterms:W3CDTF">2017-04-28T17:37:52Z</dcterms:created>
  <dcterms:modified xsi:type="dcterms:W3CDTF">2017-04-28T18:08:46Z</dcterms:modified>
</cp:coreProperties>
</file>