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63" r:id="rId5"/>
    <p:sldId id="312" r:id="rId6"/>
    <p:sldId id="321" r:id="rId7"/>
    <p:sldId id="313" r:id="rId8"/>
    <p:sldId id="325" r:id="rId9"/>
    <p:sldId id="317" r:id="rId10"/>
    <p:sldId id="318" r:id="rId11"/>
    <p:sldId id="366" r:id="rId12"/>
    <p:sldId id="358" r:id="rId13"/>
    <p:sldId id="367" r:id="rId14"/>
    <p:sldId id="368" r:id="rId15"/>
    <p:sldId id="360" r:id="rId16"/>
    <p:sldId id="357" r:id="rId17"/>
    <p:sldId id="370" r:id="rId18"/>
    <p:sldId id="369" r:id="rId19"/>
    <p:sldId id="359" r:id="rId20"/>
    <p:sldId id="334" r:id="rId21"/>
    <p:sldId id="335" r:id="rId22"/>
    <p:sldId id="336" r:id="rId23"/>
    <p:sldId id="337" r:id="rId24"/>
    <p:sldId id="338" r:id="rId25"/>
    <p:sldId id="361" r:id="rId26"/>
    <p:sldId id="371" r:id="rId27"/>
    <p:sldId id="365" r:id="rId28"/>
    <p:sldId id="364" r:id="rId29"/>
    <p:sldId id="372" r:id="rId30"/>
    <p:sldId id="374" r:id="rId31"/>
    <p:sldId id="363" r:id="rId32"/>
    <p:sldId id="354" r:id="rId33"/>
    <p:sldId id="373" r:id="rId34"/>
    <p:sldId id="375" r:id="rId35"/>
    <p:sldId id="356" r:id="rId36"/>
    <p:sldId id="322" r:id="rId37"/>
    <p:sldId id="323" r:id="rId38"/>
    <p:sldId id="324" r:id="rId39"/>
    <p:sldId id="350" r:id="rId40"/>
    <p:sldId id="320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="" xmlns:mv="urn:schemas-microsoft-com:mac:vml" xmlns:mc="http://schemas.openxmlformats.org/markup-compatibility/2006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E6928E"/>
    <a:srgbClr val="F6B69D"/>
    <a:srgbClr val="B4C6E7"/>
    <a:srgbClr val="FFE699"/>
    <a:srgbClr val="FFCC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0141" autoAdjust="0"/>
    <p:restoredTop sz="93220" autoAdjust="0"/>
  </p:normalViewPr>
  <p:slideViewPr>
    <p:cSldViewPr snapToObjects="1" showGuides="1">
      <p:cViewPr varScale="1">
        <p:scale>
          <a:sx n="96" d="100"/>
          <a:sy n="96" d="100"/>
        </p:scale>
        <p:origin x="-1392" y="-104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49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7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4/26/17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4/26/17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200842"/>
            <a:ext cx="574455" cy="58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200842"/>
            <a:ext cx="574455" cy="58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200842"/>
            <a:ext cx="574455" cy="58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200842"/>
            <a:ext cx="574455" cy="58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0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65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8" Type="http://schemas.openxmlformats.org/officeDocument/2006/relationships/image" Target="../media/image76.jpeg"/><Relationship Id="rId9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4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MQXFA </a:t>
            </a:r>
            <a:r>
              <a:rPr lang="en-US" smtClean="0"/>
              <a:t>Structure Assembly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Dan Cheng</a:t>
            </a:r>
          </a:p>
          <a:p>
            <a:r>
              <a:rPr lang="en-GB" smtClean="0"/>
              <a:t>For the MQXFA team</a:t>
            </a:r>
            <a:endParaRPr lang="en-GB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MQXFA1M Readiness Review – LBNL, April 27–28, 2017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280979" y="685801"/>
            <a:ext cx="3290621" cy="1371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7912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MQXFA1M Shell-Yoke Assembly Processes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55418" y="2438401"/>
            <a:ext cx="3197382" cy="3505199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Shells stacked and aligned</a:t>
            </a:r>
          </a:p>
          <a:p>
            <a:pPr>
              <a:buFont typeface="Arial"/>
              <a:buChar char="•"/>
            </a:pPr>
            <a:r>
              <a:rPr lang="en-US" dirty="0" smtClean="0"/>
              <a:t>Yoke stacks </a:t>
            </a:r>
            <a:r>
              <a:rPr lang="en-US" dirty="0" smtClean="0"/>
              <a:t>inserted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Pins only in “top” quadrant</a:t>
            </a:r>
          </a:p>
          <a:p>
            <a:pPr>
              <a:buFont typeface="Arial"/>
              <a:buChar char="•"/>
            </a:pPr>
            <a:r>
              <a:rPr lang="en-US" dirty="0" smtClean="0"/>
              <a:t>Cooling hole bladder supports installed</a:t>
            </a:r>
            <a:r>
              <a:rPr lang="en-US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N</a:t>
            </a:r>
            <a:r>
              <a:rPr lang="en-US" dirty="0" smtClean="0"/>
              <a:t>o </a:t>
            </a:r>
            <a:r>
              <a:rPr lang="en-US" dirty="0" smtClean="0"/>
              <a:t>bladders in “usual” </a:t>
            </a:r>
            <a:r>
              <a:rPr lang="en-US" dirty="0" smtClean="0"/>
              <a:t>slots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Max. pressure 4100 PSI all-around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LE shell required asymmetric loading to stay under ~4100 PSI to insert one gap key</a:t>
            </a:r>
          </a:p>
          <a:p>
            <a:pPr>
              <a:buFont typeface="Arial"/>
              <a:buChar char="•"/>
            </a:pPr>
            <a:r>
              <a:rPr lang="en-US" dirty="0" smtClean="0"/>
              <a:t>Shell-yoke stacks rotated </a:t>
            </a:r>
            <a:r>
              <a:rPr lang="en-US" dirty="0" err="1" smtClean="0"/>
              <a:t>horiz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26" name="Picture 25" descr="yokeshell.jpg"/>
          <p:cNvPicPr>
            <a:picLocks noChangeAspect="1"/>
          </p:cNvPicPr>
          <p:nvPr/>
        </p:nvPicPr>
        <p:blipFill>
          <a:blip r:embed="rId2"/>
          <a:srcRect t="57037" r="57037"/>
          <a:stretch>
            <a:fillRect/>
          </a:stretch>
        </p:blipFill>
        <p:spPr>
          <a:xfrm>
            <a:off x="155418" y="958960"/>
            <a:ext cx="2359182" cy="132704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3411.jpeg"/>
          <p:cNvPicPr>
            <a:picLocks noChangeAspect="1"/>
          </p:cNvPicPr>
          <p:nvPr/>
        </p:nvPicPr>
        <p:blipFill>
          <a:blip r:embed="rId3"/>
          <a:srcRect l="30000" r="34375"/>
          <a:stretch>
            <a:fillRect/>
          </a:stretch>
        </p:blipFill>
        <p:spPr>
          <a:xfrm>
            <a:off x="3352800" y="762000"/>
            <a:ext cx="1737360" cy="3657600"/>
          </a:xfrm>
          <a:prstGeom prst="rect">
            <a:avLst/>
          </a:prstGeom>
        </p:spPr>
      </p:pic>
      <p:pic>
        <p:nvPicPr>
          <p:cNvPr id="10" name="Picture 9" descr="IMG_3685.jpeg"/>
          <p:cNvPicPr>
            <a:picLocks noChangeAspect="1"/>
          </p:cNvPicPr>
          <p:nvPr/>
        </p:nvPicPr>
        <p:blipFill>
          <a:blip r:embed="rId4"/>
          <a:srcRect l="28936" r="20694" b="14444"/>
          <a:stretch>
            <a:fillRect/>
          </a:stretch>
        </p:blipFill>
        <p:spPr>
          <a:xfrm>
            <a:off x="5410200" y="762000"/>
            <a:ext cx="1615044" cy="3657600"/>
          </a:xfrm>
          <a:prstGeom prst="rect">
            <a:avLst/>
          </a:prstGeom>
        </p:spPr>
      </p:pic>
      <p:pic>
        <p:nvPicPr>
          <p:cNvPr id="11" name="Picture 10" descr="IMG_3413.jpeg"/>
          <p:cNvPicPr>
            <a:picLocks noChangeAspect="1"/>
          </p:cNvPicPr>
          <p:nvPr/>
        </p:nvPicPr>
        <p:blipFill>
          <a:blip r:embed="rId5"/>
          <a:srcRect l="26667" t="11042" r="22963" b="11024"/>
          <a:stretch>
            <a:fillRect/>
          </a:stretch>
        </p:blipFill>
        <p:spPr>
          <a:xfrm>
            <a:off x="7162800" y="762000"/>
            <a:ext cx="1772975" cy="3657600"/>
          </a:xfrm>
          <a:prstGeom prst="rect">
            <a:avLst/>
          </a:prstGeom>
        </p:spPr>
      </p:pic>
      <p:pic>
        <p:nvPicPr>
          <p:cNvPr id="12" name="Picture 11" descr="IMG_3559.jpeg"/>
          <p:cNvPicPr>
            <a:picLocks noChangeAspect="1"/>
          </p:cNvPicPr>
          <p:nvPr/>
        </p:nvPicPr>
        <p:blipFill>
          <a:blip r:embed="rId6"/>
          <a:srcRect t="37375" r="27266" b="12222"/>
          <a:stretch>
            <a:fillRect/>
          </a:stretch>
        </p:blipFill>
        <p:spPr>
          <a:xfrm>
            <a:off x="3354699" y="4527550"/>
            <a:ext cx="1979301" cy="1828800"/>
          </a:xfrm>
          <a:prstGeom prst="rect">
            <a:avLst/>
          </a:prstGeom>
        </p:spPr>
      </p:pic>
      <p:pic>
        <p:nvPicPr>
          <p:cNvPr id="13" name="Picture 12" descr="IMG_3912.jpeg"/>
          <p:cNvPicPr>
            <a:picLocks noChangeAspect="1"/>
          </p:cNvPicPr>
          <p:nvPr/>
        </p:nvPicPr>
        <p:blipFill>
          <a:blip r:embed="rId7"/>
          <a:srcRect l="10813" t="15236" r="10437" b="23514"/>
          <a:stretch>
            <a:fillRect/>
          </a:stretch>
        </p:blipFill>
        <p:spPr>
          <a:xfrm>
            <a:off x="5780314" y="4527550"/>
            <a:ext cx="3135086" cy="1828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MQXFA1M Shell-Yoke Assembly Processes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55418" y="2438400"/>
            <a:ext cx="2663982" cy="3505200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Half length assemblies </a:t>
            </a:r>
            <a:r>
              <a:rPr lang="en-US" dirty="0" smtClean="0"/>
              <a:t>aligned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Required shimming to “clock” shells</a:t>
            </a:r>
          </a:p>
          <a:p>
            <a:pPr>
              <a:buFont typeface="Arial"/>
              <a:buChar char="•"/>
            </a:pPr>
            <a:r>
              <a:rPr lang="en-US" dirty="0" smtClean="0"/>
              <a:t>Swapped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Half</a:t>
            </a:r>
            <a:r>
              <a:rPr lang="en-US" dirty="0" smtClean="0"/>
              <a:t>-length </a:t>
            </a:r>
            <a:r>
              <a:rPr lang="en-US" dirty="0" smtClean="0"/>
              <a:t>rods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 smtClean="0"/>
              <a:t>full-</a:t>
            </a:r>
            <a:r>
              <a:rPr lang="en-US" dirty="0" smtClean="0"/>
              <a:t>length ones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Center </a:t>
            </a:r>
            <a:r>
              <a:rPr lang="en-US" dirty="0" smtClean="0"/>
              <a:t>bushings</a:t>
            </a:r>
          </a:p>
          <a:p>
            <a:pPr>
              <a:buFont typeface="Arial"/>
              <a:buChar char="•"/>
            </a:pPr>
            <a:r>
              <a:rPr lang="en-US" dirty="0" smtClean="0"/>
              <a:t>Axial tensioning rig </a:t>
            </a:r>
            <a:r>
              <a:rPr lang="en-US" dirty="0" smtClean="0"/>
              <a:t>attached to full-length rods</a:t>
            </a:r>
          </a:p>
          <a:p>
            <a:pPr>
              <a:buFont typeface="Arial"/>
              <a:buChar char="•"/>
            </a:pPr>
            <a:r>
              <a:rPr lang="en-US" dirty="0" smtClean="0"/>
              <a:t>Rods </a:t>
            </a:r>
            <a:r>
              <a:rPr lang="en-US" dirty="0" smtClean="0"/>
              <a:t>tensioned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Accidentally applied too much pressure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26" name="Picture 25" descr="yokeshell.jpg"/>
          <p:cNvPicPr>
            <a:picLocks noChangeAspect="1"/>
          </p:cNvPicPr>
          <p:nvPr/>
        </p:nvPicPr>
        <p:blipFill>
          <a:blip r:embed="rId2"/>
          <a:srcRect t="57037" r="57037"/>
          <a:stretch>
            <a:fillRect/>
          </a:stretch>
        </p:blipFill>
        <p:spPr>
          <a:xfrm>
            <a:off x="155418" y="958960"/>
            <a:ext cx="2359182" cy="132704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IMG_3965.jpeg"/>
          <p:cNvPicPr>
            <a:picLocks noChangeAspect="1"/>
          </p:cNvPicPr>
          <p:nvPr/>
        </p:nvPicPr>
        <p:blipFill>
          <a:blip r:embed="rId3"/>
          <a:srcRect l="41168" t="3750" r="14160" b="21250"/>
          <a:stretch>
            <a:fillRect/>
          </a:stretch>
        </p:blipFill>
        <p:spPr>
          <a:xfrm>
            <a:off x="2832735" y="990600"/>
            <a:ext cx="1815465" cy="2286000"/>
          </a:xfrm>
          <a:prstGeom prst="rect">
            <a:avLst/>
          </a:prstGeom>
        </p:spPr>
      </p:pic>
      <p:pic>
        <p:nvPicPr>
          <p:cNvPr id="15" name="Picture 14" descr="IMG_4055.jpeg"/>
          <p:cNvPicPr>
            <a:picLocks noChangeAspect="1"/>
          </p:cNvPicPr>
          <p:nvPr/>
        </p:nvPicPr>
        <p:blipFill>
          <a:blip r:embed="rId4"/>
          <a:srcRect l="3187" t="26316"/>
          <a:stretch>
            <a:fillRect/>
          </a:stretch>
        </p:blipFill>
        <p:spPr>
          <a:xfrm>
            <a:off x="4647474" y="1219200"/>
            <a:ext cx="4496526" cy="1828800"/>
          </a:xfrm>
          <a:prstGeom prst="rect">
            <a:avLst/>
          </a:prstGeom>
        </p:spPr>
      </p:pic>
      <p:pic>
        <p:nvPicPr>
          <p:cNvPr id="16" name="Picture 15" descr="IMG_4105.jpeg"/>
          <p:cNvPicPr>
            <a:picLocks noChangeAspect="1"/>
          </p:cNvPicPr>
          <p:nvPr/>
        </p:nvPicPr>
        <p:blipFill>
          <a:blip r:embed="rId5"/>
          <a:srcRect t="8750" b="6703"/>
          <a:stretch>
            <a:fillRect/>
          </a:stretch>
        </p:blipFill>
        <p:spPr>
          <a:xfrm>
            <a:off x="3024315" y="3657600"/>
            <a:ext cx="3605085" cy="2286000"/>
          </a:xfrm>
          <a:prstGeom prst="rect">
            <a:avLst/>
          </a:prstGeom>
        </p:spPr>
      </p:pic>
      <p:pic>
        <p:nvPicPr>
          <p:cNvPr id="17" name="Picture 16" descr="IMG_4125.jpeg"/>
          <p:cNvPicPr>
            <a:picLocks noChangeAspect="1"/>
          </p:cNvPicPr>
          <p:nvPr/>
        </p:nvPicPr>
        <p:blipFill>
          <a:blip r:embed="rId6"/>
          <a:srcRect l="17775" r="10662"/>
          <a:stretch>
            <a:fillRect/>
          </a:stretch>
        </p:blipFill>
        <p:spPr>
          <a:xfrm>
            <a:off x="6810375" y="3657600"/>
            <a:ext cx="2181225" cy="2286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76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Yoke lamination thickness tolerances</a:t>
            </a:r>
          </a:p>
          <a:p>
            <a:pPr lvl="1"/>
            <a:r>
              <a:rPr lang="en-US" dirty="0" smtClean="0"/>
              <a:t>This required machining of intermediate laminations in order to match lengths of all eight half-length stacks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We will procure “sub-stacks” from vendors that will be held to pre-determined lengths (starting with MQXFA2)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Yoke-shell assembly stand</a:t>
            </a:r>
          </a:p>
          <a:p>
            <a:pPr lvl="1"/>
            <a:r>
              <a:rPr lang="en-US" dirty="0" smtClean="0"/>
              <a:t>Old geometry adapted to new design had interferences with present design.  Required shimming; these pedestals will be redesigned.</a:t>
            </a:r>
          </a:p>
          <a:p>
            <a:r>
              <a:rPr lang="en-US" dirty="0" smtClean="0"/>
              <a:t>Crane </a:t>
            </a:r>
            <a:r>
              <a:rPr lang="en-US" dirty="0" smtClean="0"/>
              <a:t>height</a:t>
            </a:r>
          </a:p>
          <a:p>
            <a:pPr lvl="1"/>
            <a:r>
              <a:rPr lang="en-US" dirty="0" smtClean="0"/>
              <a:t>We pushed the limits of the crane clearance when lifting completed half-length stacks from the stand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 lifting/rotating beam that was designed, but not constructed, will alleviate this issue in MQXFA2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Assembly table plates </a:t>
            </a:r>
            <a:r>
              <a:rPr lang="en-US" dirty="0" smtClean="0"/>
              <a:t>and cradles weren’t aligned</a:t>
            </a:r>
          </a:p>
          <a:p>
            <a:pPr lvl="1"/>
            <a:r>
              <a:rPr lang="en-US" dirty="0" smtClean="0"/>
              <a:t>Required shimming shell-yoke halves to </a:t>
            </a:r>
            <a:r>
              <a:rPr lang="en-US" dirty="0" smtClean="0"/>
              <a:t>“clock” correctly</a:t>
            </a:r>
            <a:endParaRPr lang="en-US" dirty="0" smtClean="0"/>
          </a:p>
          <a:p>
            <a:r>
              <a:rPr lang="en-US" dirty="0" smtClean="0"/>
              <a:t>Accidentally </a:t>
            </a:r>
            <a:r>
              <a:rPr lang="en-US" dirty="0" smtClean="0"/>
              <a:t>stretched the full-length tension rods beyond what was calculated</a:t>
            </a:r>
          </a:p>
          <a:p>
            <a:pPr lvl="1"/>
            <a:r>
              <a:rPr lang="en-US" dirty="0" smtClean="0"/>
              <a:t>Scale was misread on pump gauge.  See more details in Yoke-shell assembly measurements </a:t>
            </a:r>
            <a:r>
              <a:rPr lang="en-US" dirty="0" smtClean="0"/>
              <a:t>talk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Found in MQXFA1M Yoke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Picture 5" descr="Screenshot 2017-04-26 21.51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295" y="685800"/>
            <a:ext cx="2983505" cy="3744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00" y="4254500"/>
            <a:ext cx="3251200" cy="13843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Coil Pack Processes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52400" y="2743200"/>
            <a:ext cx="4144322" cy="1098550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Coils </a:t>
            </a:r>
            <a:r>
              <a:rPr lang="en-US" dirty="0" err="1" smtClean="0"/>
              <a:t>CMM’d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Apply GPI to </a:t>
            </a:r>
            <a:r>
              <a:rPr lang="en-US" dirty="0" smtClean="0"/>
              <a:t>coils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GPI layer did not adhere nor crease well</a:t>
            </a:r>
          </a:p>
          <a:p>
            <a:pPr>
              <a:buFont typeface="Arial"/>
              <a:buChar char="•"/>
            </a:pPr>
            <a:r>
              <a:rPr lang="en-US" dirty="0" smtClean="0"/>
              <a:t>Instrument Coils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4" name="Picture 13" descr="IMG_18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762000"/>
            <a:ext cx="2057400" cy="2743200"/>
          </a:xfrm>
          <a:prstGeom prst="rect">
            <a:avLst/>
          </a:prstGeom>
        </p:spPr>
      </p:pic>
      <p:pic>
        <p:nvPicPr>
          <p:cNvPr id="15" name="Picture 14" descr="IMG_3955.jpeg"/>
          <p:cNvPicPr>
            <a:picLocks noChangeAspect="1"/>
          </p:cNvPicPr>
          <p:nvPr/>
        </p:nvPicPr>
        <p:blipFill>
          <a:blip r:embed="rId3"/>
          <a:srcRect l="25000" t="13750" r="5625" b="16250"/>
          <a:stretch>
            <a:fillRect/>
          </a:stretch>
        </p:blipFill>
        <p:spPr>
          <a:xfrm>
            <a:off x="1275936" y="3841750"/>
            <a:ext cx="3020786" cy="2286000"/>
          </a:xfrm>
          <a:prstGeom prst="rect">
            <a:avLst/>
          </a:prstGeom>
        </p:spPr>
      </p:pic>
      <p:pic>
        <p:nvPicPr>
          <p:cNvPr id="25" name="Picture 24" descr="IMG_4226.jpeg"/>
          <p:cNvPicPr>
            <a:picLocks noChangeAspect="1"/>
          </p:cNvPicPr>
          <p:nvPr/>
        </p:nvPicPr>
        <p:blipFill>
          <a:blip r:embed="rId4"/>
          <a:srcRect b="29754"/>
          <a:stretch>
            <a:fillRect/>
          </a:stretch>
        </p:blipFill>
        <p:spPr>
          <a:xfrm>
            <a:off x="4648200" y="3841750"/>
            <a:ext cx="4339068" cy="2286000"/>
          </a:xfrm>
          <a:prstGeom prst="rect">
            <a:avLst/>
          </a:prstGeom>
        </p:spPr>
      </p:pic>
      <p:pic>
        <p:nvPicPr>
          <p:cNvPr id="27" name="Picture 26" descr="coilpack.jpg"/>
          <p:cNvPicPr>
            <a:picLocks noChangeAspect="1"/>
          </p:cNvPicPr>
          <p:nvPr/>
        </p:nvPicPr>
        <p:blipFill>
          <a:blip r:embed="rId5"/>
          <a:srcRect l="1814" t="2222" r="57378" b="47407"/>
          <a:stretch>
            <a:fillRect/>
          </a:stretch>
        </p:blipFill>
        <p:spPr>
          <a:xfrm>
            <a:off x="152400" y="762000"/>
            <a:ext cx="2633929" cy="182880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 descr="IMG_3350.jpeg"/>
          <p:cNvPicPr>
            <a:picLocks noChangeAspect="1"/>
          </p:cNvPicPr>
          <p:nvPr/>
        </p:nvPicPr>
        <p:blipFill>
          <a:blip r:embed="rId6"/>
          <a:srcRect l="15000" t="5797" r="20078"/>
          <a:stretch>
            <a:fillRect/>
          </a:stretch>
        </p:blipFill>
        <p:spPr>
          <a:xfrm>
            <a:off x="6470886" y="762000"/>
            <a:ext cx="2520714" cy="2743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Coil Pack Processes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52400" y="2667000"/>
            <a:ext cx="3276600" cy="1981200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Receive load </a:t>
            </a:r>
            <a:r>
              <a:rPr lang="en-US" dirty="0" smtClean="0"/>
              <a:t>pads stacked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All required trimming </a:t>
            </a:r>
            <a:r>
              <a:rPr lang="en-US" dirty="0" smtClean="0"/>
              <a:t>sub-stacks to</a:t>
            </a:r>
            <a:r>
              <a:rPr lang="en-US" dirty="0" smtClean="0"/>
              <a:t> length</a:t>
            </a:r>
          </a:p>
          <a:p>
            <a:pPr>
              <a:buFont typeface="Arial"/>
              <a:buChar char="•"/>
            </a:pPr>
            <a:r>
              <a:rPr lang="en-US" dirty="0" smtClean="0"/>
              <a:t>Re-stack</a:t>
            </a:r>
          </a:p>
          <a:p>
            <a:pPr>
              <a:buFont typeface="Arial"/>
              <a:buChar char="•"/>
            </a:pPr>
            <a:r>
              <a:rPr lang="en-US" dirty="0" smtClean="0"/>
              <a:t>Assemble Collars on </a:t>
            </a:r>
            <a:r>
              <a:rPr lang="en-US" dirty="0" smtClean="0"/>
              <a:t>top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Some lengths required trimming</a:t>
            </a:r>
          </a:p>
          <a:p>
            <a:pPr>
              <a:buFont typeface="Arial"/>
              <a:buChar char="•"/>
            </a:pPr>
            <a:r>
              <a:rPr lang="en-US" dirty="0" smtClean="0"/>
              <a:t>Apply radial shims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7" name="Picture 16" descr="IMG_4195.jpeg"/>
          <p:cNvPicPr>
            <a:picLocks noChangeAspect="1"/>
          </p:cNvPicPr>
          <p:nvPr/>
        </p:nvPicPr>
        <p:blipFill>
          <a:blip r:embed="rId2"/>
          <a:srcRect l="11852" t="51977" r="37778" b="10835"/>
          <a:stretch>
            <a:fillRect/>
          </a:stretch>
        </p:blipFill>
        <p:spPr>
          <a:xfrm>
            <a:off x="6019800" y="3308286"/>
            <a:ext cx="2786682" cy="2743200"/>
          </a:xfrm>
          <a:prstGeom prst="rect">
            <a:avLst/>
          </a:prstGeom>
        </p:spPr>
      </p:pic>
      <p:pic>
        <p:nvPicPr>
          <p:cNvPr id="19" name="Picture 18" descr="IMG_2805.jpeg"/>
          <p:cNvPicPr>
            <a:picLocks noChangeAspect="1"/>
          </p:cNvPicPr>
          <p:nvPr/>
        </p:nvPicPr>
        <p:blipFill>
          <a:blip r:embed="rId3"/>
          <a:srcRect l="4159" t="31945" r="19117" b="22917"/>
          <a:stretch>
            <a:fillRect/>
          </a:stretch>
        </p:blipFill>
        <p:spPr>
          <a:xfrm>
            <a:off x="4826649" y="1219200"/>
            <a:ext cx="4317351" cy="1905000"/>
          </a:xfrm>
          <a:prstGeom prst="rect">
            <a:avLst/>
          </a:prstGeom>
        </p:spPr>
      </p:pic>
      <p:pic>
        <p:nvPicPr>
          <p:cNvPr id="20" name="Picture 19" descr="IMG_2681.jpeg"/>
          <p:cNvPicPr>
            <a:picLocks noChangeAspect="1"/>
          </p:cNvPicPr>
          <p:nvPr/>
        </p:nvPicPr>
        <p:blipFill>
          <a:blip r:embed="rId4"/>
          <a:srcRect l="23959" t="8333" r="17361" b="10417"/>
          <a:stretch>
            <a:fillRect/>
          </a:stretch>
        </p:blipFill>
        <p:spPr>
          <a:xfrm>
            <a:off x="3276600" y="762000"/>
            <a:ext cx="1485900" cy="2743200"/>
          </a:xfrm>
          <a:prstGeom prst="rect">
            <a:avLst/>
          </a:prstGeom>
        </p:spPr>
      </p:pic>
      <p:pic>
        <p:nvPicPr>
          <p:cNvPr id="21" name="Picture 20" descr="IMG_2764.jpeg"/>
          <p:cNvPicPr>
            <a:picLocks noChangeAspect="1"/>
          </p:cNvPicPr>
          <p:nvPr/>
        </p:nvPicPr>
        <p:blipFill>
          <a:blip r:embed="rId5"/>
          <a:srcRect l="22587" t="58174" r="16164" b="19936"/>
          <a:stretch>
            <a:fillRect/>
          </a:stretch>
        </p:blipFill>
        <p:spPr>
          <a:xfrm>
            <a:off x="2029755" y="4648200"/>
            <a:ext cx="3837645" cy="1828800"/>
          </a:xfrm>
          <a:prstGeom prst="rect">
            <a:avLst/>
          </a:prstGeom>
        </p:spPr>
      </p:pic>
      <p:pic>
        <p:nvPicPr>
          <p:cNvPr id="27" name="Picture 26" descr="coilpack.jpg"/>
          <p:cNvPicPr>
            <a:picLocks noChangeAspect="1"/>
          </p:cNvPicPr>
          <p:nvPr/>
        </p:nvPicPr>
        <p:blipFill>
          <a:blip r:embed="rId6"/>
          <a:srcRect l="1814" t="2222" r="57378" b="47407"/>
          <a:stretch>
            <a:fillRect/>
          </a:stretch>
        </p:blipFill>
        <p:spPr>
          <a:xfrm>
            <a:off x="152400" y="762000"/>
            <a:ext cx="2633929" cy="182880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867400" y="6047601"/>
            <a:ext cx="3068644" cy="27699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Radial shim: .002” Polyimide + 0.005” G11</a:t>
            </a:r>
            <a:endParaRPr lang="en-US" sz="1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Coil Pack Processes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52400" y="2743200"/>
            <a:ext cx="3274200" cy="1524000"/>
          </a:xfrm>
        </p:spPr>
        <p:txBody>
          <a:bodyPr>
            <a:normAutofit fontScale="55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Place bottom coil pair</a:t>
            </a:r>
          </a:p>
          <a:p>
            <a:pPr>
              <a:buFont typeface="Arial"/>
              <a:buChar char="•"/>
            </a:pPr>
            <a:r>
              <a:rPr lang="en-US" dirty="0" smtClean="0"/>
              <a:t>Secure </a:t>
            </a:r>
            <a:r>
              <a:rPr lang="en-US" dirty="0" smtClean="0"/>
              <a:t>support spud</a:t>
            </a:r>
          </a:p>
          <a:p>
            <a:pPr>
              <a:buFont typeface="Arial"/>
              <a:buChar char="•"/>
            </a:pPr>
            <a:r>
              <a:rPr lang="en-US" dirty="0" smtClean="0"/>
              <a:t>Place upper coil pair</a:t>
            </a:r>
          </a:p>
          <a:p>
            <a:pPr>
              <a:buFont typeface="Arial"/>
              <a:buChar char="•"/>
            </a:pPr>
            <a:r>
              <a:rPr lang="en-US" dirty="0" smtClean="0"/>
              <a:t>Pivot Pad-collar assemblies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Place upper pad-collar</a:t>
            </a:r>
          </a:p>
          <a:p>
            <a:pPr>
              <a:buFont typeface="Arial"/>
              <a:buChar char="•"/>
            </a:pPr>
            <a:r>
              <a:rPr lang="en-US" dirty="0" smtClean="0"/>
              <a:t>Tighten </a:t>
            </a:r>
            <a:r>
              <a:rPr lang="en-US" dirty="0" smtClean="0"/>
              <a:t>bolts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May need all bolts for Fuji paper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32" name="Picture 31" descr="IMG_43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295400"/>
            <a:ext cx="2438400" cy="1828800"/>
          </a:xfrm>
          <a:prstGeom prst="rect">
            <a:avLst/>
          </a:prstGeom>
        </p:spPr>
      </p:pic>
      <p:pic>
        <p:nvPicPr>
          <p:cNvPr id="35" name="Picture 34" descr="IMG_4414.jpeg"/>
          <p:cNvPicPr>
            <a:picLocks noChangeAspect="1"/>
          </p:cNvPicPr>
          <p:nvPr/>
        </p:nvPicPr>
        <p:blipFill>
          <a:blip r:embed="rId3"/>
          <a:srcRect t="20833" r="18750" b="12500"/>
          <a:stretch>
            <a:fillRect/>
          </a:stretch>
        </p:blipFill>
        <p:spPr>
          <a:xfrm>
            <a:off x="5943600" y="1295400"/>
            <a:ext cx="2971800" cy="1828800"/>
          </a:xfrm>
          <a:prstGeom prst="rect">
            <a:avLst/>
          </a:prstGeom>
        </p:spPr>
      </p:pic>
      <p:pic>
        <p:nvPicPr>
          <p:cNvPr id="37" name="Picture 36" descr="IMG_4585.jpeg"/>
          <p:cNvPicPr>
            <a:picLocks noChangeAspect="1"/>
          </p:cNvPicPr>
          <p:nvPr/>
        </p:nvPicPr>
        <p:blipFill>
          <a:blip r:embed="rId4"/>
          <a:srcRect l="15723" t="12500" r="15527" b="33333"/>
          <a:stretch>
            <a:fillRect/>
          </a:stretch>
        </p:blipFill>
        <p:spPr>
          <a:xfrm>
            <a:off x="2086708" y="4419600"/>
            <a:ext cx="3094892" cy="1828800"/>
          </a:xfrm>
          <a:prstGeom prst="rect">
            <a:avLst/>
          </a:prstGeom>
        </p:spPr>
      </p:pic>
      <p:pic>
        <p:nvPicPr>
          <p:cNvPr id="38" name="Picture 37" descr="IMG_4457.jpeg"/>
          <p:cNvPicPr>
            <a:picLocks noChangeAspect="1"/>
          </p:cNvPicPr>
          <p:nvPr/>
        </p:nvPicPr>
        <p:blipFill>
          <a:blip r:embed="rId5"/>
          <a:srcRect l="34277"/>
          <a:stretch>
            <a:fillRect/>
          </a:stretch>
        </p:blipFill>
        <p:spPr>
          <a:xfrm>
            <a:off x="381000" y="4419600"/>
            <a:ext cx="1602600" cy="1828800"/>
          </a:xfrm>
          <a:prstGeom prst="rect">
            <a:avLst/>
          </a:prstGeom>
        </p:spPr>
      </p:pic>
      <p:pic>
        <p:nvPicPr>
          <p:cNvPr id="39" name="Picture 38" descr="IMG_4588.jpeg"/>
          <p:cNvPicPr>
            <a:picLocks noChangeAspect="1"/>
          </p:cNvPicPr>
          <p:nvPr/>
        </p:nvPicPr>
        <p:blipFill>
          <a:blip r:embed="rId6"/>
          <a:srcRect l="29688" t="24706" r="23437" b="23211"/>
          <a:stretch>
            <a:fillRect/>
          </a:stretch>
        </p:blipFill>
        <p:spPr>
          <a:xfrm>
            <a:off x="5562600" y="3733800"/>
            <a:ext cx="3291840" cy="2743200"/>
          </a:xfrm>
          <a:prstGeom prst="rect">
            <a:avLst/>
          </a:prstGeom>
        </p:spPr>
      </p:pic>
      <p:pic>
        <p:nvPicPr>
          <p:cNvPr id="27" name="Picture 26" descr="coilpack.jpg"/>
          <p:cNvPicPr>
            <a:picLocks noChangeAspect="1"/>
          </p:cNvPicPr>
          <p:nvPr/>
        </p:nvPicPr>
        <p:blipFill>
          <a:blip r:embed="rId7"/>
          <a:srcRect l="1814" t="2222" r="57378" b="47407"/>
          <a:stretch>
            <a:fillRect/>
          </a:stretch>
        </p:blipFill>
        <p:spPr>
          <a:xfrm>
            <a:off x="152400" y="762000"/>
            <a:ext cx="2633929" cy="182880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Found in MQXFA1M Coil Pack Assembly Processes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76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Load pad and collar thickness tolerances</a:t>
            </a:r>
          </a:p>
          <a:p>
            <a:pPr lvl="1"/>
            <a:r>
              <a:rPr lang="en-US" dirty="0" smtClean="0"/>
              <a:t>This required machining of intermediate stacks in order to match lengths of all four stacks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We will procure “sub-stacks” of load pads from vendors that will be held to determined lengths, starting with MQXFA2 </a:t>
            </a:r>
          </a:p>
          <a:p>
            <a:r>
              <a:rPr lang="en-US" dirty="0" smtClean="0"/>
              <a:t>Coil GPI</a:t>
            </a:r>
          </a:p>
          <a:p>
            <a:pPr lvl="1"/>
            <a:r>
              <a:rPr lang="en-US" dirty="0" smtClean="0"/>
              <a:t>Material was too thick to crease (0.005”), and 0.0005” B-stage epoxy was not able to bond to rough dummy coil surfaces</a:t>
            </a:r>
          </a:p>
          <a:p>
            <a:pPr lvl="2"/>
            <a:r>
              <a:rPr lang="en-US" dirty="0" smtClean="0"/>
              <a:t>Resorted to using only 0.005” polyimide, cut in strips and glued on separately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Purchased new material (0.003” + 0.0015” B-stage) for real coils</a:t>
            </a:r>
          </a:p>
          <a:p>
            <a:r>
              <a:rPr lang="en-US" dirty="0" smtClean="0"/>
              <a:t>Fuji Paper exposure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Fuji paper was not very well exposed, due to fewer bolts being used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We will perform first assembly with all bolts initially to improve exposure</a:t>
            </a:r>
          </a:p>
          <a:p>
            <a:r>
              <a:rPr lang="en-US" dirty="0" smtClean="0"/>
              <a:t>Coil Instrumentation</a:t>
            </a:r>
          </a:p>
          <a:p>
            <a:pPr lvl="1"/>
            <a:r>
              <a:rPr lang="en-US" dirty="0" smtClean="0"/>
              <a:t>Personnel was not settled. Processes required use of more than four technicians; resulted in swapped T&amp;Z cables at several stations, for instance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New dedicated technician has been hired; will be on board in May </a:t>
            </a:r>
            <a:r>
              <a:rPr lang="en-US" dirty="0" smtClean="0"/>
              <a:t>(too late for the real MQXFA1 coils, but in time for MQXFA2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7" name="Picture 6" descr="Screenshot 2017-04-26 20.56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95" y="1066800"/>
            <a:ext cx="2705005" cy="1752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533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895600"/>
            <a:ext cx="30480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Magnet Integration Coil Pack Insertion Prep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5C41BFD-A17F-42C9-AFC7-F1B0A206F552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" name="Picture 7" descr="p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371600"/>
            <a:ext cx="4777317" cy="4572000"/>
          </a:xfrm>
          <a:prstGeom prst="rect">
            <a:avLst/>
          </a:prstGeom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381000" y="15240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chemeClr val="tx2"/>
                </a:solidFill>
              </a:rPr>
              <a:t>Coil pack assembled on assembly master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Magnet Integration Coil Pack Insertion Prep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626C77-37B7-415E-B4A2-0D500823A5F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" name="Picture 7" descr="p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40" y="1270750"/>
            <a:ext cx="4780196" cy="4617720"/>
          </a:xfrm>
          <a:prstGeom prst="rect">
            <a:avLst/>
          </a:prstGeom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81000" y="1524000"/>
            <a:ext cx="274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Coil pack assembled on assembly master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Activation of the</a:t>
            </a:r>
            <a:r>
              <a:rPr lang="en-US" altLang="en-US" sz="1400" dirty="0" smtClean="0">
                <a:solidFill>
                  <a:srgbClr val="1F497D"/>
                </a:solidFill>
              </a:rPr>
              <a:t> cylinders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sz="1400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Magnet Integration Coil Pack Insertion Prep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52C15EF-5DDC-4A89-B58E-A61FBBAA6352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" name="Picture 7" descr="p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620" y="1221570"/>
            <a:ext cx="4587477" cy="4736592"/>
          </a:xfrm>
          <a:prstGeom prst="rect">
            <a:avLst/>
          </a:prstGeom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381000" y="1524000"/>
            <a:ext cx="27432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Coil pack assembled on assembly master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Activation of the</a:t>
            </a:r>
            <a:r>
              <a:rPr lang="en-US" altLang="en-US" sz="1400" dirty="0" smtClean="0">
                <a:solidFill>
                  <a:srgbClr val="1F497D"/>
                </a:solidFill>
              </a:rPr>
              <a:t> cylinders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Installation of the</a:t>
            </a:r>
            <a:r>
              <a:rPr lang="en-US" altLang="en-US" sz="1400" dirty="0" smtClean="0">
                <a:solidFill>
                  <a:srgbClr val="1F497D"/>
                </a:solidFill>
              </a:rPr>
              <a:t> wheel racks underneath </a:t>
            </a:r>
            <a:r>
              <a:rPr lang="en-US" altLang="en-US" sz="1400" dirty="0">
                <a:solidFill>
                  <a:srgbClr val="1F497D"/>
                </a:solidFill>
              </a:rPr>
              <a:t>the coil pack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sz="1400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MQXFA1M Objectives</a:t>
            </a:r>
          </a:p>
          <a:p>
            <a:r>
              <a:rPr lang="en-US" dirty="0" smtClean="0"/>
              <a:t>Assembly Processes of MQXFA</a:t>
            </a:r>
          </a:p>
          <a:p>
            <a:r>
              <a:rPr lang="en-US" dirty="0" smtClean="0"/>
              <a:t>Summary of Lessons Learned</a:t>
            </a:r>
          </a:p>
          <a:p>
            <a:r>
              <a:rPr lang="en-US" dirty="0" smtClean="0"/>
              <a:t>Outlook of “Un-exercised” Processes </a:t>
            </a:r>
          </a:p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87" y="1226430"/>
            <a:ext cx="5088509" cy="470916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Magnet Integration Coil Pack Insertion Prep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5CAFDCC-F8FF-4B60-8F83-F0F8EC135D24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81000" y="1524000"/>
            <a:ext cx="2743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Coil pack assembled on assembly master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Activation of the</a:t>
            </a:r>
            <a:r>
              <a:rPr lang="en-US" altLang="en-US" sz="1400" dirty="0" smtClean="0">
                <a:solidFill>
                  <a:srgbClr val="1F497D"/>
                </a:solidFill>
              </a:rPr>
              <a:t> cylinders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 smtClean="0">
                <a:solidFill>
                  <a:srgbClr val="1F497D"/>
                </a:solidFill>
              </a:rPr>
              <a:t>Installation of the wheel racks underneath the coil pack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 smtClean="0">
                <a:solidFill>
                  <a:srgbClr val="1F497D"/>
                </a:solidFill>
              </a:rPr>
              <a:t>Actuator pressure released</a:t>
            </a:r>
            <a:endParaRPr lang="en-US" altLang="en-US" sz="1400" dirty="0">
              <a:solidFill>
                <a:srgbClr val="1F497D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 sz="1400" dirty="0">
              <a:solidFill>
                <a:srgbClr val="1F497D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4729074" y="2772826"/>
            <a:ext cx="1824127" cy="125314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6515100" y="2448976"/>
            <a:ext cx="22479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1F497D"/>
                </a:solidFill>
              </a:rPr>
              <a:t>~1 </a:t>
            </a:r>
            <a:r>
              <a:rPr lang="en-US" altLang="en-US" sz="1400" dirty="0">
                <a:solidFill>
                  <a:srgbClr val="1F497D"/>
                </a:solidFill>
              </a:rPr>
              <a:t>mm gap between assembly master and coil pack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33.JPG"/>
          <p:cNvPicPr>
            <a:picLocks noChangeAspect="1"/>
          </p:cNvPicPr>
          <p:nvPr/>
        </p:nvPicPr>
        <p:blipFill>
          <a:blip r:embed="rId2"/>
          <a:srcRect b="11365"/>
          <a:stretch>
            <a:fillRect/>
          </a:stretch>
        </p:blipFill>
        <p:spPr>
          <a:xfrm>
            <a:off x="1208059" y="570370"/>
            <a:ext cx="7016201" cy="5438290"/>
          </a:xfrm>
          <a:prstGeom prst="rect">
            <a:avLst/>
          </a:prstGeom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Magnet Integration Coil Pack Insertion Prep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5CAFDCC-F8FF-4B60-8F83-F0F8EC135D24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81000" y="1524000"/>
            <a:ext cx="2743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Coil pack assembled on assembly master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solidFill>
                  <a:srgbClr val="1F497D"/>
                </a:solidFill>
              </a:rPr>
              <a:t>Activation of the</a:t>
            </a:r>
            <a:r>
              <a:rPr lang="en-US" altLang="en-US" sz="1400" dirty="0" smtClean="0">
                <a:solidFill>
                  <a:srgbClr val="1F497D"/>
                </a:solidFill>
              </a:rPr>
              <a:t> cylinders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 smtClean="0">
                <a:solidFill>
                  <a:srgbClr val="1F497D"/>
                </a:solidFill>
              </a:rPr>
              <a:t>Installation of the wheel racks underneath the coil pack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 smtClean="0">
                <a:solidFill>
                  <a:srgbClr val="1F497D"/>
                </a:solidFill>
              </a:rPr>
              <a:t>Actuator pressure released</a:t>
            </a:r>
          </a:p>
          <a:p>
            <a:pPr eaLnBrk="1" hangingPunct="1"/>
            <a:endParaRPr lang="en-US" altLang="en-US" sz="1400" dirty="0" smtClean="0">
              <a:solidFill>
                <a:srgbClr val="1F497D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 smtClean="0">
                <a:solidFill>
                  <a:srgbClr val="1F497D"/>
                </a:solidFill>
              </a:rPr>
              <a:t>Coil pack ready to be </a:t>
            </a:r>
          </a:p>
          <a:p>
            <a:pPr eaLnBrk="1" hangingPunct="1"/>
            <a:r>
              <a:rPr lang="en-US" altLang="en-US" sz="1400" dirty="0" smtClean="0">
                <a:solidFill>
                  <a:srgbClr val="1F497D"/>
                </a:solidFill>
              </a:rPr>
              <a:t>	inserted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Magnet Integration Processes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78600" y="3619500"/>
            <a:ext cx="2610800" cy="2552700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Line up coil pack with yoke-</a:t>
            </a:r>
            <a:r>
              <a:rPr lang="en-US" dirty="0" smtClean="0"/>
              <a:t>shell</a:t>
            </a:r>
          </a:p>
          <a:p>
            <a:pPr>
              <a:buFont typeface="Arial"/>
              <a:buChar char="•"/>
            </a:pPr>
            <a:r>
              <a:rPr lang="en-US" dirty="0" smtClean="0"/>
              <a:t>Insert </a:t>
            </a:r>
            <a:r>
              <a:rPr lang="en-US" dirty="0" smtClean="0"/>
              <a:t>coil pack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Package master keys</a:t>
            </a:r>
          </a:p>
          <a:p>
            <a:pPr>
              <a:buFont typeface="Arial"/>
              <a:buChar char="•"/>
            </a:pPr>
            <a:r>
              <a:rPr lang="en-US" dirty="0" smtClean="0"/>
              <a:t>Insert master key packages</a:t>
            </a:r>
          </a:p>
          <a:p>
            <a:pPr>
              <a:buFont typeface="Arial"/>
              <a:buChar char="•"/>
            </a:pPr>
            <a:r>
              <a:rPr lang="en-US" dirty="0" smtClean="0"/>
              <a:t>Connect bladders and instrumentation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 descr="IMG_47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00" y="852381"/>
            <a:ext cx="3048000" cy="2286000"/>
          </a:xfrm>
          <a:prstGeom prst="rect">
            <a:avLst/>
          </a:prstGeom>
        </p:spPr>
      </p:pic>
      <p:pic>
        <p:nvPicPr>
          <p:cNvPr id="13" name="Picture 12" descr="integration.jpg"/>
          <p:cNvPicPr>
            <a:picLocks noChangeAspect="1"/>
          </p:cNvPicPr>
          <p:nvPr/>
        </p:nvPicPr>
        <p:blipFill>
          <a:blip r:embed="rId3"/>
          <a:srcRect l="19630" t="10802" r="42870" b="6235"/>
          <a:stretch>
            <a:fillRect/>
          </a:stretch>
        </p:blipFill>
        <p:spPr>
          <a:xfrm>
            <a:off x="311944" y="796924"/>
            <a:ext cx="2126456" cy="2646257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IMG_4601.jpeg"/>
          <p:cNvPicPr>
            <a:picLocks noChangeAspect="1"/>
          </p:cNvPicPr>
          <p:nvPr/>
        </p:nvPicPr>
        <p:blipFill>
          <a:blip r:embed="rId4"/>
          <a:srcRect l="29063" t="18517" r="10000" b="25000"/>
          <a:stretch>
            <a:fillRect/>
          </a:stretch>
        </p:blipFill>
        <p:spPr>
          <a:xfrm>
            <a:off x="2689400" y="838200"/>
            <a:ext cx="3288400" cy="2286000"/>
          </a:xfrm>
          <a:prstGeom prst="rect">
            <a:avLst/>
          </a:prstGeom>
        </p:spPr>
      </p:pic>
      <p:pic>
        <p:nvPicPr>
          <p:cNvPr id="15" name="Picture 14" descr="IMG_4886.jpeg"/>
          <p:cNvPicPr>
            <a:picLocks noChangeAspect="1"/>
          </p:cNvPicPr>
          <p:nvPr/>
        </p:nvPicPr>
        <p:blipFill>
          <a:blip r:embed="rId5"/>
          <a:srcRect t="11111" b="16667"/>
          <a:stretch>
            <a:fillRect/>
          </a:stretch>
        </p:blipFill>
        <p:spPr>
          <a:xfrm>
            <a:off x="6426692" y="3276600"/>
            <a:ext cx="2532185" cy="1371600"/>
          </a:xfrm>
          <a:prstGeom prst="rect">
            <a:avLst/>
          </a:prstGeom>
        </p:spPr>
      </p:pic>
      <p:pic>
        <p:nvPicPr>
          <p:cNvPr id="17" name="Picture 16" descr="IMG_1520.jpeg"/>
          <p:cNvPicPr>
            <a:picLocks noChangeAspect="1"/>
          </p:cNvPicPr>
          <p:nvPr/>
        </p:nvPicPr>
        <p:blipFill>
          <a:blip r:embed="rId6"/>
          <a:srcRect l="18272" t="7986" b="25556"/>
          <a:stretch>
            <a:fillRect/>
          </a:stretch>
        </p:blipFill>
        <p:spPr>
          <a:xfrm>
            <a:off x="2689400" y="3276600"/>
            <a:ext cx="1265063" cy="1371600"/>
          </a:xfrm>
          <a:prstGeom prst="rect">
            <a:avLst/>
          </a:prstGeom>
        </p:spPr>
      </p:pic>
      <p:pic>
        <p:nvPicPr>
          <p:cNvPr id="18" name="Picture 17" descr="IMG_4967.jpeg"/>
          <p:cNvPicPr>
            <a:picLocks noChangeAspect="1"/>
          </p:cNvPicPr>
          <p:nvPr/>
        </p:nvPicPr>
        <p:blipFill>
          <a:blip r:embed="rId7"/>
          <a:srcRect t="14444" b="6111"/>
          <a:stretch>
            <a:fillRect/>
          </a:stretch>
        </p:blipFill>
        <p:spPr>
          <a:xfrm>
            <a:off x="3962400" y="4737100"/>
            <a:ext cx="3048000" cy="1816100"/>
          </a:xfrm>
          <a:prstGeom prst="rect">
            <a:avLst/>
          </a:prstGeom>
        </p:spPr>
      </p:pic>
      <p:pic>
        <p:nvPicPr>
          <p:cNvPr id="20" name="Picture 19" descr="IMG_4686.jpeg"/>
          <p:cNvPicPr>
            <a:picLocks noChangeAspect="1"/>
          </p:cNvPicPr>
          <p:nvPr/>
        </p:nvPicPr>
        <p:blipFill>
          <a:blip r:embed="rId8"/>
          <a:srcRect t="16493" b="8507"/>
          <a:stretch>
            <a:fillRect/>
          </a:stretch>
        </p:blipFill>
        <p:spPr>
          <a:xfrm>
            <a:off x="3962400" y="3276600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Magnet Integration Processes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78600" y="3474931"/>
            <a:ext cx="2740800" cy="1478069"/>
          </a:xfrm>
        </p:spPr>
        <p:txBody>
          <a:bodyPr>
            <a:normAutofit fontScale="55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Operate bladders</a:t>
            </a:r>
          </a:p>
          <a:p>
            <a:pPr>
              <a:buFont typeface="Arial"/>
              <a:buChar char="•"/>
            </a:pPr>
            <a:r>
              <a:rPr lang="en-US" dirty="0" smtClean="0"/>
              <a:t>Insert shimmed load keys</a:t>
            </a:r>
          </a:p>
          <a:p>
            <a:pPr>
              <a:buFont typeface="Arial"/>
              <a:buChar char="•"/>
            </a:pPr>
            <a:r>
              <a:rPr lang="en-US" dirty="0" smtClean="0"/>
              <a:t>Remove the coil pack insertion rails</a:t>
            </a:r>
          </a:p>
          <a:p>
            <a:pPr>
              <a:buFont typeface="Arial"/>
              <a:buChar char="•"/>
            </a:pPr>
            <a:r>
              <a:rPr lang="en-US" dirty="0" smtClean="0"/>
              <a:t>(Also practiced inserting the axial rods though no axial loading performed)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9" name="Picture 8" descr="IMG_5063.jpeg"/>
          <p:cNvPicPr>
            <a:picLocks noChangeAspect="1"/>
          </p:cNvPicPr>
          <p:nvPr/>
        </p:nvPicPr>
        <p:blipFill>
          <a:blip r:embed="rId2"/>
          <a:srcRect t="10000" r="15000" b="18611"/>
          <a:stretch>
            <a:fillRect/>
          </a:stretch>
        </p:blipFill>
        <p:spPr>
          <a:xfrm>
            <a:off x="1905000" y="4921250"/>
            <a:ext cx="2540395" cy="1600200"/>
          </a:xfrm>
          <a:prstGeom prst="rect">
            <a:avLst/>
          </a:prstGeom>
        </p:spPr>
      </p:pic>
      <p:pic>
        <p:nvPicPr>
          <p:cNvPr id="11" name="Picture 10" descr="IMG_5156.jpeg"/>
          <p:cNvPicPr>
            <a:picLocks noChangeAspect="1"/>
          </p:cNvPicPr>
          <p:nvPr/>
        </p:nvPicPr>
        <p:blipFill>
          <a:blip r:embed="rId3"/>
          <a:srcRect t="10764" r="10764" b="1736"/>
          <a:stretch>
            <a:fillRect/>
          </a:stretch>
        </p:blipFill>
        <p:spPr>
          <a:xfrm>
            <a:off x="4724400" y="4921250"/>
            <a:ext cx="2175933" cy="1600200"/>
          </a:xfrm>
          <a:prstGeom prst="rect">
            <a:avLst/>
          </a:prstGeom>
        </p:spPr>
      </p:pic>
      <p:pic>
        <p:nvPicPr>
          <p:cNvPr id="12" name="Picture 11" descr="IMG_5170.jpeg"/>
          <p:cNvPicPr>
            <a:picLocks noChangeAspect="1"/>
          </p:cNvPicPr>
          <p:nvPr/>
        </p:nvPicPr>
        <p:blipFill>
          <a:blip r:embed="rId4"/>
          <a:srcRect l="18750" r="15625" b="12500"/>
          <a:stretch>
            <a:fillRect/>
          </a:stretch>
        </p:blipFill>
        <p:spPr>
          <a:xfrm>
            <a:off x="7162800" y="4921250"/>
            <a:ext cx="1600200" cy="1600200"/>
          </a:xfrm>
          <a:prstGeom prst="rect">
            <a:avLst/>
          </a:prstGeom>
        </p:spPr>
      </p:pic>
      <p:pic>
        <p:nvPicPr>
          <p:cNvPr id="13" name="Picture 12" descr="integration.jpg"/>
          <p:cNvPicPr>
            <a:picLocks noChangeAspect="1"/>
          </p:cNvPicPr>
          <p:nvPr/>
        </p:nvPicPr>
        <p:blipFill>
          <a:blip r:embed="rId5"/>
          <a:srcRect l="19630" t="10802" r="42870" b="6235"/>
          <a:stretch>
            <a:fillRect/>
          </a:stretch>
        </p:blipFill>
        <p:spPr>
          <a:xfrm>
            <a:off x="311944" y="796924"/>
            <a:ext cx="2126456" cy="2646257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IMG_5107.jpeg"/>
          <p:cNvPicPr>
            <a:picLocks noChangeAspect="1"/>
          </p:cNvPicPr>
          <p:nvPr/>
        </p:nvPicPr>
        <p:blipFill>
          <a:blip r:embed="rId6"/>
          <a:srcRect b="20278"/>
          <a:stretch>
            <a:fillRect/>
          </a:stretch>
        </p:blipFill>
        <p:spPr>
          <a:xfrm>
            <a:off x="2819400" y="838200"/>
            <a:ext cx="3048000" cy="1822450"/>
          </a:xfrm>
          <a:prstGeom prst="rect">
            <a:avLst/>
          </a:prstGeom>
        </p:spPr>
      </p:pic>
      <p:pic>
        <p:nvPicPr>
          <p:cNvPr id="18" name="Picture 17" descr="IMG_4968.jpeg"/>
          <p:cNvPicPr>
            <a:picLocks noChangeAspect="1"/>
          </p:cNvPicPr>
          <p:nvPr/>
        </p:nvPicPr>
        <p:blipFill>
          <a:blip r:embed="rId7"/>
          <a:srcRect t="7515" r="20509" b="19213"/>
          <a:stretch>
            <a:fillRect/>
          </a:stretch>
        </p:blipFill>
        <p:spPr>
          <a:xfrm>
            <a:off x="6117652" y="838200"/>
            <a:ext cx="2645348" cy="1828800"/>
          </a:xfrm>
          <a:prstGeom prst="rect">
            <a:avLst/>
          </a:prstGeom>
        </p:spPr>
      </p:pic>
      <p:pic>
        <p:nvPicPr>
          <p:cNvPr id="19" name="Picture 18" descr="IMG_5010.jpeg"/>
          <p:cNvPicPr>
            <a:picLocks noChangeAspect="1"/>
          </p:cNvPicPr>
          <p:nvPr/>
        </p:nvPicPr>
        <p:blipFill>
          <a:blip r:embed="rId8"/>
          <a:srcRect t="14468" b="4977"/>
          <a:stretch>
            <a:fillRect/>
          </a:stretch>
        </p:blipFill>
        <p:spPr>
          <a:xfrm>
            <a:off x="2819400" y="2933700"/>
            <a:ext cx="3026979" cy="1828800"/>
          </a:xfrm>
          <a:prstGeom prst="rect">
            <a:avLst/>
          </a:prstGeom>
        </p:spPr>
      </p:pic>
      <p:pic>
        <p:nvPicPr>
          <p:cNvPr id="20" name="Picture 19" descr="IMG_5049.jpeg"/>
          <p:cNvPicPr>
            <a:picLocks noChangeAspect="1"/>
          </p:cNvPicPr>
          <p:nvPr/>
        </p:nvPicPr>
        <p:blipFill>
          <a:blip r:embed="rId9"/>
          <a:srcRect l="12500" b="20000"/>
          <a:stretch>
            <a:fillRect/>
          </a:stretch>
        </p:blipFill>
        <p:spPr>
          <a:xfrm>
            <a:off x="6096000" y="2933700"/>
            <a:ext cx="2667000" cy="1828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Coil Pack Extraction Processes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52400" y="3505200"/>
            <a:ext cx="2283600" cy="3124200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Operate bladders</a:t>
            </a:r>
          </a:p>
          <a:p>
            <a:pPr>
              <a:buFont typeface="Arial"/>
              <a:buChar char="•"/>
            </a:pPr>
            <a:r>
              <a:rPr lang="en-US" dirty="0" smtClean="0"/>
              <a:t>Remove shimmed load keys</a:t>
            </a:r>
          </a:p>
          <a:p>
            <a:pPr>
              <a:buFont typeface="Arial"/>
              <a:buChar char="•"/>
            </a:pPr>
            <a:r>
              <a:rPr lang="en-US" dirty="0" smtClean="0"/>
              <a:t>Insert coil pack insertion rails</a:t>
            </a:r>
          </a:p>
          <a:p>
            <a:pPr>
              <a:buFont typeface="Arial"/>
              <a:buChar char="•"/>
            </a:pPr>
            <a:r>
              <a:rPr lang="en-US" dirty="0" smtClean="0"/>
              <a:t>Align coil pack assembly table</a:t>
            </a:r>
          </a:p>
          <a:p>
            <a:pPr>
              <a:buFont typeface="Arial"/>
              <a:buChar char="•"/>
            </a:pPr>
            <a:r>
              <a:rPr lang="en-US" dirty="0" smtClean="0"/>
              <a:t>Extract coil pack</a:t>
            </a:r>
          </a:p>
          <a:p>
            <a:pPr>
              <a:buFont typeface="Arial"/>
              <a:buChar char="•"/>
            </a:pPr>
            <a:r>
              <a:rPr lang="en-US" dirty="0" smtClean="0"/>
              <a:t>Disassemble coil pack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1" name="Picture 10" descr="IMG_5259.jpeg"/>
          <p:cNvPicPr>
            <a:picLocks noChangeAspect="1"/>
          </p:cNvPicPr>
          <p:nvPr/>
        </p:nvPicPr>
        <p:blipFill>
          <a:blip r:embed="rId2"/>
          <a:srcRect l="25000"/>
          <a:stretch>
            <a:fillRect/>
          </a:stretch>
        </p:blipFill>
        <p:spPr>
          <a:xfrm>
            <a:off x="2590800" y="1143000"/>
            <a:ext cx="2743200" cy="4876800"/>
          </a:xfrm>
          <a:prstGeom prst="rect">
            <a:avLst/>
          </a:prstGeom>
        </p:spPr>
      </p:pic>
      <p:pic>
        <p:nvPicPr>
          <p:cNvPr id="12" name="Picture 11" descr="IMG_5267.jpeg"/>
          <p:cNvPicPr>
            <a:picLocks noChangeAspect="1"/>
          </p:cNvPicPr>
          <p:nvPr/>
        </p:nvPicPr>
        <p:blipFill>
          <a:blip r:embed="rId3"/>
          <a:srcRect t="11111" r="8333" b="16275"/>
          <a:stretch>
            <a:fillRect/>
          </a:stretch>
        </p:blipFill>
        <p:spPr>
          <a:xfrm>
            <a:off x="5486400" y="762000"/>
            <a:ext cx="3352800" cy="1991950"/>
          </a:xfrm>
          <a:prstGeom prst="rect">
            <a:avLst/>
          </a:prstGeom>
        </p:spPr>
      </p:pic>
      <p:pic>
        <p:nvPicPr>
          <p:cNvPr id="13" name="Picture 12" descr="IMG_532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99" y="2971800"/>
            <a:ext cx="2743201" cy="3657600"/>
          </a:xfrm>
          <a:prstGeom prst="rect">
            <a:avLst/>
          </a:prstGeom>
        </p:spPr>
      </p:pic>
      <p:pic>
        <p:nvPicPr>
          <p:cNvPr id="9" name="Picture 8" descr="integration.jpg"/>
          <p:cNvPicPr>
            <a:picLocks noChangeAspect="1"/>
          </p:cNvPicPr>
          <p:nvPr/>
        </p:nvPicPr>
        <p:blipFill>
          <a:blip r:embed="rId5"/>
          <a:srcRect l="19630" t="10802" r="42870" b="6235"/>
          <a:stretch>
            <a:fillRect/>
          </a:stretch>
        </p:blipFill>
        <p:spPr>
          <a:xfrm>
            <a:off x="311944" y="796924"/>
            <a:ext cx="2126456" cy="2646257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MQXFA1M Magnet Integration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767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Identifying individual leaking bladders</a:t>
            </a:r>
          </a:p>
          <a:p>
            <a:pPr lvl="1"/>
            <a:r>
              <a:rPr lang="en-US" dirty="0" smtClean="0"/>
              <a:t>At least one additional valve per quadrant may be required to determine which specific leaking bladder needs to be replaced—or we may needlessly replace a good </a:t>
            </a:r>
            <a:r>
              <a:rPr lang="en-US" dirty="0" smtClean="0"/>
              <a:t>bladder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Drawn load keys had short period </a:t>
            </a:r>
            <a:r>
              <a:rPr lang="en-US" dirty="0" smtClean="0"/>
              <a:t>waviness</a:t>
            </a:r>
            <a:endParaRPr lang="en-US" dirty="0" smtClean="0"/>
          </a:p>
          <a:p>
            <a:pPr lvl="1"/>
            <a:r>
              <a:rPr lang="en-US" dirty="0" smtClean="0"/>
              <a:t>K</a:t>
            </a:r>
            <a:r>
              <a:rPr lang="en-US" dirty="0" smtClean="0"/>
              <a:t>eys </a:t>
            </a:r>
            <a:r>
              <a:rPr lang="en-US" dirty="0" smtClean="0"/>
              <a:t>bound up in slots during loading operations</a:t>
            </a:r>
          </a:p>
          <a:p>
            <a:pPr lvl="1"/>
            <a:r>
              <a:rPr lang="en-US" dirty="0" smtClean="0"/>
              <a:t>Procuring narrower keys for the project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Picture 5" descr="IMG_50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00" y="2728800"/>
            <a:ext cx="2438400" cy="1828800"/>
          </a:xfrm>
          <a:prstGeom prst="rect">
            <a:avLst/>
          </a:prstGeom>
        </p:spPr>
      </p:pic>
      <p:pic>
        <p:nvPicPr>
          <p:cNvPr id="7" name="Picture 6" descr="IMG_5235.jpeg"/>
          <p:cNvPicPr>
            <a:picLocks noChangeAspect="1"/>
          </p:cNvPicPr>
          <p:nvPr/>
        </p:nvPicPr>
        <p:blipFill>
          <a:blip r:embed="rId3"/>
          <a:srcRect r="23333" b="23333"/>
          <a:stretch>
            <a:fillRect/>
          </a:stretch>
        </p:blipFill>
        <p:spPr>
          <a:xfrm>
            <a:off x="3274200" y="2728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Process Activities Tested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76200" y="914400"/>
            <a:ext cx="7543800" cy="182880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Tested </a:t>
            </a:r>
            <a:r>
              <a:rPr lang="en-US" dirty="0" smtClean="0"/>
              <a:t>the magnet lifting operation with deflection </a:t>
            </a:r>
            <a:r>
              <a:rPr lang="en-US" dirty="0" smtClean="0"/>
              <a:t>measurements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Used simply supported beam with dial indicators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~0.001” deflections recorded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23" name="Picture 22" descr="IMG_5222.jpeg"/>
          <p:cNvPicPr>
            <a:picLocks noChangeAspect="1"/>
          </p:cNvPicPr>
          <p:nvPr/>
        </p:nvPicPr>
        <p:blipFill>
          <a:blip r:embed="rId2"/>
          <a:srcRect l="6824" t="13889" r="20259" b="4398"/>
          <a:stretch>
            <a:fillRect/>
          </a:stretch>
        </p:blipFill>
        <p:spPr>
          <a:xfrm>
            <a:off x="4955159" y="3048000"/>
            <a:ext cx="3807841" cy="3200400"/>
          </a:xfrm>
          <a:prstGeom prst="rect">
            <a:avLst/>
          </a:prstGeom>
        </p:spPr>
      </p:pic>
      <p:pic>
        <p:nvPicPr>
          <p:cNvPr id="24" name="Picture 23" descr="IMG_51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</a:t>
            </a:r>
            <a:r>
              <a:rPr lang="en-US" dirty="0" smtClean="0"/>
              <a:t> Assembly Issues to be Resolved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3401" y="914400"/>
          <a:ext cx="8741999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1143000"/>
                <a:gridCol w="1219200"/>
                <a:gridCol w="1295400"/>
                <a:gridCol w="11219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Concept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Implemented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Resolved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Yoke-shell assembly tooling </a:t>
                      </a:r>
                      <a:r>
                        <a:rPr lang="en-US" dirty="0" err="1" smtClean="0"/>
                        <a:t>mods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 table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Part thickness tolerances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 GPI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MQXFA1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</a:t>
                      </a:r>
                      <a:r>
                        <a:rPr lang="en-US" baseline="0" dirty="0" smtClean="0"/>
                        <a:t> Fuji paper exposure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Drawn key waviness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MQXFA2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Crane height (new tooling)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Leaking</a:t>
                      </a:r>
                      <a:r>
                        <a:rPr lang="en-US" baseline="0" dirty="0" smtClean="0"/>
                        <a:t> bladder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MQXFA1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Swapped instrumentation channels*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Overpressured</a:t>
                      </a:r>
                      <a:r>
                        <a:rPr lang="en-US" baseline="0" dirty="0" smtClean="0"/>
                        <a:t> tension rods*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90600" y="5334000"/>
            <a:ext cx="7696200" cy="10223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rmAutofit fontScale="92500" lnSpcReduction="20000"/>
          </a:bodyPr>
          <a:lstStyle/>
          <a:p>
            <a:r>
              <a:rPr lang="en-US" i="1" dirty="0" smtClean="0"/>
              <a:t>*Tight schedules—and resulting overtime, long days, etc.—may have contributed to a condition where inattention during processes took place.  Close supervision and awareness of work environment is critical for coming magnet build.</a:t>
            </a:r>
            <a:endParaRPr lang="en-US" i="1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of Process Steps Not Yet Tested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12000" y="1219200"/>
            <a:ext cx="5484000" cy="51371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Mechanical, magnetic survey and </a:t>
            </a:r>
            <a:r>
              <a:rPr lang="en-US" dirty="0" err="1" smtClean="0"/>
              <a:t>fiducialization</a:t>
            </a:r>
            <a:endParaRPr lang="en-US" dirty="0" smtClean="0"/>
          </a:p>
          <a:p>
            <a:pPr lvl="1"/>
            <a:r>
              <a:rPr lang="en-US" dirty="0" smtClean="0"/>
              <a:t>During assembly activities we engaged with the survey and alignment crew. </a:t>
            </a:r>
            <a:r>
              <a:rPr lang="en-US" i="1" dirty="0" smtClean="0"/>
              <a:t>There is strong confidence from them that they can perform the necessary measurements.  </a:t>
            </a:r>
            <a:r>
              <a:rPr lang="en-US" dirty="0" smtClean="0"/>
              <a:t>This is yet to be determined with the MQXFA2 </a:t>
            </a:r>
            <a:r>
              <a:rPr lang="en-US" dirty="0" smtClean="0"/>
              <a:t>build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We expect to also survey MQXFA1 when it comes back for a reloading operation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Axial End loading process</a:t>
            </a:r>
          </a:p>
          <a:p>
            <a:pPr lvl="1"/>
            <a:r>
              <a:rPr lang="en-US" dirty="0" smtClean="0"/>
              <a:t>We were able to insert the axial rods during this assembly exercise.  </a:t>
            </a:r>
            <a:r>
              <a:rPr lang="en-US" b="1" dirty="0" smtClean="0">
                <a:solidFill>
                  <a:srgbClr val="008000"/>
                </a:solidFill>
              </a:rPr>
              <a:t>The tooling and the experience from prior (MQXFS) operations suggest that we will not have any issues</a:t>
            </a:r>
          </a:p>
          <a:p>
            <a:r>
              <a:rPr lang="en-US" dirty="0" smtClean="0"/>
              <a:t>Splice operations</a:t>
            </a:r>
          </a:p>
          <a:p>
            <a:pPr lvl="1"/>
            <a:r>
              <a:rPr lang="en-US" dirty="0" smtClean="0"/>
              <a:t>Our splice connection box has been mocked up already.  </a:t>
            </a:r>
            <a:r>
              <a:rPr lang="en-US" b="1" dirty="0" smtClean="0">
                <a:solidFill>
                  <a:srgbClr val="008000"/>
                </a:solidFill>
              </a:rPr>
              <a:t>No showstoppers expected</a:t>
            </a:r>
          </a:p>
          <a:p>
            <a:r>
              <a:rPr lang="en-US" dirty="0" smtClean="0"/>
              <a:t>Connector and finishing</a:t>
            </a:r>
          </a:p>
          <a:p>
            <a:pPr lvl="1"/>
            <a:r>
              <a:rPr lang="en-US" dirty="0" smtClean="0"/>
              <a:t>The new connector skirts will not introduce such a difficult bend in the cables as in MQXFS1; </a:t>
            </a:r>
            <a:r>
              <a:rPr lang="en-US" b="1" dirty="0" smtClean="0">
                <a:solidFill>
                  <a:srgbClr val="008000"/>
                </a:solidFill>
              </a:rPr>
              <a:t>we expect the connections to be much more reliable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 descr="IMG_4006 (1).jpeg"/>
          <p:cNvPicPr>
            <a:picLocks noChangeAspect="1"/>
          </p:cNvPicPr>
          <p:nvPr/>
        </p:nvPicPr>
        <p:blipFill>
          <a:blip r:embed="rId2"/>
          <a:srcRect l="8750" t="17500" r="17500" b="17500"/>
          <a:stretch>
            <a:fillRect/>
          </a:stretch>
        </p:blipFill>
        <p:spPr>
          <a:xfrm>
            <a:off x="6096000" y="900000"/>
            <a:ext cx="2766646" cy="1828800"/>
          </a:xfrm>
          <a:prstGeom prst="rect">
            <a:avLst/>
          </a:prstGeom>
        </p:spPr>
      </p:pic>
      <p:pic>
        <p:nvPicPr>
          <p:cNvPr id="7" name="Picture 6" descr="IMG_3259.jpeg"/>
          <p:cNvPicPr>
            <a:picLocks noChangeAspect="1"/>
          </p:cNvPicPr>
          <p:nvPr/>
        </p:nvPicPr>
        <p:blipFill>
          <a:blip r:embed="rId3"/>
          <a:srcRect l="6250" t="14824" r="17164" b="17676"/>
          <a:stretch>
            <a:fillRect/>
          </a:stretch>
        </p:blipFill>
        <p:spPr>
          <a:xfrm>
            <a:off x="6096000" y="2777526"/>
            <a:ext cx="2766646" cy="1828800"/>
          </a:xfrm>
          <a:prstGeom prst="rect">
            <a:avLst/>
          </a:prstGeom>
        </p:spPr>
      </p:pic>
      <p:pic>
        <p:nvPicPr>
          <p:cNvPr id="8" name="Picture 7" descr="IMG_4596 (1).jpeg"/>
          <p:cNvPicPr>
            <a:picLocks noChangeAspect="1"/>
          </p:cNvPicPr>
          <p:nvPr/>
        </p:nvPicPr>
        <p:blipFill>
          <a:blip r:embed="rId4"/>
          <a:srcRect l="2559" t="13574" r="6081" b="5905"/>
          <a:stretch>
            <a:fillRect/>
          </a:stretch>
        </p:blipFill>
        <p:spPr>
          <a:xfrm>
            <a:off x="6096000" y="4648200"/>
            <a:ext cx="2766646" cy="1828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Assembly tooling and assembly operations were tested and exercised in the MQXFA1M</a:t>
            </a:r>
          </a:p>
          <a:p>
            <a:pPr lvl="1"/>
            <a:r>
              <a:rPr lang="en-US" dirty="0" smtClean="0"/>
              <a:t>Most issues experienced have either been solved, or will be solved in the next magnet structure build</a:t>
            </a:r>
          </a:p>
          <a:p>
            <a:pPr lvl="1"/>
            <a:r>
              <a:rPr lang="en-US" dirty="0" smtClean="0"/>
              <a:t>Work Instructions for these operations have been developed, which will also capture data during assembly operations</a:t>
            </a:r>
          </a:p>
          <a:p>
            <a:r>
              <a:rPr lang="en-US" dirty="0" smtClean="0"/>
              <a:t>First long magnet assembly will be completed in June 2017, to be tested in latter half of </a:t>
            </a:r>
            <a:r>
              <a:rPr lang="en-US" dirty="0" smtClean="0"/>
              <a:t>July</a:t>
            </a:r>
          </a:p>
          <a:p>
            <a:pPr lvl="1"/>
            <a:r>
              <a:rPr lang="en-US" i="1" dirty="0" smtClean="0"/>
              <a:t>This extremely tight schedule will require vigilance during all assembly operations to ensure a safe assembly environment</a:t>
            </a:r>
            <a:endParaRPr lang="en-US" i="1" dirty="0" smtClean="0"/>
          </a:p>
          <a:p>
            <a:r>
              <a:rPr lang="en-US" dirty="0" smtClean="0"/>
              <a:t>Second prototype structure to be assembled late 2017/early 2018 with revised Work Instructions</a:t>
            </a:r>
            <a:r>
              <a:rPr lang="en-US" dirty="0" smtClean="0"/>
              <a:t> </a:t>
            </a:r>
          </a:p>
          <a:p>
            <a:r>
              <a:rPr lang="en-US" dirty="0" smtClean="0"/>
              <a:t>High pressure situations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MQXFA1M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Verify tooling scale up from MQXFS to MQXFA</a:t>
            </a:r>
          </a:p>
          <a:p>
            <a:r>
              <a:rPr lang="en-US" dirty="0" smtClean="0"/>
              <a:t>Refine processes for assembly operations</a:t>
            </a:r>
          </a:p>
          <a:p>
            <a:r>
              <a:rPr lang="en-US" dirty="0" smtClean="0"/>
              <a:t>Define documentation templates for the capture of manufacturing data that will eventually need to be transferred during the project</a:t>
            </a:r>
          </a:p>
          <a:p>
            <a:r>
              <a:rPr lang="en-US" strike="sngStrike" dirty="0" smtClean="0"/>
              <a:t>Evaluate the magnet </a:t>
            </a:r>
            <a:r>
              <a:rPr lang="en-US" strike="sngStrike" dirty="0" err="1" smtClean="0"/>
              <a:t>fiducialization</a:t>
            </a:r>
            <a:r>
              <a:rPr lang="en-US" strike="sngStrike" dirty="0" smtClean="0"/>
              <a:t> process</a:t>
            </a:r>
          </a:p>
          <a:p>
            <a:pPr lvl="1"/>
            <a:r>
              <a:rPr lang="en-US" strike="sngStrike" dirty="0" smtClean="0"/>
              <a:t>Determining mechanical and magnetic centers</a:t>
            </a:r>
          </a:p>
          <a:p>
            <a:pPr lvl="1"/>
            <a:r>
              <a:rPr lang="en-US" strike="sngStrike" dirty="0" smtClean="0"/>
              <a:t>Evaluating feasibility of achieving alignment requirements set by CERN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– MQXFA1 Readiness Review, April 27-28,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3810000" y="5029200"/>
            <a:ext cx="5029200" cy="1096963"/>
          </a:xfrm>
          <a:prstGeom prst="wedgeEllipseCallout">
            <a:avLst>
              <a:gd name="adj1" fmla="val -50517"/>
              <a:gd name="adj2" fmla="val -11139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Due to Schedule constraints these processes were not pursued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LBNL MQXFA Team</a:t>
            </a:r>
          </a:p>
          <a:p>
            <a:pPr lvl="1"/>
            <a:r>
              <a:rPr lang="en-US" dirty="0" smtClean="0"/>
              <a:t>E. </a:t>
            </a:r>
            <a:r>
              <a:rPr lang="en-US" dirty="0" err="1" smtClean="0"/>
              <a:t>Anderssen</a:t>
            </a:r>
            <a:r>
              <a:rPr lang="en-US" dirty="0" smtClean="0"/>
              <a:t>, A. Band,</a:t>
            </a:r>
            <a:r>
              <a:rPr lang="en-US" dirty="0" smtClean="0"/>
              <a:t> J. </a:t>
            </a:r>
            <a:r>
              <a:rPr lang="en-US" dirty="0" err="1" smtClean="0"/>
              <a:t>DePonte</a:t>
            </a:r>
            <a:r>
              <a:rPr lang="en-US" dirty="0" smtClean="0"/>
              <a:t>, J</a:t>
            </a:r>
            <a:r>
              <a:rPr lang="en-US" dirty="0" smtClean="0"/>
              <a:t>. Herrera, T. Johnson, T. Lipton, S. Myers, H</a:t>
            </a:r>
            <a:r>
              <a:rPr lang="en-US" dirty="0" smtClean="0"/>
              <a:t>. Pan</a:t>
            </a:r>
            <a:r>
              <a:rPr lang="en-US" dirty="0" smtClean="0"/>
              <a:t>,</a:t>
            </a:r>
            <a:r>
              <a:rPr lang="en-US" dirty="0" smtClean="0"/>
              <a:t> A. </a:t>
            </a:r>
            <a:r>
              <a:rPr lang="en-US" dirty="0" err="1" smtClean="0"/>
              <a:t>Pekedis</a:t>
            </a:r>
            <a:r>
              <a:rPr lang="en-US" dirty="0" smtClean="0"/>
              <a:t>, S</a:t>
            </a:r>
            <a:r>
              <a:rPr lang="en-US" dirty="0" smtClean="0"/>
              <a:t>. </a:t>
            </a:r>
            <a:r>
              <a:rPr lang="en-US" dirty="0" err="1" smtClean="0"/>
              <a:t>Prestemon</a:t>
            </a:r>
            <a:r>
              <a:rPr lang="en-US" dirty="0" smtClean="0"/>
              <a:t>, M. Reynolds, M. Solis, J. Swanson, J. </a:t>
            </a:r>
            <a:r>
              <a:rPr lang="en-US" dirty="0" err="1" smtClean="0"/>
              <a:t>Wirdzek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…and</a:t>
            </a:r>
            <a:r>
              <a:rPr lang="en-US" dirty="0" smtClean="0"/>
              <a:t> probably others </a:t>
            </a:r>
            <a:r>
              <a:rPr lang="en-US" dirty="0" smtClean="0"/>
              <a:t>not mentioned here!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Picture 5" descr="dilbert155728.strip.sunday.gif"/>
          <p:cNvPicPr>
            <a:picLocks noChangeAspect="1"/>
          </p:cNvPicPr>
          <p:nvPr/>
        </p:nvPicPr>
        <p:blipFill>
          <a:blip r:embed="rId2"/>
          <a:srcRect r="75988" b="51258"/>
          <a:stretch>
            <a:fillRect/>
          </a:stretch>
        </p:blipFill>
        <p:spPr>
          <a:xfrm>
            <a:off x="2971800" y="2057400"/>
            <a:ext cx="3200400" cy="2913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– MQXFA1 Readiness Review, April 27-28, 2017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5"/>
          <p:cNvGrpSpPr/>
          <p:nvPr/>
        </p:nvGrpSpPr>
        <p:grpSpPr>
          <a:xfrm>
            <a:off x="152400" y="4229100"/>
            <a:ext cx="2692400" cy="2019300"/>
            <a:chOff x="3429000" y="1676400"/>
            <a:chExt cx="5486400" cy="4114800"/>
          </a:xfrm>
        </p:grpSpPr>
        <p:pic>
          <p:nvPicPr>
            <p:cNvPr id="37" name="Picture 36" descr="DSC0705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0" y="1676400"/>
              <a:ext cx="5486400" cy="4114800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4648200" y="3200400"/>
              <a:ext cx="228600" cy="228600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67400" y="4343400"/>
              <a:ext cx="228600" cy="228600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467600" y="3810000"/>
              <a:ext cx="228600" cy="228600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Fiducializing</a:t>
            </a:r>
            <a:r>
              <a:rPr lang="en-US" dirty="0" smtClean="0"/>
              <a:t> the Magnet Structure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83042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Yoke/magnet </a:t>
            </a:r>
            <a:r>
              <a:rPr lang="en-US" dirty="0" err="1" smtClean="0"/>
              <a:t>fiducial</a:t>
            </a:r>
            <a:r>
              <a:rPr lang="en-US" dirty="0" smtClean="0"/>
              <a:t> features must be accessible after magnet has been assembled, as depicted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 descr="DSC06482.jpeg"/>
          <p:cNvPicPr>
            <a:picLocks noChangeAspect="1"/>
          </p:cNvPicPr>
          <p:nvPr/>
        </p:nvPicPr>
        <p:blipFill>
          <a:blip r:embed="rId3"/>
          <a:srcRect l="10938" r="3125"/>
          <a:stretch>
            <a:fillRect/>
          </a:stretch>
        </p:blipFill>
        <p:spPr>
          <a:xfrm>
            <a:off x="6096000" y="2819400"/>
            <a:ext cx="2971800" cy="2593571"/>
          </a:xfrm>
          <a:prstGeom prst="rect">
            <a:avLst/>
          </a:prstGeom>
        </p:spPr>
      </p:pic>
      <p:pic>
        <p:nvPicPr>
          <p:cNvPr id="10" name="Picture 9" descr="DSC0636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743200"/>
            <a:ext cx="2971800" cy="2228850"/>
          </a:xfrm>
          <a:prstGeom prst="rect">
            <a:avLst/>
          </a:prstGeom>
        </p:spPr>
      </p:pic>
      <p:grpSp>
        <p:nvGrpSpPr>
          <p:cNvPr id="7" name="Group 16"/>
          <p:cNvGrpSpPr/>
          <p:nvPr/>
        </p:nvGrpSpPr>
        <p:grpSpPr>
          <a:xfrm>
            <a:off x="1524000" y="3733800"/>
            <a:ext cx="533400" cy="533400"/>
            <a:chOff x="1600200" y="5181600"/>
            <a:chExt cx="990600" cy="990600"/>
          </a:xfrm>
        </p:grpSpPr>
        <p:sp>
          <p:nvSpPr>
            <p:cNvPr id="13" name="Pie 12"/>
            <p:cNvSpPr/>
            <p:nvPr/>
          </p:nvSpPr>
          <p:spPr>
            <a:xfrm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 rot="108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Pie 14"/>
            <p:cNvSpPr/>
            <p:nvPr/>
          </p:nvSpPr>
          <p:spPr>
            <a:xfrm rot="54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ie 15"/>
            <p:cNvSpPr/>
            <p:nvPr/>
          </p:nvSpPr>
          <p:spPr>
            <a:xfrm rot="162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4254500" y="5105400"/>
            <a:ext cx="533400" cy="533400"/>
            <a:chOff x="1600200" y="5181600"/>
            <a:chExt cx="990600" cy="990600"/>
          </a:xfrm>
        </p:grpSpPr>
        <p:sp>
          <p:nvSpPr>
            <p:cNvPr id="22" name="Pie 21"/>
            <p:cNvSpPr/>
            <p:nvPr/>
          </p:nvSpPr>
          <p:spPr>
            <a:xfrm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ie 22"/>
            <p:cNvSpPr/>
            <p:nvPr/>
          </p:nvSpPr>
          <p:spPr>
            <a:xfrm rot="108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 rot="54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 rot="162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Striped Right Arrow 25"/>
          <p:cNvSpPr/>
          <p:nvPr/>
        </p:nvSpPr>
        <p:spPr>
          <a:xfrm rot="16882813">
            <a:off x="1096943" y="4396140"/>
            <a:ext cx="1066800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 rot="5400000">
            <a:off x="3604858" y="3786540"/>
            <a:ext cx="1828799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27"/>
          <p:cNvGrpSpPr/>
          <p:nvPr/>
        </p:nvGrpSpPr>
        <p:grpSpPr>
          <a:xfrm>
            <a:off x="7300769" y="3838860"/>
            <a:ext cx="533400" cy="533400"/>
            <a:chOff x="1600200" y="5181600"/>
            <a:chExt cx="990600" cy="990600"/>
          </a:xfrm>
        </p:grpSpPr>
        <p:sp>
          <p:nvSpPr>
            <p:cNvPr id="29" name="Pie 28"/>
            <p:cNvSpPr/>
            <p:nvPr/>
          </p:nvSpPr>
          <p:spPr>
            <a:xfrm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/>
            <p:nvPr/>
          </p:nvSpPr>
          <p:spPr>
            <a:xfrm rot="108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ie 30"/>
            <p:cNvSpPr/>
            <p:nvPr/>
          </p:nvSpPr>
          <p:spPr>
            <a:xfrm rot="54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62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Striped Right Arrow 32"/>
          <p:cNvSpPr/>
          <p:nvPr/>
        </p:nvSpPr>
        <p:spPr>
          <a:xfrm rot="16200000">
            <a:off x="5692925" y="4394754"/>
            <a:ext cx="911628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/>
          <p:cNvSpPr/>
          <p:nvPr/>
        </p:nvSpPr>
        <p:spPr>
          <a:xfrm rot="16200000">
            <a:off x="8512325" y="4394754"/>
            <a:ext cx="911628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1893" y="3087469"/>
            <a:ext cx="2395107" cy="646331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ctr"/>
            <a:r>
              <a:rPr lang="en-US" dirty="0" smtClean="0"/>
              <a:t>Coil targets defined to their mechanical center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52800" y="5678269"/>
            <a:ext cx="2392331" cy="646331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pPr algn="ctr"/>
            <a:r>
              <a:rPr lang="en-US" sz="2000" dirty="0" smtClean="0"/>
              <a:t>Yoke survey block will be</a:t>
            </a:r>
          </a:p>
          <a:p>
            <a:pPr algn="ctr"/>
            <a:r>
              <a:rPr lang="en-US" sz="2000" dirty="0" smtClean="0"/>
              <a:t>defined to coil targets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6208891" y="5310584"/>
            <a:ext cx="2818951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dirty="0" smtClean="0"/>
              <a:t>Yoke features</a:t>
            </a:r>
          </a:p>
          <a:p>
            <a:pPr algn="ctr"/>
            <a:r>
              <a:rPr lang="en-US" sz="2000" dirty="0" smtClean="0"/>
              <a:t>remain accessible after axial </a:t>
            </a:r>
          </a:p>
          <a:p>
            <a:pPr algn="ctr"/>
            <a:r>
              <a:rPr lang="en-US" sz="2000" dirty="0" smtClean="0"/>
              <a:t>endplates are installed</a:t>
            </a:r>
            <a:endParaRPr lang="en-US" sz="2000" dirty="0"/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1585694" y="5634150"/>
            <a:ext cx="533400" cy="228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sv3.JPG"/>
          <p:cNvPicPr>
            <a:picLocks noChangeAspect="1"/>
          </p:cNvPicPr>
          <p:nvPr/>
        </p:nvPicPr>
        <p:blipFill>
          <a:blip r:embed="rId5"/>
          <a:srcRect b="19865"/>
          <a:stretch>
            <a:fillRect/>
          </a:stretch>
        </p:blipFill>
        <p:spPr>
          <a:xfrm>
            <a:off x="3962400" y="2049624"/>
            <a:ext cx="1143000" cy="922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Striped Right Arrow 45"/>
          <p:cNvSpPr/>
          <p:nvPr/>
        </p:nvSpPr>
        <p:spPr>
          <a:xfrm rot="5400000">
            <a:off x="7111446" y="1959125"/>
            <a:ext cx="911628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2927" y="1981200"/>
            <a:ext cx="1481097" cy="646331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r>
              <a:rPr lang="en-US" sz="2000" dirty="0" smtClean="0"/>
              <a:t>1-2-3 survey </a:t>
            </a:r>
          </a:p>
          <a:p>
            <a:r>
              <a:rPr lang="en-US" sz="2000" dirty="0" smtClean="0"/>
              <a:t>block</a:t>
            </a:r>
            <a:endParaRPr lang="en-US" sz="2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352800" y="2438400"/>
            <a:ext cx="838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ular Callout 47"/>
          <p:cNvSpPr/>
          <p:nvPr/>
        </p:nvSpPr>
        <p:spPr>
          <a:xfrm>
            <a:off x="5331600" y="2401669"/>
            <a:ext cx="3200400" cy="1371600"/>
          </a:xfrm>
          <a:prstGeom prst="wedgeRectCallout">
            <a:avLst>
              <a:gd name="adj1" fmla="val -67227"/>
              <a:gd name="adj2" fmla="val -11506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Planning to measure MQXFA1 alignment with respect to draft CERN requirements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68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p9.JPG"/>
          <p:cNvPicPr>
            <a:picLocks noChangeAspect="1"/>
          </p:cNvPicPr>
          <p:nvPr/>
        </p:nvPicPr>
        <p:blipFill>
          <a:blip r:embed="rId2"/>
          <a:srcRect l="2882" t="10000" r="2951" b="10958"/>
          <a:stretch>
            <a:fillRect/>
          </a:stretch>
        </p:blipFill>
        <p:spPr>
          <a:xfrm>
            <a:off x="5867400" y="1752600"/>
            <a:ext cx="3212869" cy="156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err="1" smtClean="0"/>
              <a:t>Fiducial</a:t>
            </a:r>
            <a:r>
              <a:rPr lang="en-US" dirty="0" smtClean="0"/>
              <a:t> Plan</a:t>
            </a:r>
            <a:endParaRPr lang="en-US" dirty="0"/>
          </a:p>
        </p:txBody>
      </p:sp>
      <p:pic>
        <p:nvPicPr>
          <p:cNvPr id="8" name="Content Placeholder 7" descr="su-1002-5140-1.jpg"/>
          <p:cNvPicPr>
            <a:picLocks noGrp="1" noChangeAspect="1"/>
          </p:cNvPicPr>
          <p:nvPr>
            <p:ph idx="1"/>
          </p:nvPr>
        </p:nvPicPr>
        <p:blipFill>
          <a:blip r:embed="rId3"/>
          <a:srcRect l="15131" r="16067"/>
          <a:stretch>
            <a:fillRect/>
          </a:stretch>
        </p:blipFill>
        <p:spPr>
          <a:xfrm>
            <a:off x="1467380" y="1341894"/>
            <a:ext cx="4441197" cy="498786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7399" y="1754188"/>
            <a:ext cx="1524000" cy="4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47799" y="4114800"/>
            <a:ext cx="1750963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1009471"/>
            <a:ext cx="2285999" cy="1200329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dirty="0" smtClean="0"/>
              <a:t>Yoke </a:t>
            </a:r>
            <a:r>
              <a:rPr lang="en-US" dirty="0" err="1" smtClean="0"/>
              <a:t>Fiducials</a:t>
            </a:r>
            <a:r>
              <a:rPr lang="en-US" dirty="0" smtClean="0"/>
              <a:t>, 3x-4x per axial location</a:t>
            </a:r>
          </a:p>
          <a:p>
            <a:r>
              <a:rPr lang="en-US" dirty="0" smtClean="0"/>
              <a:t>(bottom may not be readily accessible)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5449669"/>
            <a:ext cx="1743513" cy="782187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 smtClean="0"/>
              <a:t>Coil </a:t>
            </a:r>
            <a:r>
              <a:rPr lang="en-US" dirty="0" err="1" smtClean="0"/>
              <a:t>Fiducials</a:t>
            </a:r>
            <a:r>
              <a:rPr lang="en-US" dirty="0" smtClean="0"/>
              <a:t>,</a:t>
            </a:r>
          </a:p>
          <a:p>
            <a:r>
              <a:rPr lang="en-US" dirty="0" smtClean="0"/>
              <a:t>Impregnated (4x),</a:t>
            </a:r>
          </a:p>
          <a:p>
            <a:r>
              <a:rPr lang="en-US" dirty="0" smtClean="0"/>
              <a:t>both ends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142999" y="2743200"/>
            <a:ext cx="1447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57399" y="2209800"/>
            <a:ext cx="35052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6105261" y="20566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6486261" y="1997339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6881646" y="1923643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7265194" y="18534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657118" y="1794139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8059473" y="17264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8440473" y="1658673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902061" y="21074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ross 21"/>
          <p:cNvSpPr>
            <a:spLocks noChangeAspect="1"/>
          </p:cNvSpPr>
          <p:nvPr/>
        </p:nvSpPr>
        <p:spPr>
          <a:xfrm>
            <a:off x="3698875" y="3775075"/>
            <a:ext cx="133350" cy="133350"/>
          </a:xfrm>
          <a:prstGeom prst="plus">
            <a:avLst>
              <a:gd name="adj" fmla="val 453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ross 23"/>
          <p:cNvSpPr>
            <a:spLocks noChangeAspect="1"/>
          </p:cNvSpPr>
          <p:nvPr/>
        </p:nvSpPr>
        <p:spPr>
          <a:xfrm>
            <a:off x="3644900" y="3790950"/>
            <a:ext cx="133350" cy="133350"/>
          </a:xfrm>
          <a:prstGeom prst="plus">
            <a:avLst>
              <a:gd name="adj" fmla="val 45333"/>
            </a:avLst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ross 24"/>
          <p:cNvSpPr>
            <a:spLocks noChangeAspect="1"/>
          </p:cNvSpPr>
          <p:nvPr/>
        </p:nvSpPr>
        <p:spPr>
          <a:xfrm>
            <a:off x="3714750" y="3740150"/>
            <a:ext cx="133350" cy="133350"/>
          </a:xfrm>
          <a:prstGeom prst="plus">
            <a:avLst>
              <a:gd name="adj" fmla="val 45333"/>
            </a:avLst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ross 25"/>
          <p:cNvSpPr>
            <a:spLocks noChangeAspect="1"/>
          </p:cNvSpPr>
          <p:nvPr/>
        </p:nvSpPr>
        <p:spPr>
          <a:xfrm>
            <a:off x="3657600" y="3717925"/>
            <a:ext cx="133350" cy="133350"/>
          </a:xfrm>
          <a:prstGeom prst="plus">
            <a:avLst>
              <a:gd name="adj" fmla="val 45333"/>
            </a:avLst>
          </a:prstGeom>
          <a:solidFill>
            <a:srgbClr val="FF0000"/>
          </a:solidFill>
          <a:ln>
            <a:solidFill>
              <a:srgbClr val="33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3533303" y="4296247"/>
            <a:ext cx="1756441" cy="1241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32096" y="5685172"/>
            <a:ext cx="2452717" cy="516855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/>
              <a:t>Measured (mechanical, magnetic) Centers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rot="5400000">
            <a:off x="8636794" y="16248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Magnetic Measurements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000" y="900000"/>
            <a:ext cx="7920000" cy="230040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Plan </a:t>
            </a:r>
            <a:r>
              <a:rPr lang="en-US" smtClean="0"/>
              <a:t>to use </a:t>
            </a:r>
            <a:r>
              <a:rPr lang="en-US" dirty="0" smtClean="0"/>
              <a:t>the existing warm measurement probe with a different arrangement of two pickup coils; we can measure:</a:t>
            </a:r>
          </a:p>
          <a:p>
            <a:pPr lvl="1"/>
            <a:r>
              <a:rPr lang="en-US" dirty="0" smtClean="0"/>
              <a:t>The field angle from the first coil relative to that from the second coil as we scan along the magnet  (We will check the possible resolution of this method)</a:t>
            </a:r>
          </a:p>
          <a:p>
            <a:pPr lvl="1"/>
            <a:r>
              <a:rPr lang="en-US" dirty="0" smtClean="0"/>
              <a:t>Waviness of transverse center as function of </a:t>
            </a:r>
            <a:r>
              <a:rPr lang="en-US" dirty="0" err="1" smtClean="0"/>
              <a:t>z</a:t>
            </a:r>
            <a:r>
              <a:rPr lang="en-US" dirty="0" smtClean="0"/>
              <a:t>-position</a:t>
            </a:r>
          </a:p>
          <a:p>
            <a:pPr lvl="1"/>
            <a:r>
              <a:rPr lang="en-US" dirty="0" smtClean="0"/>
              <a:t>Variation of main field angle as function of </a:t>
            </a:r>
            <a:r>
              <a:rPr lang="en-US" dirty="0" err="1" smtClean="0"/>
              <a:t>z</a:t>
            </a:r>
            <a:r>
              <a:rPr lang="en-US" dirty="0" smtClean="0"/>
              <a:t>-position</a:t>
            </a:r>
          </a:p>
          <a:p>
            <a:r>
              <a:rPr lang="en-US" dirty="0" smtClean="0"/>
              <a:t>Survey targets can be attached to the measurement probe to track position and location of probe during measurements</a:t>
            </a:r>
          </a:p>
          <a:p>
            <a:r>
              <a:rPr lang="en-US" dirty="0" smtClean="0"/>
              <a:t>Stretched wire measurements may also be performed</a:t>
            </a:r>
          </a:p>
          <a:p>
            <a:r>
              <a:rPr lang="en-US" dirty="0" smtClean="0"/>
              <a:t>This information will be combined with the mechanical </a:t>
            </a:r>
            <a:r>
              <a:rPr lang="en-US" dirty="0" err="1" smtClean="0"/>
              <a:t>fiducialization</a:t>
            </a:r>
            <a:r>
              <a:rPr lang="en-US" dirty="0" smtClean="0"/>
              <a:t> data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general_setup.JPG"/>
          <p:cNvPicPr>
            <a:picLocks noChangeAspect="1"/>
          </p:cNvPicPr>
          <p:nvPr/>
        </p:nvPicPr>
        <p:blipFill>
          <a:blip r:embed="rId2"/>
          <a:srcRect l="17857" t="19643" r="19643" b="17857"/>
          <a:stretch>
            <a:fillRect/>
          </a:stretch>
        </p:blipFill>
        <p:spPr>
          <a:xfrm>
            <a:off x="381000" y="3200400"/>
            <a:ext cx="3962400" cy="2971800"/>
          </a:xfrm>
          <a:prstGeom prst="rect">
            <a:avLst/>
          </a:prstGeom>
        </p:spPr>
      </p:pic>
      <p:pic>
        <p:nvPicPr>
          <p:cNvPr id="8" name="Picture 7" descr="support_by_CERN_Cu_lead_and_rubb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200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73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Achievable?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This is more of a </a:t>
            </a:r>
            <a:r>
              <a:rPr lang="en-US" dirty="0" err="1" smtClean="0"/>
              <a:t>fiducialization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Magnet alignment: No real “knobs to turn”</a:t>
            </a:r>
          </a:p>
          <a:p>
            <a:pPr lvl="1"/>
            <a:r>
              <a:rPr lang="en-US" dirty="0" smtClean="0"/>
              <a:t>Assembly tooling will be aligned, though</a:t>
            </a:r>
          </a:p>
          <a:p>
            <a:pPr lvl="1"/>
            <a:r>
              <a:rPr lang="en-US" dirty="0" smtClean="0"/>
              <a:t>Will likely use a laser tracker (FARO Vantage system)</a:t>
            </a:r>
          </a:p>
          <a:p>
            <a:pPr lvl="1"/>
            <a:r>
              <a:rPr lang="en-US" dirty="0" smtClean="0"/>
              <a:t>Our survey crew will need to perform some tests</a:t>
            </a:r>
          </a:p>
        </p:txBody>
      </p:sp>
      <p:pic>
        <p:nvPicPr>
          <p:cNvPr id="7" name="Picture 6" descr="Screenshot 2016-01-22 08.4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904427"/>
            <a:ext cx="4431704" cy="20391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http://www.faro.com/products/metrology/faro-laser-tracker/overview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5257800"/>
            <a:ext cx="1600200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 MQXF Prototype Scale-</a:t>
            </a:r>
            <a:r>
              <a:rPr lang="en-US" smtClean="0"/>
              <a:t>up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349250" y="21144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2016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70565" y="4317364"/>
            <a:ext cx="1973435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92500" lnSpcReduction="10000"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MQXFA2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Prototype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Thick laminations*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mag. length QXFA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</a:p>
          <a:p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MQXFA3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Pre-Series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Thick laminations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mag. Length QXFA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9250" y="59244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2018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250" y="387595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2017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70564" y="1971267"/>
            <a:ext cx="195654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lnSpcReduction="10000"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MQXFA-M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Mechanical model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dummy coils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MQXFA1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Prototype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Thick laminations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4.0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mag. length QXFP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0565" y="1196960"/>
            <a:ext cx="19565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1.2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magnetic length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" name="Picture 27" descr="Pro_ENGINEER - SU-1004-2953.jpg"/>
          <p:cNvPicPr>
            <a:picLocks noChangeAspect="1"/>
          </p:cNvPicPr>
          <p:nvPr/>
        </p:nvPicPr>
        <p:blipFill>
          <a:blip r:embed="rId2"/>
          <a:srcRect l="36678" t="14825" r="30359" b="61680"/>
          <a:stretch>
            <a:fillRect/>
          </a:stretch>
        </p:blipFill>
        <p:spPr>
          <a:xfrm>
            <a:off x="4243968" y="964500"/>
            <a:ext cx="3014175" cy="139048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31221" y="983001"/>
            <a:ext cx="830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1.55 </a:t>
            </a:r>
            <a:r>
              <a:rPr lang="en-US" sz="1800" dirty="0" err="1" smtClean="0"/>
              <a:t>m</a:t>
            </a:r>
            <a:endParaRPr lang="en-US" sz="1800" dirty="0"/>
          </a:p>
        </p:txBody>
      </p:sp>
      <p:sp>
        <p:nvSpPr>
          <p:cNvPr id="39" name="Left Brace 38"/>
          <p:cNvSpPr/>
          <p:nvPr/>
        </p:nvSpPr>
        <p:spPr>
          <a:xfrm>
            <a:off x="7023793" y="4308665"/>
            <a:ext cx="392346" cy="1176456"/>
          </a:xfrm>
          <a:prstGeom prst="leftBrace">
            <a:avLst>
              <a:gd name="adj1" fmla="val 8333"/>
              <a:gd name="adj2" fmla="val 2312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7"/>
          <p:cNvGrpSpPr/>
          <p:nvPr/>
        </p:nvGrpSpPr>
        <p:grpSpPr>
          <a:xfrm>
            <a:off x="1486993" y="2335760"/>
            <a:ext cx="5538043" cy="1535163"/>
            <a:chOff x="1486993" y="2540848"/>
            <a:chExt cx="5538043" cy="1535163"/>
          </a:xfrm>
        </p:grpSpPr>
        <p:pic>
          <p:nvPicPr>
            <p:cNvPr id="29" name="Picture 28" descr="Pro_ENGINEER - SU-1004-4795.jpg"/>
            <p:cNvPicPr>
              <a:picLocks noChangeAspect="1"/>
            </p:cNvPicPr>
            <p:nvPr/>
          </p:nvPicPr>
          <p:blipFill>
            <a:blip r:embed="rId3"/>
            <a:srcRect l="21169" t="46726" r="18266" b="27334"/>
            <a:stretch>
              <a:fillRect/>
            </a:stretch>
          </p:blipFill>
          <p:spPr>
            <a:xfrm>
              <a:off x="1486993" y="2540848"/>
              <a:ext cx="5538043" cy="153516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880845" y="3335164"/>
              <a:ext cx="4596155" cy="201786"/>
            </a:xfrm>
            <a:prstGeom prst="rect">
              <a:avLst/>
            </a:prstGeom>
            <a:solidFill>
              <a:srgbClr val="FF6600">
                <a:alpha val="5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28717" y="2590800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4.56 </a:t>
              </a:r>
              <a:r>
                <a:rPr lang="en-US" sz="1800" dirty="0" err="1" smtClean="0"/>
                <a:t>m</a:t>
              </a:r>
              <a:endParaRPr lang="en-US" sz="1800" dirty="0"/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1486993" y="3711592"/>
            <a:ext cx="5538043" cy="1535163"/>
            <a:chOff x="1486993" y="4805936"/>
            <a:chExt cx="5538043" cy="1535163"/>
          </a:xfrm>
        </p:grpSpPr>
        <p:pic>
          <p:nvPicPr>
            <p:cNvPr id="31" name="Picture 30" descr="Pro_ENGINEER - SU-1004-4795.jpg"/>
            <p:cNvPicPr>
              <a:picLocks noChangeAspect="1"/>
            </p:cNvPicPr>
            <p:nvPr/>
          </p:nvPicPr>
          <p:blipFill>
            <a:blip r:embed="rId3"/>
            <a:srcRect l="21169" t="46726" r="18266" b="27334"/>
            <a:stretch>
              <a:fillRect/>
            </a:stretch>
          </p:blipFill>
          <p:spPr>
            <a:xfrm>
              <a:off x="1486993" y="4805936"/>
              <a:ext cx="5538043" cy="153516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880845" y="5600252"/>
              <a:ext cx="4812055" cy="201786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81117" y="4857750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4.56 </a:t>
              </a:r>
              <a:r>
                <a:rPr lang="en-US" sz="1800" dirty="0" err="1" smtClean="0"/>
                <a:t>m</a:t>
              </a:r>
              <a:endParaRPr lang="en-US" sz="1800" dirty="0"/>
            </a:p>
          </p:txBody>
        </p:sp>
      </p:grpSp>
      <p:sp>
        <p:nvSpPr>
          <p:cNvPr id="19" name="Rounded Rectangular Callout 18"/>
          <p:cNvSpPr/>
          <p:nvPr/>
        </p:nvSpPr>
        <p:spPr>
          <a:xfrm>
            <a:off x="1880845" y="3740126"/>
            <a:ext cx="4812055" cy="900626"/>
          </a:xfrm>
          <a:prstGeom prst="wedgeRoundRectCallout">
            <a:avLst>
              <a:gd name="adj1" fmla="val 66768"/>
              <a:gd name="adj2" fmla="val 80409"/>
              <a:gd name="adj3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dirty="0" smtClean="0"/>
              <a:t>*June 2016 CERN International Review recommended the use of thin laminations in the 2</a:t>
            </a:r>
            <a:r>
              <a:rPr lang="en-US" baseline="30000" dirty="0" smtClean="0"/>
              <a:t>nd</a:t>
            </a:r>
            <a:r>
              <a:rPr lang="en-US" dirty="0" smtClean="0"/>
              <a:t> Structure.  Evaluation deemed it’s not likely due to pre-project activities.</a:t>
            </a:r>
            <a:endParaRPr lang="en-US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915464" y="1856364"/>
            <a:ext cx="4949086" cy="1070242"/>
          </a:xfrm>
          <a:prstGeom prst="wedgeRoundRectCallout">
            <a:avLst>
              <a:gd name="adj1" fmla="val 77960"/>
              <a:gd name="adj2" fmla="val 132529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n-US" dirty="0" smtClean="0"/>
              <a:t>Dec. 2014 CERN design review recommended increasing margin by lengthening magnet and decreasing operating current; coil tooling required time to iterate, but shell/yoke was made to “new” length.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7008093" y="1138036"/>
            <a:ext cx="392346" cy="697951"/>
          </a:xfrm>
          <a:prstGeom prst="leftBrace">
            <a:avLst>
              <a:gd name="adj1" fmla="val 8333"/>
              <a:gd name="adj2" fmla="val 7677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7015943" y="1936471"/>
            <a:ext cx="392346" cy="2246769"/>
          </a:xfrm>
          <a:prstGeom prst="leftBrace">
            <a:avLst>
              <a:gd name="adj1" fmla="val 8333"/>
              <a:gd name="adj2" fmla="val 5699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4"/>
          <p:cNvGrpSpPr/>
          <p:nvPr/>
        </p:nvGrpSpPr>
        <p:grpSpPr>
          <a:xfrm>
            <a:off x="1486993" y="5401615"/>
            <a:ext cx="5538043" cy="824008"/>
            <a:chOff x="1486993" y="5290785"/>
            <a:chExt cx="5538043" cy="824008"/>
          </a:xfrm>
        </p:grpSpPr>
        <p:pic>
          <p:nvPicPr>
            <p:cNvPr id="36" name="Picture 35" descr="Pro_ENGINEER - SU-1004-4795.jpg"/>
            <p:cNvPicPr>
              <a:picLocks noChangeAspect="1"/>
            </p:cNvPicPr>
            <p:nvPr/>
          </p:nvPicPr>
          <p:blipFill>
            <a:blip r:embed="rId3"/>
            <a:srcRect l="21169" t="54919" r="18266" b="31158"/>
            <a:stretch>
              <a:fillRect/>
            </a:stretch>
          </p:blipFill>
          <p:spPr>
            <a:xfrm>
              <a:off x="1486993" y="5290785"/>
              <a:ext cx="5538043" cy="82400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880845" y="5600252"/>
              <a:ext cx="4812055" cy="201786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Left Brace 39"/>
          <p:cNvSpPr/>
          <p:nvPr/>
        </p:nvSpPr>
        <p:spPr>
          <a:xfrm>
            <a:off x="7025036" y="5569208"/>
            <a:ext cx="392346" cy="1117600"/>
          </a:xfrm>
          <a:prstGeom prst="leftBrace">
            <a:avLst>
              <a:gd name="adj1" fmla="val 8333"/>
              <a:gd name="adj2" fmla="val 1643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4814" y="11430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2015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ilpack SU-1003-3605.jpg"/>
          <p:cNvPicPr>
            <a:picLocks noChangeAspect="1"/>
          </p:cNvPicPr>
          <p:nvPr/>
        </p:nvPicPr>
        <p:blipFill>
          <a:blip r:embed="rId2"/>
          <a:srcRect r="19167"/>
          <a:stretch>
            <a:fillRect/>
          </a:stretch>
        </p:blipFill>
        <p:spPr>
          <a:xfrm>
            <a:off x="4684499" y="900000"/>
            <a:ext cx="3240301" cy="25944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 and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0"/>
            <a:ext cx="38838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Assembly Breakdown Structure (ABS) document</a:t>
            </a:r>
          </a:p>
          <a:p>
            <a:pPr lvl="1"/>
            <a:r>
              <a:rPr lang="is-IS" dirty="0" smtClean="0"/>
              <a:t>Identifies “Independent” tasks/subassemblies</a:t>
            </a:r>
          </a:p>
          <a:p>
            <a:pPr lvl="2"/>
            <a:r>
              <a:rPr lang="en-US" dirty="0" smtClean="0"/>
              <a:t>D</a:t>
            </a:r>
            <a:r>
              <a:rPr lang="is-IS" dirty="0" smtClean="0"/>
              <a:t>edicated procedures</a:t>
            </a:r>
          </a:p>
          <a:p>
            <a:pPr lvl="2"/>
            <a:r>
              <a:rPr lang="is-IS" dirty="0" smtClean="0"/>
              <a:t>Dedicated QA elements</a:t>
            </a:r>
          </a:p>
          <a:p>
            <a:pPr lvl="2"/>
            <a:r>
              <a:rPr lang="is-IS" dirty="0" smtClean="0"/>
              <a:t>CAD drawings, BOM</a:t>
            </a:r>
          </a:p>
          <a:p>
            <a:pPr lvl="1"/>
            <a:r>
              <a:rPr lang="is-IS" dirty="0" smtClean="0"/>
              <a:t>Captures what information will be required for travelers / documentation that will be entered directly to CERN MTF system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7" name="Picture 6" descr="Screenshot 2016-05-18 09.25.35.png"/>
          <p:cNvPicPr>
            <a:picLocks noChangeAspect="1"/>
          </p:cNvPicPr>
          <p:nvPr/>
        </p:nvPicPr>
        <p:blipFill>
          <a:blip r:embed="rId3"/>
          <a:srcRect l="17187"/>
          <a:stretch>
            <a:fillRect/>
          </a:stretch>
        </p:blipFill>
        <p:spPr>
          <a:xfrm>
            <a:off x="5605049" y="2362200"/>
            <a:ext cx="2926951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engnote_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726" y="3175000"/>
            <a:ext cx="2507074" cy="330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ular Callout 9"/>
          <p:cNvSpPr/>
          <p:nvPr/>
        </p:nvSpPr>
        <p:spPr>
          <a:xfrm>
            <a:off x="1981200" y="6096000"/>
            <a:ext cx="4419600" cy="303213"/>
          </a:xfrm>
          <a:prstGeom prst="wedgeRectCallout">
            <a:avLst>
              <a:gd name="adj1" fmla="val 72888"/>
              <a:gd name="adj2" fmla="val -39612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tomorrow’s talk from</a:t>
            </a:r>
            <a:r>
              <a:rPr lang="en-US" dirty="0" smtClean="0"/>
              <a:t> </a:t>
            </a:r>
            <a:r>
              <a:rPr lang="en-US" dirty="0" smtClean="0"/>
              <a:t>A.</a:t>
            </a:r>
            <a:r>
              <a:rPr lang="en-US" dirty="0" smtClean="0"/>
              <a:t> </a:t>
            </a:r>
            <a:r>
              <a:rPr lang="en-US" dirty="0" smtClean="0"/>
              <a:t>Band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G_5239.jpeg"/>
          <p:cNvPicPr>
            <a:picLocks noChangeAspect="1"/>
          </p:cNvPicPr>
          <p:nvPr/>
        </p:nvPicPr>
        <p:blipFill>
          <a:blip r:embed="rId2"/>
          <a:srcRect l="7315"/>
          <a:stretch>
            <a:fillRect/>
          </a:stretch>
        </p:blipFill>
        <p:spPr>
          <a:xfrm>
            <a:off x="0" y="2127250"/>
            <a:ext cx="9144000" cy="29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Magnet Assembly Area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6200000">
            <a:off x="2585078" y="2813678"/>
            <a:ext cx="1840244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1" y="936010"/>
            <a:ext cx="2362199" cy="9233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/>
              <a:t>Half length shell &amp; yoke assembly stand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8" idx="7"/>
          </p:cNvCxnSpPr>
          <p:nvPr/>
        </p:nvCxnSpPr>
        <p:spPr>
          <a:xfrm>
            <a:off x="1752600" y="1600200"/>
            <a:ext cx="1483192" cy="943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72600" y="5562600"/>
            <a:ext cx="32742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/>
              <a:t>Staging tables for coils, equipment, etc.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57800" y="1859340"/>
            <a:ext cx="1447801" cy="1188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57600" y="1088410"/>
            <a:ext cx="1981199" cy="7709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/>
              <a:t>Magnet integration table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705601" y="1088410"/>
            <a:ext cx="1981199" cy="7709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/>
              <a:t>Coil pack assembly tables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7344116" y="1894614"/>
            <a:ext cx="704170" cy="231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010400" y="2362200"/>
            <a:ext cx="893723" cy="5715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5866405" y="4383696"/>
            <a:ext cx="1641490" cy="646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6208104" y="3203797"/>
            <a:ext cx="2479693" cy="2168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0"/>
          <p:cNvGrpSpPr/>
          <p:nvPr/>
        </p:nvGrpSpPr>
        <p:grpSpPr>
          <a:xfrm>
            <a:off x="76200" y="838200"/>
            <a:ext cx="8556953" cy="5638800"/>
            <a:chOff x="76200" y="838200"/>
            <a:chExt cx="8556953" cy="5638800"/>
          </a:xfrm>
        </p:grpSpPr>
        <p:pic>
          <p:nvPicPr>
            <p:cNvPr id="33" name="Picture 32" descr="8x11 su-1004-4795.jpg"/>
            <p:cNvPicPr>
              <a:picLocks noChangeAspect="1"/>
            </p:cNvPicPr>
            <p:nvPr/>
          </p:nvPicPr>
          <p:blipFill>
            <a:blip r:embed="rId2"/>
            <a:srcRect l="6896" t="17778" r="3855" b="10671"/>
            <a:stretch>
              <a:fillRect/>
            </a:stretch>
          </p:blipFill>
          <p:spPr>
            <a:xfrm>
              <a:off x="76200" y="838200"/>
              <a:ext cx="7920000" cy="4906963"/>
            </a:xfrm>
            <a:prstGeom prst="rect">
              <a:avLst/>
            </a:prstGeom>
          </p:spPr>
        </p:pic>
        <p:pic>
          <p:nvPicPr>
            <p:cNvPr id="34" name="Picture 33" descr="coilpack SU-1003-3605.jpg"/>
            <p:cNvPicPr>
              <a:picLocks noChangeAspect="1"/>
            </p:cNvPicPr>
            <p:nvPr/>
          </p:nvPicPr>
          <p:blipFill>
            <a:blip r:embed="rId3"/>
            <a:srcRect r="17788"/>
            <a:stretch>
              <a:fillRect/>
            </a:stretch>
          </p:blipFill>
          <p:spPr>
            <a:xfrm>
              <a:off x="5105400" y="3699726"/>
              <a:ext cx="3527753" cy="277727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Assembly Process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9" name="Picture 8" descr="Magnet Assembly Flow Chart_UPDAT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Magnet Assembly Flow Chart_UPD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Assembly Process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3" name="Group 13"/>
          <p:cNvGrpSpPr/>
          <p:nvPr/>
        </p:nvGrpSpPr>
        <p:grpSpPr>
          <a:xfrm>
            <a:off x="2552538" y="745403"/>
            <a:ext cx="4968110" cy="5194254"/>
            <a:chOff x="2552538" y="745403"/>
            <a:chExt cx="4968110" cy="5194254"/>
          </a:xfrm>
        </p:grpSpPr>
        <p:sp>
          <p:nvSpPr>
            <p:cNvPr id="13" name="Rectangular Callout 12"/>
            <p:cNvSpPr/>
            <p:nvPr/>
          </p:nvSpPr>
          <p:spPr>
            <a:xfrm>
              <a:off x="2552538" y="745403"/>
              <a:ext cx="4968110" cy="5194254"/>
            </a:xfrm>
            <a:prstGeom prst="wedgeRectCallout">
              <a:avLst>
                <a:gd name="adj1" fmla="val -61434"/>
                <a:gd name="adj2" fmla="val -37467"/>
              </a:avLst>
            </a:prstGeom>
            <a:solidFill>
              <a:srgbClr val="F6B69D"/>
            </a:solidFill>
            <a:ln>
              <a:solidFill>
                <a:srgbClr val="E6928E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p10.JPG"/>
            <p:cNvPicPr>
              <a:picLocks noChangeAspect="1"/>
            </p:cNvPicPr>
            <p:nvPr/>
          </p:nvPicPr>
          <p:blipFill>
            <a:blip r:embed="rId3"/>
            <a:srcRect t="2778" r="5926" b="34487"/>
            <a:stretch>
              <a:fillRect/>
            </a:stretch>
          </p:blipFill>
          <p:spPr>
            <a:xfrm>
              <a:off x="2707668" y="990600"/>
              <a:ext cx="4630821" cy="1715624"/>
            </a:xfrm>
            <a:prstGeom prst="rect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</p:pic>
        <p:pic>
          <p:nvPicPr>
            <p:cNvPr id="11" name="Picture 10" descr="p13.JPG"/>
            <p:cNvPicPr>
              <a:picLocks noChangeAspect="1"/>
            </p:cNvPicPr>
            <p:nvPr/>
          </p:nvPicPr>
          <p:blipFill>
            <a:blip r:embed="rId4"/>
            <a:srcRect l="5003" t="2778" r="5476" b="5556"/>
            <a:stretch>
              <a:fillRect/>
            </a:stretch>
          </p:blipFill>
          <p:spPr>
            <a:xfrm>
              <a:off x="2707668" y="2833513"/>
              <a:ext cx="4630821" cy="2846717"/>
            </a:xfrm>
            <a:prstGeom prst="rect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</p:pic>
      </p:grpSp>
      <p:grpSp>
        <p:nvGrpSpPr>
          <p:cNvPr id="6" name="Group 17"/>
          <p:cNvGrpSpPr/>
          <p:nvPr/>
        </p:nvGrpSpPr>
        <p:grpSpPr>
          <a:xfrm>
            <a:off x="3621995" y="783370"/>
            <a:ext cx="5116286" cy="4100286"/>
            <a:chOff x="1983619" y="1282095"/>
            <a:chExt cx="5116286" cy="4100286"/>
          </a:xfrm>
        </p:grpSpPr>
        <p:sp>
          <p:nvSpPr>
            <p:cNvPr id="15" name="Rectangular Callout 14"/>
            <p:cNvSpPr/>
            <p:nvPr/>
          </p:nvSpPr>
          <p:spPr>
            <a:xfrm>
              <a:off x="1983619" y="1282095"/>
              <a:ext cx="5116286" cy="4100286"/>
            </a:xfrm>
            <a:prstGeom prst="wedgeRectCallout">
              <a:avLst>
                <a:gd name="adj1" fmla="val -72842"/>
                <a:gd name="adj2" fmla="val 44506"/>
              </a:avLst>
            </a:prstGeom>
            <a:solidFill>
              <a:srgbClr val="7A8A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/>
            <p:nvPr/>
          </p:nvPicPr>
          <p:blipFill rotWithShape="1">
            <a:blip r:embed="rId5"/>
            <a:srcRect l="20993" t="19774" r="65637" b="7692"/>
            <a:stretch/>
          </p:blipFill>
          <p:spPr bwMode="auto">
            <a:xfrm>
              <a:off x="4702629" y="1552121"/>
              <a:ext cx="2133600" cy="36173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mv="urn:schemas-microsoft-com:mac:vml" xmlns:p="http://schemas.openxmlformats.org/presentationml/2006/main"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6"/>
            <a:srcRect l="21796" t="19585" r="65183" b="7233"/>
            <a:stretch/>
          </p:blipFill>
          <p:spPr bwMode="auto">
            <a:xfrm>
              <a:off x="2293938" y="1515836"/>
              <a:ext cx="2093404" cy="36766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mv="urn:schemas-microsoft-com:mac:vml" xmlns:p="http://schemas.openxmlformats.org/presentationml/2006/main"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</p:grpSp>
      <p:grpSp>
        <p:nvGrpSpPr>
          <p:cNvPr id="7" name="Group 20"/>
          <p:cNvGrpSpPr/>
          <p:nvPr/>
        </p:nvGrpSpPr>
        <p:grpSpPr>
          <a:xfrm>
            <a:off x="423348" y="990600"/>
            <a:ext cx="6076285" cy="3193309"/>
            <a:chOff x="423348" y="990600"/>
            <a:chExt cx="6076285" cy="3193309"/>
          </a:xfrm>
        </p:grpSpPr>
        <p:sp>
          <p:nvSpPr>
            <p:cNvPr id="19" name="Rectangular Callout 18"/>
            <p:cNvSpPr/>
            <p:nvPr/>
          </p:nvSpPr>
          <p:spPr>
            <a:xfrm>
              <a:off x="423348" y="990600"/>
              <a:ext cx="6076285" cy="3193309"/>
            </a:xfrm>
            <a:prstGeom prst="wedgeRectCallout">
              <a:avLst>
                <a:gd name="adj1" fmla="val 10215"/>
                <a:gd name="adj2" fmla="val 81885"/>
              </a:avLst>
            </a:prstGeom>
            <a:solidFill>
              <a:srgbClr val="77AACE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p8.JPG"/>
            <p:cNvPicPr>
              <a:picLocks noChangeAspect="1"/>
            </p:cNvPicPr>
            <p:nvPr/>
          </p:nvPicPr>
          <p:blipFill>
            <a:blip r:embed="rId7"/>
            <a:srcRect l="3547" t="5423" r="5423" b="3547"/>
            <a:stretch>
              <a:fillRect/>
            </a:stretch>
          </p:blipFill>
          <p:spPr>
            <a:xfrm>
              <a:off x="726640" y="1235008"/>
              <a:ext cx="5524767" cy="27432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572000" y="5078526"/>
            <a:ext cx="4345721" cy="11434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MQXFA magnet assembly tooling has been developed from LARP experience (LQ, HQ, and scaled up from MQXFS)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8" name="Group 30"/>
          <p:cNvGrpSpPr/>
          <p:nvPr/>
        </p:nvGrpSpPr>
        <p:grpSpPr>
          <a:xfrm>
            <a:off x="5116286" y="685801"/>
            <a:ext cx="4027713" cy="3063723"/>
            <a:chOff x="5116286" y="685801"/>
            <a:chExt cx="4027713" cy="3063723"/>
          </a:xfrm>
        </p:grpSpPr>
        <p:sp>
          <p:nvSpPr>
            <p:cNvPr id="29" name="Rectangular Callout 28"/>
            <p:cNvSpPr/>
            <p:nvPr/>
          </p:nvSpPr>
          <p:spPr>
            <a:xfrm>
              <a:off x="5116286" y="685801"/>
              <a:ext cx="4027713" cy="3063723"/>
            </a:xfrm>
            <a:prstGeom prst="wedgeRectCallout">
              <a:avLst>
                <a:gd name="adj1" fmla="val -70289"/>
                <a:gd name="adj2" fmla="val 46184"/>
              </a:avLst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DSC06358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0333" y="847725"/>
              <a:ext cx="3675541" cy="2756656"/>
            </a:xfrm>
            <a:prstGeom prst="rect">
              <a:avLst/>
            </a:prstGeom>
          </p:spPr>
        </p:pic>
      </p:grpSp>
      <p:grpSp>
        <p:nvGrpSpPr>
          <p:cNvPr id="14" name="Group 35"/>
          <p:cNvGrpSpPr/>
          <p:nvPr/>
        </p:nvGrpSpPr>
        <p:grpSpPr>
          <a:xfrm>
            <a:off x="2044078" y="2833513"/>
            <a:ext cx="4151285" cy="3106144"/>
            <a:chOff x="2044078" y="2833513"/>
            <a:chExt cx="4151285" cy="3106144"/>
          </a:xfrm>
        </p:grpSpPr>
        <p:sp>
          <p:nvSpPr>
            <p:cNvPr id="32" name="Rectangular Callout 31"/>
            <p:cNvSpPr/>
            <p:nvPr/>
          </p:nvSpPr>
          <p:spPr>
            <a:xfrm>
              <a:off x="2044078" y="2833513"/>
              <a:ext cx="4151285" cy="3106144"/>
            </a:xfrm>
            <a:prstGeom prst="wedgeRectCallout">
              <a:avLst>
                <a:gd name="adj1" fmla="val 65410"/>
                <a:gd name="adj2" fmla="val -80409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\\Thunder\Supercon\Collaborations\LARP_QXF\Magnet\MQXFS1\150820 Magnet axial end prep changes required\DSC0796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146" y="3021695"/>
              <a:ext cx="36576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32"/>
          <p:cNvGrpSpPr/>
          <p:nvPr/>
        </p:nvGrpSpPr>
        <p:grpSpPr>
          <a:xfrm>
            <a:off x="6459969" y="3429000"/>
            <a:ext cx="1757039" cy="1797299"/>
            <a:chOff x="4288221" y="3204572"/>
            <a:chExt cx="1757039" cy="1797299"/>
          </a:xfrm>
        </p:grpSpPr>
        <p:sp>
          <p:nvSpPr>
            <p:cNvPr id="34" name="Rectangular Callout 33"/>
            <p:cNvSpPr/>
            <p:nvPr/>
          </p:nvSpPr>
          <p:spPr>
            <a:xfrm>
              <a:off x="4288221" y="3204572"/>
              <a:ext cx="1757039" cy="1797299"/>
            </a:xfrm>
            <a:prstGeom prst="wedgeRectCallout">
              <a:avLst>
                <a:gd name="adj1" fmla="val -54895"/>
                <a:gd name="adj2" fmla="val -137653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Screenshot 2016-01-22 08.45.46.png"/>
            <p:cNvPicPr>
              <a:picLocks noChangeAspect="1"/>
            </p:cNvPicPr>
            <p:nvPr/>
          </p:nvPicPr>
          <p:blipFill>
            <a:blip r:embed="rId10"/>
            <a:srcRect l="1719" t="10317" r="65916" b="17174"/>
            <a:stretch>
              <a:fillRect/>
            </a:stretch>
          </p:blipFill>
          <p:spPr>
            <a:xfrm>
              <a:off x="4419600" y="3375501"/>
              <a:ext cx="1434300" cy="1478597"/>
            </a:xfrm>
            <a:prstGeom prst="rect">
              <a:avLst/>
            </a:prstGeom>
          </p:spPr>
        </p:pic>
      </p:grpSp>
      <p:grpSp>
        <p:nvGrpSpPr>
          <p:cNvPr id="9" name="Group 44"/>
          <p:cNvGrpSpPr/>
          <p:nvPr/>
        </p:nvGrpSpPr>
        <p:grpSpPr>
          <a:xfrm>
            <a:off x="1" y="3204572"/>
            <a:ext cx="8914188" cy="3310528"/>
            <a:chOff x="1" y="3204572"/>
            <a:chExt cx="8914188" cy="3310528"/>
          </a:xfrm>
        </p:grpSpPr>
        <p:sp>
          <p:nvSpPr>
            <p:cNvPr id="22" name="Rectangular Callout 21"/>
            <p:cNvSpPr/>
            <p:nvPr/>
          </p:nvSpPr>
          <p:spPr>
            <a:xfrm>
              <a:off x="1" y="3204572"/>
              <a:ext cx="8914188" cy="3310528"/>
            </a:xfrm>
            <a:prstGeom prst="wedgeRectCallout">
              <a:avLst>
                <a:gd name="adj1" fmla="val -3764"/>
                <a:gd name="adj2" fmla="val -92594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25"/>
            <p:cNvGrpSpPr/>
            <p:nvPr/>
          </p:nvGrpSpPr>
          <p:grpSpPr>
            <a:xfrm>
              <a:off x="188499" y="3362032"/>
              <a:ext cx="6154821" cy="2989080"/>
              <a:chOff x="1561495" y="2950577"/>
              <a:chExt cx="6154821" cy="2989080"/>
            </a:xfrm>
          </p:grpSpPr>
          <p:pic>
            <p:nvPicPr>
              <p:cNvPr id="24" name="Picture 23" descr="p21.JPG"/>
              <p:cNvPicPr>
                <a:picLocks noChangeAspect="1"/>
              </p:cNvPicPr>
              <p:nvPr/>
            </p:nvPicPr>
            <p:blipFill>
              <a:blip r:embed="rId11"/>
              <a:srcRect l="22758" t="1611" b="16667"/>
              <a:stretch>
                <a:fillRect/>
              </a:stretch>
            </p:blipFill>
            <p:spPr>
              <a:xfrm>
                <a:off x="2543628" y="2950577"/>
                <a:ext cx="5172688" cy="2989080"/>
              </a:xfrm>
              <a:prstGeom prst="rect">
                <a:avLst/>
              </a:prstGeom>
            </p:spPr>
          </p:pic>
          <p:pic>
            <p:nvPicPr>
              <p:cNvPr id="25" name="Picture 24" descr="p23.JPG"/>
              <p:cNvPicPr>
                <a:picLocks noChangeAspect="1"/>
              </p:cNvPicPr>
              <p:nvPr/>
            </p:nvPicPr>
            <p:blipFill>
              <a:blip r:embed="rId12"/>
              <a:srcRect b="6603"/>
              <a:stretch>
                <a:fillRect/>
              </a:stretch>
            </p:blipFill>
            <p:spPr>
              <a:xfrm>
                <a:off x="1561495" y="2950577"/>
                <a:ext cx="5739199" cy="2989080"/>
              </a:xfrm>
              <a:prstGeom prst="rect">
                <a:avLst/>
              </a:prstGeom>
            </p:spPr>
          </p:pic>
        </p:grpSp>
        <p:pic>
          <p:nvPicPr>
            <p:cNvPr id="44" name="Picture 43" descr="DSC07847.jpeg"/>
            <p:cNvPicPr>
              <a:picLocks noChangeAspect="1"/>
            </p:cNvPicPr>
            <p:nvPr/>
          </p:nvPicPr>
          <p:blipFill>
            <a:blip r:embed="rId13"/>
            <a:srcRect l="28835" t="10391" r="27502" b="20625"/>
            <a:stretch>
              <a:fillRect/>
            </a:stretch>
          </p:blipFill>
          <p:spPr>
            <a:xfrm>
              <a:off x="6435640" y="3478808"/>
              <a:ext cx="2315092" cy="2743200"/>
            </a:xfrm>
            <a:prstGeom prst="rect">
              <a:avLst/>
            </a:prstGeom>
          </p:spPr>
        </p:pic>
      </p:grpSp>
      <p:grpSp>
        <p:nvGrpSpPr>
          <p:cNvPr id="18" name="Group 39"/>
          <p:cNvGrpSpPr/>
          <p:nvPr/>
        </p:nvGrpSpPr>
        <p:grpSpPr>
          <a:xfrm>
            <a:off x="0" y="1488816"/>
            <a:ext cx="6591462" cy="5031619"/>
            <a:chOff x="2552538" y="1826381"/>
            <a:chExt cx="6591462" cy="5031619"/>
          </a:xfrm>
        </p:grpSpPr>
        <p:sp>
          <p:nvSpPr>
            <p:cNvPr id="41" name="Rectangular Callout 40"/>
            <p:cNvSpPr/>
            <p:nvPr/>
          </p:nvSpPr>
          <p:spPr>
            <a:xfrm>
              <a:off x="2552538" y="1826381"/>
              <a:ext cx="6591462" cy="5031619"/>
            </a:xfrm>
            <a:prstGeom prst="wedgeRectCallout">
              <a:avLst>
                <a:gd name="adj1" fmla="val 70732"/>
                <a:gd name="adj2" fmla="val -31491"/>
              </a:avLst>
            </a:prstGeom>
            <a:solidFill>
              <a:srgbClr val="FACA2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Content Placeholder 5" descr="DSC08387.jpeg"/>
            <p:cNvPicPr>
              <a:picLocks noChangeAspect="1"/>
            </p:cNvPicPr>
            <p:nvPr/>
          </p:nvPicPr>
          <p:blipFill>
            <a:blip r:embed="rId14"/>
            <a:srcRect l="-77" r="-78"/>
            <a:stretch>
              <a:fillRect/>
            </a:stretch>
          </p:blipFill>
          <p:spPr bwMode="auto">
            <a:xfrm>
              <a:off x="2780238" y="2044384"/>
              <a:ext cx="6195489" cy="463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yokeshell.jpg"/>
          <p:cNvPicPr>
            <a:picLocks noChangeAspect="1"/>
          </p:cNvPicPr>
          <p:nvPr/>
        </p:nvPicPr>
        <p:blipFill>
          <a:blip r:embed="rId2"/>
          <a:srcRect t="57037" r="57037"/>
          <a:stretch>
            <a:fillRect/>
          </a:stretch>
        </p:blipFill>
        <p:spPr>
          <a:xfrm>
            <a:off x="155418" y="958960"/>
            <a:ext cx="2359182" cy="132704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MQXFA1M Shell-Yoke Assembly Processes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5418" y="2438400"/>
            <a:ext cx="2359182" cy="1295400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Shells received</a:t>
            </a:r>
          </a:p>
          <a:p>
            <a:pPr>
              <a:buFont typeface="Arial"/>
              <a:buChar char="•"/>
            </a:pPr>
            <a:r>
              <a:rPr lang="en-US" dirty="0" smtClean="0"/>
              <a:t>Measured with CMM*</a:t>
            </a:r>
          </a:p>
          <a:p>
            <a:pPr>
              <a:buFont typeface="Arial"/>
              <a:buChar char="•"/>
            </a:pPr>
            <a:r>
              <a:rPr lang="en-US" dirty="0" smtClean="0"/>
              <a:t>Arranged</a:t>
            </a:r>
          </a:p>
          <a:p>
            <a:pPr>
              <a:buFont typeface="Arial"/>
              <a:buChar char="•"/>
            </a:pPr>
            <a:r>
              <a:rPr lang="en-US" dirty="0" smtClean="0"/>
              <a:t>Instrumented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39" name="Picture 38" descr="IMG_0916.jpeg"/>
          <p:cNvPicPr>
            <a:picLocks noChangeAspect="1"/>
          </p:cNvPicPr>
          <p:nvPr/>
        </p:nvPicPr>
        <p:blipFill>
          <a:blip r:embed="rId3"/>
          <a:srcRect t="16667" b="11111"/>
          <a:stretch>
            <a:fillRect/>
          </a:stretch>
        </p:blipFill>
        <p:spPr>
          <a:xfrm>
            <a:off x="2104292" y="3581400"/>
            <a:ext cx="2848708" cy="2743200"/>
          </a:xfrm>
          <a:prstGeom prst="rect">
            <a:avLst/>
          </a:prstGeom>
        </p:spPr>
      </p:pic>
      <p:pic>
        <p:nvPicPr>
          <p:cNvPr id="19" name="Picture 18" descr="IMG_337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581400"/>
            <a:ext cx="3657600" cy="2743200"/>
          </a:xfrm>
          <a:prstGeom prst="rect">
            <a:avLst/>
          </a:prstGeom>
        </p:spPr>
      </p:pic>
      <p:pic>
        <p:nvPicPr>
          <p:cNvPr id="20" name="Picture 19" descr="Slide2.jpg"/>
          <p:cNvPicPr>
            <a:picLocks noChangeAspect="1"/>
          </p:cNvPicPr>
          <p:nvPr/>
        </p:nvPicPr>
        <p:blipFill>
          <a:blip r:embed="rId5"/>
          <a:srcRect t="30025" b="28654"/>
          <a:stretch>
            <a:fillRect/>
          </a:stretch>
        </p:blipFill>
        <p:spPr>
          <a:xfrm>
            <a:off x="2819400" y="1129830"/>
            <a:ext cx="5943599" cy="18419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5943600"/>
            <a:ext cx="2743200" cy="2803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*See talk on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Shell-yoke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Measurements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MQXFA1M Shell-Yoke Assembly Processes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55418" y="2347800"/>
            <a:ext cx="3197382" cy="1919400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Yoke stacks </a:t>
            </a:r>
            <a:r>
              <a:rPr lang="en-US" dirty="0" smtClean="0"/>
              <a:t>received assembled</a:t>
            </a:r>
          </a:p>
          <a:p>
            <a:pPr>
              <a:buFont typeface="Arial"/>
              <a:buChar char="•"/>
            </a:pPr>
            <a:r>
              <a:rPr lang="en-US" dirty="0" smtClean="0"/>
              <a:t>CMM</a:t>
            </a:r>
            <a:r>
              <a:rPr lang="en-US" dirty="0" smtClean="0"/>
              <a:t> profile measurements </a:t>
            </a:r>
            <a:r>
              <a:rPr lang="en-US" dirty="0" smtClean="0"/>
              <a:t>taken</a:t>
            </a:r>
          </a:p>
          <a:p>
            <a:pPr>
              <a:buFont typeface="Arial"/>
              <a:buChar char="•"/>
            </a:pPr>
            <a:r>
              <a:rPr lang="en-US" dirty="0" smtClean="0"/>
              <a:t>Sub-stack </a:t>
            </a:r>
            <a:r>
              <a:rPr lang="en-US" dirty="0" smtClean="0"/>
              <a:t>lengths adjusted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All eight half-length stacks </a:t>
            </a:r>
            <a:r>
              <a:rPr lang="en-US" dirty="0" smtClean="0"/>
              <a:t>adjusted</a:t>
            </a:r>
          </a:p>
          <a:p>
            <a:pPr>
              <a:buFont typeface="Arial"/>
              <a:buChar char="•"/>
            </a:pPr>
            <a:r>
              <a:rPr lang="en-US" dirty="0" smtClean="0"/>
              <a:t>Re-</a:t>
            </a:r>
            <a:r>
              <a:rPr lang="en-US" dirty="0" smtClean="0"/>
              <a:t>stacked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– MQXFA1 Readiness Review, April 27-28, 2017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49" name="Picture 48" descr="IMG_1862.jpeg"/>
          <p:cNvPicPr>
            <a:picLocks noChangeAspect="1"/>
          </p:cNvPicPr>
          <p:nvPr/>
        </p:nvPicPr>
        <p:blipFill>
          <a:blip r:embed="rId2"/>
          <a:srcRect b="28015"/>
          <a:stretch>
            <a:fillRect/>
          </a:stretch>
        </p:blipFill>
        <p:spPr>
          <a:xfrm>
            <a:off x="3407614" y="900000"/>
            <a:ext cx="2555531" cy="2452800"/>
          </a:xfrm>
          <a:prstGeom prst="rect">
            <a:avLst/>
          </a:prstGeom>
        </p:spPr>
      </p:pic>
      <p:pic>
        <p:nvPicPr>
          <p:cNvPr id="50" name="Picture 49" descr="IMG_303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886200"/>
            <a:ext cx="3657600" cy="2743200"/>
          </a:xfrm>
          <a:prstGeom prst="rect">
            <a:avLst/>
          </a:prstGeom>
        </p:spPr>
      </p:pic>
      <p:pic>
        <p:nvPicPr>
          <p:cNvPr id="26" name="Picture 25" descr="yokeshell.jpg"/>
          <p:cNvPicPr>
            <a:picLocks noChangeAspect="1"/>
          </p:cNvPicPr>
          <p:nvPr/>
        </p:nvPicPr>
        <p:blipFill>
          <a:blip r:embed="rId4"/>
          <a:srcRect t="57037" r="57037"/>
          <a:stretch>
            <a:fillRect/>
          </a:stretch>
        </p:blipFill>
        <p:spPr>
          <a:xfrm>
            <a:off x="155418" y="958960"/>
            <a:ext cx="2359182" cy="132704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IMG_1885.jpeg"/>
          <p:cNvPicPr>
            <a:picLocks noChangeAspect="1"/>
          </p:cNvPicPr>
          <p:nvPr/>
        </p:nvPicPr>
        <p:blipFill>
          <a:blip r:embed="rId5"/>
          <a:srcRect l="23621" t="13310" r="16427" b="28702"/>
          <a:stretch>
            <a:fillRect/>
          </a:stretch>
        </p:blipFill>
        <p:spPr>
          <a:xfrm>
            <a:off x="6172200" y="900000"/>
            <a:ext cx="2836144" cy="3657600"/>
          </a:xfrm>
          <a:prstGeom prst="rect">
            <a:avLst/>
          </a:prstGeom>
        </p:spPr>
      </p:pic>
      <p:pic>
        <p:nvPicPr>
          <p:cNvPr id="11" name="Picture 10" descr="Screenshot 2017-04-26 23.24.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495800"/>
            <a:ext cx="3045199" cy="2066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7618</TotalTime>
  <Words>2516</Words>
  <Application>Microsoft Macintosh PowerPoint</Application>
  <PresentationFormat>On-screen Show (4:3)</PresentationFormat>
  <Paragraphs>380</Paragraphs>
  <Slides>37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Thème Office</vt:lpstr>
      <vt:lpstr>MQXFA Structure Assembly</vt:lpstr>
      <vt:lpstr>Outline</vt:lpstr>
      <vt:lpstr>MQXFA1M Objectives</vt:lpstr>
      <vt:lpstr>ABS and Documentation</vt:lpstr>
      <vt:lpstr>Layout of Magnet Assembly Area</vt:lpstr>
      <vt:lpstr>Magnet Assembly Process Flow</vt:lpstr>
      <vt:lpstr>Magnet Assembly Process Flow</vt:lpstr>
      <vt:lpstr>MQXFA1M Shell-Yoke Assembly Processes</vt:lpstr>
      <vt:lpstr>MQXFA1M Shell-Yoke Assembly Processes</vt:lpstr>
      <vt:lpstr>MQXFA1M Shell-Yoke Assembly Processes</vt:lpstr>
      <vt:lpstr>MQXFA1M Shell-Yoke Assembly Processes</vt:lpstr>
      <vt:lpstr>Issues Found in MQXFA1M Yoke Assembly</vt:lpstr>
      <vt:lpstr>Coil Pack Processes</vt:lpstr>
      <vt:lpstr>Coil Pack Processes</vt:lpstr>
      <vt:lpstr>Coil Pack Processes</vt:lpstr>
      <vt:lpstr>Issues Found in MQXFA1M Coil Pack Assembly Processes</vt:lpstr>
      <vt:lpstr>Magnet Integration Coil Pack Insertion Prep</vt:lpstr>
      <vt:lpstr>Magnet Integration Coil Pack Insertion Prep</vt:lpstr>
      <vt:lpstr>Magnet Integration Coil Pack Insertion Prep</vt:lpstr>
      <vt:lpstr>Magnet Integration Coil Pack Insertion Prep</vt:lpstr>
      <vt:lpstr>Magnet Integration Coil Pack Insertion Prep</vt:lpstr>
      <vt:lpstr>Magnet Integration Processes</vt:lpstr>
      <vt:lpstr>Magnet Integration Processes</vt:lpstr>
      <vt:lpstr>Coil Pack Extraction Processes</vt:lpstr>
      <vt:lpstr>Lessons from MQXFA1M Magnet Integration</vt:lpstr>
      <vt:lpstr>Other Process Activities Tested</vt:lpstr>
      <vt:lpstr>Summary of Assembly Issues to be Resolved</vt:lpstr>
      <vt:lpstr>Outlook of Process Steps Not Yet Tested</vt:lpstr>
      <vt:lpstr>Summary</vt:lpstr>
      <vt:lpstr>Special thanks</vt:lpstr>
      <vt:lpstr>Slide 31</vt:lpstr>
      <vt:lpstr>Backup Slides</vt:lpstr>
      <vt:lpstr>Fiducializing the Magnet Structure</vt:lpstr>
      <vt:lpstr>Proposed Fiducial Plan</vt:lpstr>
      <vt:lpstr>Warm Magnetic Measurements</vt:lpstr>
      <vt:lpstr>What is Achievable?</vt:lpstr>
      <vt:lpstr>LARP MQXF Prototype Scale-up Plan</vt:lpstr>
    </vt:vector>
  </TitlesOfParts>
  <Company>APO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Dan Cheng</cp:lastModifiedBy>
  <cp:revision>527</cp:revision>
  <dcterms:created xsi:type="dcterms:W3CDTF">2017-04-27T06:00:14Z</dcterms:created>
  <dcterms:modified xsi:type="dcterms:W3CDTF">2017-04-27T07:48:14Z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