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63" r:id="rId5"/>
    <p:sldId id="306" r:id="rId6"/>
    <p:sldId id="312" r:id="rId7"/>
    <p:sldId id="313" r:id="rId8"/>
    <p:sldId id="308" r:id="rId9"/>
    <p:sldId id="307"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B4C6E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87"/>
    <p:restoredTop sz="96292" autoAdjust="0"/>
  </p:normalViewPr>
  <p:slideViewPr>
    <p:cSldViewPr snapToObjects="1" showGuides="1">
      <p:cViewPr varScale="1">
        <p:scale>
          <a:sx n="103" d="100"/>
          <a:sy n="103" d="100"/>
        </p:scale>
        <p:origin x="1392" y="102"/>
      </p:cViewPr>
      <p:guideLst>
        <p:guide orient="horz" pos="4080"/>
        <p:guide pos="2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23/03/2017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23/03/2017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211381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4</a:t>
            </a:fld>
            <a:endParaRPr lang="en-US" dirty="0"/>
          </a:p>
        </p:txBody>
      </p:sp>
    </p:spTree>
    <p:extLst>
      <p:ext uri="{BB962C8B-B14F-4D97-AF65-F5344CB8AC3E}">
        <p14:creationId xmlns:p14="http://schemas.microsoft.com/office/powerpoint/2010/main" val="190619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205046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6</a:t>
            </a:fld>
            <a:endParaRPr lang="fr-FR"/>
          </a:p>
        </p:txBody>
      </p:sp>
    </p:spTree>
    <p:extLst>
      <p:ext uri="{BB962C8B-B14F-4D97-AF65-F5344CB8AC3E}">
        <p14:creationId xmlns:p14="http://schemas.microsoft.com/office/powerpoint/2010/main" val="4084190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G. Ambrosio - Review Intro &amp; Charge</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G. Ambrosio - Review Intro &amp; Charge</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G. Ambrosio - Review Intro &amp; Charge</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G. Ambrosio - Review Intro &amp; Charge</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Review Introduction </a:t>
            </a:r>
            <a:r>
              <a:rPr lang="en-GB" dirty="0"/>
              <a:t>&amp; Charge</a:t>
            </a:r>
          </a:p>
        </p:txBody>
      </p:sp>
      <p:sp>
        <p:nvSpPr>
          <p:cNvPr id="3" name="Sous-titre 2"/>
          <p:cNvSpPr>
            <a:spLocks noGrp="1"/>
          </p:cNvSpPr>
          <p:nvPr>
            <p:ph type="subTitle" idx="1"/>
          </p:nvPr>
        </p:nvSpPr>
        <p:spPr/>
        <p:txBody>
          <a:bodyPr>
            <a:normAutofit lnSpcReduction="10000"/>
          </a:bodyPr>
          <a:lstStyle/>
          <a:p>
            <a:r>
              <a:rPr lang="en-GB" dirty="0"/>
              <a:t>Giorgio Ambrosio</a:t>
            </a:r>
          </a:p>
          <a:p>
            <a:r>
              <a:rPr lang="en-GB" dirty="0"/>
              <a:t>Magnets L2</a:t>
            </a:r>
          </a:p>
          <a:p>
            <a:r>
              <a:rPr lang="en-GB" dirty="0"/>
              <a:t>U.S. HL-LHC Accelerator Upgrade Project</a:t>
            </a:r>
          </a:p>
        </p:txBody>
      </p:sp>
      <p:sp>
        <p:nvSpPr>
          <p:cNvPr id="4" name="Espace réservé du texte 3"/>
          <p:cNvSpPr>
            <a:spLocks noGrp="1"/>
          </p:cNvSpPr>
          <p:nvPr>
            <p:ph type="body" sz="quarter" idx="14"/>
          </p:nvPr>
        </p:nvSpPr>
        <p:spPr/>
        <p:txBody>
          <a:bodyPr>
            <a:normAutofit fontScale="77500" lnSpcReduction="20000"/>
          </a:bodyPr>
          <a:lstStyle/>
          <a:p>
            <a:r>
              <a:rPr lang="en-US" dirty="0"/>
              <a:t>MQXFA1 Conductor &amp; Coils Readiness Review</a:t>
            </a:r>
          </a:p>
          <a:p>
            <a:r>
              <a:rPr lang="en-GB" dirty="0"/>
              <a:t>March 23, 2017</a:t>
            </a:r>
          </a:p>
        </p:txBody>
      </p:sp>
      <p:pic>
        <p:nvPicPr>
          <p:cNvPr id="7" name="Image 6" descr="Logo-APO-LARP.png"/>
          <p:cNvPicPr>
            <a:picLocks noChangeAspect="1"/>
          </p:cNvPicPr>
          <p:nvPr/>
        </p:nvPicPr>
        <p:blipFill>
          <a:blip r:embed="rId3"/>
          <a:stretch>
            <a:fillRect/>
          </a:stretch>
        </p:blipFill>
        <p:spPr>
          <a:xfrm>
            <a:off x="6156176" y="511165"/>
            <a:ext cx="1604480" cy="1909723"/>
          </a:xfrm>
          <a:prstGeom prst="rect">
            <a:avLst/>
          </a:prstGeom>
        </p:spPr>
      </p:pic>
      <p:sp>
        <p:nvSpPr>
          <p:cNvPr id="6" name="Rectangle 5"/>
          <p:cNvSpPr/>
          <p:nvPr/>
        </p:nvSpPr>
        <p:spPr>
          <a:xfrm>
            <a:off x="395536" y="6073775"/>
            <a:ext cx="576064" cy="62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MQXFA1 is the first prototype of the MQXFA magnets to be used in Q1 and Q3 for the High Luminosity LHC.</a:t>
            </a:r>
          </a:p>
          <a:p>
            <a:pPr lvl="1"/>
            <a:r>
              <a:rPr lang="en-US" dirty="0"/>
              <a:t>Two successful prototypes are required by DOE before starting production in the U.S.</a:t>
            </a:r>
          </a:p>
          <a:p>
            <a:pPr lvl="1"/>
            <a:r>
              <a:rPr lang="en-US" dirty="0"/>
              <a:t>The main goal of MQXFA1 is to </a:t>
            </a:r>
            <a:r>
              <a:rPr lang="en-US" u="sng" dirty="0"/>
              <a:t>meet quench performance requirements:</a:t>
            </a:r>
          </a:p>
          <a:p>
            <a:pPr lvl="2"/>
            <a:r>
              <a:rPr lang="en-US" dirty="0"/>
              <a:t>Reach ultimate current</a:t>
            </a:r>
          </a:p>
          <a:p>
            <a:pPr lvl="2"/>
            <a:r>
              <a:rPr lang="en-US" dirty="0"/>
              <a:t>Reach nominal current after thermal cycle with no more than 1 quench</a:t>
            </a:r>
          </a:p>
          <a:p>
            <a:pPr lvl="2"/>
            <a:r>
              <a:rPr lang="en-US" dirty="0"/>
              <a:t>No quench ramping down from nominal current at 300 A/s</a:t>
            </a:r>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2</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79402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68" y="0"/>
            <a:ext cx="8458200" cy="827874"/>
          </a:xfrm>
        </p:spPr>
        <p:txBody>
          <a:bodyPr>
            <a:normAutofit/>
          </a:bodyPr>
          <a:lstStyle/>
          <a:p>
            <a:r>
              <a:rPr lang="en-US" dirty="0"/>
              <a:t>US Contribution to HL-LHC Inner Triplets</a:t>
            </a:r>
            <a:endParaRPr lang="en-US" sz="3100" dirty="0"/>
          </a:p>
        </p:txBody>
      </p:sp>
      <p:sp>
        <p:nvSpPr>
          <p:cNvPr id="3" name="Content Placeholder 2"/>
          <p:cNvSpPr>
            <a:spLocks noGrp="1"/>
          </p:cNvSpPr>
          <p:nvPr>
            <p:ph idx="1"/>
          </p:nvPr>
        </p:nvSpPr>
        <p:spPr>
          <a:xfrm>
            <a:off x="179512" y="964944"/>
            <a:ext cx="7426252" cy="3292950"/>
          </a:xfrm>
        </p:spPr>
        <p:txBody>
          <a:bodyPr>
            <a:normAutofit/>
          </a:bodyPr>
          <a:lstStyle/>
          <a:p>
            <a:pPr>
              <a:buFont typeface="Arial" charset="0"/>
              <a:buChar char="•"/>
              <a:defRPr/>
            </a:pPr>
            <a:r>
              <a:rPr lang="en-GB" b="1" dirty="0">
                <a:solidFill>
                  <a:srgbClr val="009900"/>
                </a:solidFill>
              </a:rPr>
              <a:t>Q1/Q3 </a:t>
            </a:r>
            <a:r>
              <a:rPr lang="en-GB" b="1" dirty="0" err="1">
                <a:solidFill>
                  <a:srgbClr val="009900"/>
                </a:solidFill>
              </a:rPr>
              <a:t>Cryostated</a:t>
            </a:r>
            <a:r>
              <a:rPr lang="en-GB" b="1" dirty="0">
                <a:solidFill>
                  <a:srgbClr val="009900"/>
                </a:solidFill>
              </a:rPr>
              <a:t> Magnets</a:t>
            </a:r>
            <a:endParaRPr lang="en-GB" dirty="0">
              <a:solidFill>
                <a:srgbClr val="009900"/>
              </a:solidFill>
            </a:endParaRPr>
          </a:p>
          <a:p>
            <a:pPr lvl="1">
              <a:buFont typeface="Arial" charset="0"/>
              <a:buChar char="•"/>
              <a:defRPr/>
            </a:pPr>
            <a:r>
              <a:rPr lang="en-GB" dirty="0">
                <a:solidFill>
                  <a:srgbClr val="009900"/>
                </a:solidFill>
              </a:rPr>
              <a:t>Magnetic length: 4.2 + 4.2 m (MQXFA)</a:t>
            </a:r>
          </a:p>
          <a:p>
            <a:pPr lvl="1">
              <a:buFont typeface="Arial" charset="0"/>
              <a:buChar char="•"/>
              <a:defRPr/>
            </a:pPr>
            <a:r>
              <a:rPr lang="en-GB" dirty="0">
                <a:solidFill>
                  <a:srgbClr val="009900"/>
                </a:solidFill>
              </a:rPr>
              <a:t>Cryostat parts provided by CERN (kit)</a:t>
            </a:r>
          </a:p>
          <a:p>
            <a:pPr>
              <a:buFont typeface="Arial" charset="0"/>
              <a:buChar char="•"/>
              <a:defRPr/>
            </a:pPr>
            <a:r>
              <a:rPr lang="en-GB" dirty="0">
                <a:solidFill>
                  <a:schemeClr val="bg1">
                    <a:lumMod val="50000"/>
                  </a:schemeClr>
                </a:solidFill>
              </a:rPr>
              <a:t>Q2 cold masses by CERN</a:t>
            </a:r>
          </a:p>
          <a:p>
            <a:pPr lvl="1">
              <a:buFont typeface="Arial" charset="0"/>
              <a:buChar char="•"/>
              <a:defRPr/>
            </a:pPr>
            <a:r>
              <a:rPr lang="en-GB" dirty="0">
                <a:solidFill>
                  <a:schemeClr val="bg1">
                    <a:lumMod val="50000"/>
                  </a:schemeClr>
                </a:solidFill>
              </a:rPr>
              <a:t>Magnetic length: 7.15 m (MQXFB)</a:t>
            </a:r>
          </a:p>
          <a:p>
            <a:pPr marL="0" indent="0">
              <a:buNone/>
              <a:defRPr/>
            </a:pPr>
            <a:endParaRPr lang="en-GB" dirty="0">
              <a:solidFill>
                <a:srgbClr val="FF0000"/>
              </a:solidFill>
            </a:endParaRPr>
          </a:p>
          <a:p>
            <a:endParaRPr lang="en-US" dirty="0"/>
          </a:p>
        </p:txBody>
      </p:sp>
      <p:sp>
        <p:nvSpPr>
          <p:cNvPr id="4" name="Footer Placeholder 3"/>
          <p:cNvSpPr>
            <a:spLocks noGrp="1"/>
          </p:cNvSpPr>
          <p:nvPr>
            <p:ph type="ftr" sz="quarter" idx="11"/>
          </p:nvPr>
        </p:nvSpPr>
        <p:spPr/>
        <p:txBody>
          <a:bodyPr/>
          <a:lstStyle/>
          <a:p>
            <a:pPr>
              <a:defRPr/>
            </a:pPr>
            <a:r>
              <a:rPr lang="en-US">
                <a:solidFill>
                  <a:srgbClr val="1F497D"/>
                </a:solidFill>
              </a:rPr>
              <a:t>G. Ambrosio - Review Intro &amp; Charge</a:t>
            </a:r>
          </a:p>
        </p:txBody>
      </p:sp>
      <p:sp>
        <p:nvSpPr>
          <p:cNvPr id="5" name="Slide Number Placeholder 4"/>
          <p:cNvSpPr>
            <a:spLocks noGrp="1"/>
          </p:cNvSpPr>
          <p:nvPr>
            <p:ph type="sldNum" sz="quarter" idx="12"/>
          </p:nvPr>
        </p:nvSpPr>
        <p:spPr/>
        <p:txBody>
          <a:bodyPr/>
          <a:lstStyle/>
          <a:p>
            <a:pPr>
              <a:defRPr/>
            </a:pPr>
            <a:fld id="{83B49E4E-039F-472C-94D3-961E32C09AC1}" type="slidenum">
              <a:rPr lang="en-US" smtClean="0">
                <a:solidFill>
                  <a:srgbClr val="1F497D"/>
                </a:solidFill>
              </a:rPr>
              <a:pPr>
                <a:defRPr/>
              </a:pPr>
              <a:t>3</a:t>
            </a:fld>
            <a:endParaRPr lang="en-US" dirty="0">
              <a:solidFill>
                <a:srgbClr val="1F497D"/>
              </a:solidFill>
            </a:endParaRPr>
          </a:p>
        </p:txBody>
      </p:sp>
      <p:pic>
        <p:nvPicPr>
          <p:cNvPr id="6" name="Picture 5"/>
          <p:cNvPicPr>
            <a:picLocks noChangeAspect="1"/>
          </p:cNvPicPr>
          <p:nvPr/>
        </p:nvPicPr>
        <p:blipFill>
          <a:blip r:embed="rId2"/>
          <a:stretch>
            <a:fillRect/>
          </a:stretch>
        </p:blipFill>
        <p:spPr>
          <a:xfrm>
            <a:off x="2289" y="4495802"/>
            <a:ext cx="9100479" cy="2362198"/>
          </a:xfrm>
          <a:prstGeom prst="rect">
            <a:avLst/>
          </a:prstGeom>
        </p:spPr>
      </p:pic>
      <p:sp>
        <p:nvSpPr>
          <p:cNvPr id="7" name="TextBox 6"/>
          <p:cNvSpPr txBox="1"/>
          <p:nvPr/>
        </p:nvSpPr>
        <p:spPr>
          <a:xfrm>
            <a:off x="5067300" y="4418172"/>
            <a:ext cx="1905000" cy="400110"/>
          </a:xfrm>
          <a:prstGeom prst="rect">
            <a:avLst/>
          </a:prstGeom>
          <a:noFill/>
        </p:spPr>
        <p:txBody>
          <a:bodyPr wrap="square" rtlCol="0">
            <a:spAutoFit/>
          </a:bodyPr>
          <a:lstStyle/>
          <a:p>
            <a:pPr eaLnBrk="1" hangingPunct="1"/>
            <a:r>
              <a:rPr lang="en-US" sz="2000" b="1" dirty="0">
                <a:solidFill>
                  <a:srgbClr val="00E266"/>
                </a:solidFill>
                <a:latin typeface="Arial" pitchFamily="34" charset="0"/>
              </a:rPr>
              <a:t>US cold mass</a:t>
            </a:r>
          </a:p>
        </p:txBody>
      </p:sp>
      <p:cxnSp>
        <p:nvCxnSpPr>
          <p:cNvPr id="9" name="Straight Arrow Connector 8"/>
          <p:cNvCxnSpPr/>
          <p:nvPr/>
        </p:nvCxnSpPr>
        <p:spPr>
          <a:xfrm flipH="1">
            <a:off x="3733800" y="4739604"/>
            <a:ext cx="1333500" cy="664451"/>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35652" y="4818282"/>
            <a:ext cx="631948" cy="971490"/>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5750681" y="3092089"/>
            <a:ext cx="3011685" cy="938865"/>
          </a:xfrm>
          <a:prstGeom prst="rect">
            <a:avLst/>
          </a:prstGeom>
        </p:spPr>
      </p:pic>
      <p:pic>
        <p:nvPicPr>
          <p:cNvPr id="12" name="Picture 11"/>
          <p:cNvPicPr>
            <a:picLocks noChangeAspect="1"/>
          </p:cNvPicPr>
          <p:nvPr/>
        </p:nvPicPr>
        <p:blipFill rotWithShape="1">
          <a:blip r:embed="rId4">
            <a:clrChange>
              <a:clrFrom>
                <a:srgbClr val="FFFFFF"/>
              </a:clrFrom>
              <a:clrTo>
                <a:srgbClr val="FFFFFF">
                  <a:alpha val="0"/>
                </a:srgbClr>
              </a:clrTo>
            </a:clrChange>
          </a:blip>
          <a:srcRect l="6273" t="7285" r="3922" b="47060"/>
          <a:stretch/>
        </p:blipFill>
        <p:spPr>
          <a:xfrm>
            <a:off x="1475656" y="3192428"/>
            <a:ext cx="7771791" cy="2322011"/>
          </a:xfrm>
          <a:prstGeom prst="rect">
            <a:avLst/>
          </a:prstGeom>
        </p:spPr>
      </p:pic>
    </p:spTree>
    <p:extLst>
      <p:ext uri="{BB962C8B-B14F-4D97-AF65-F5344CB8AC3E}">
        <p14:creationId xmlns:p14="http://schemas.microsoft.com/office/powerpoint/2010/main" val="59661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5" descr="Logo-APO-LARP.png"/>
          <p:cNvPicPr>
            <a:picLocks noChangeAspect="1"/>
          </p:cNvPicPr>
          <p:nvPr/>
        </p:nvPicPr>
        <p:blipFill>
          <a:blip r:embed="rId3"/>
          <a:stretch>
            <a:fillRect/>
          </a:stretch>
        </p:blipFill>
        <p:spPr>
          <a:xfrm>
            <a:off x="1411930" y="6183563"/>
            <a:ext cx="499889" cy="594990"/>
          </a:xfrm>
          <a:prstGeom prst="rect">
            <a:avLst/>
          </a:prstGeom>
        </p:spPr>
      </p:pic>
      <p:pic>
        <p:nvPicPr>
          <p:cNvPr id="16" name="Picture 15"/>
          <p:cNvPicPr>
            <a:picLocks noChangeAspect="1"/>
          </p:cNvPicPr>
          <p:nvPr/>
        </p:nvPicPr>
        <p:blipFill>
          <a:blip r:embed="rId4"/>
          <a:stretch>
            <a:fillRect/>
          </a:stretch>
        </p:blipFill>
        <p:spPr>
          <a:xfrm>
            <a:off x="0" y="6164664"/>
            <a:ext cx="1434505" cy="671884"/>
          </a:xfrm>
          <a:prstGeom prst="rect">
            <a:avLst/>
          </a:prstGeom>
        </p:spPr>
      </p:pic>
      <p:sp>
        <p:nvSpPr>
          <p:cNvPr id="2" name="Title 1"/>
          <p:cNvSpPr>
            <a:spLocks noGrp="1"/>
          </p:cNvSpPr>
          <p:nvPr>
            <p:ph type="title"/>
          </p:nvPr>
        </p:nvSpPr>
        <p:spPr/>
        <p:txBody>
          <a:bodyPr/>
          <a:lstStyle/>
          <a:p>
            <a:r>
              <a:rPr lang="en-US" dirty="0"/>
              <a:t>MQXFA/B Main Parameters</a:t>
            </a:r>
          </a:p>
        </p:txBody>
      </p:sp>
      <p:graphicFrame>
        <p:nvGraphicFramePr>
          <p:cNvPr id="6" name="Content Placeholder 6"/>
          <p:cNvGraphicFramePr>
            <a:graphicFrameLocks/>
          </p:cNvGraphicFramePr>
          <p:nvPr>
            <p:extLst/>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MQXFA/B</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4.2/7.15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132.6</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11.4</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5"/>
          <a:srcRect l="1313" b="5868"/>
          <a:stretch/>
        </p:blipFill>
        <p:spPr>
          <a:xfrm>
            <a:off x="5581649" y="4413279"/>
            <a:ext cx="3581400" cy="2444721"/>
          </a:xfrm>
          <a:prstGeom prst="rect">
            <a:avLst/>
          </a:prstGeom>
        </p:spPr>
      </p:pic>
      <p:pic>
        <p:nvPicPr>
          <p:cNvPr id="8" name="Picture 7"/>
          <p:cNvPicPr>
            <a:picLocks noChangeAspect="1"/>
          </p:cNvPicPr>
          <p:nvPr/>
        </p:nvPicPr>
        <p:blipFill>
          <a:blip r:embed="rId6"/>
          <a:stretch>
            <a:fillRect/>
          </a:stretch>
        </p:blipFill>
        <p:spPr>
          <a:xfrm>
            <a:off x="5562600" y="833887"/>
            <a:ext cx="3581400" cy="3569362"/>
          </a:xfrm>
          <a:prstGeom prst="rect">
            <a:avLst/>
          </a:prstGeom>
        </p:spPr>
      </p:pic>
      <p:sp>
        <p:nvSpPr>
          <p:cNvPr id="7" name="Slide Number Placeholder 6"/>
          <p:cNvSpPr>
            <a:spLocks noGrp="1"/>
          </p:cNvSpPr>
          <p:nvPr>
            <p:ph type="sldNum" sz="quarter" idx="12"/>
          </p:nvPr>
        </p:nvSpPr>
        <p:spPr/>
        <p:txBody>
          <a:bodyPr/>
          <a:lstStyle/>
          <a:p>
            <a:pPr>
              <a:defRPr/>
            </a:pPr>
            <a:fld id="{2E8B149A-14C6-B749-AF60-1744CFF2A849}" type="slidenum">
              <a:rPr lang="en-US" smtClean="0"/>
              <a:pPr>
                <a:defRPr/>
              </a:pPr>
              <a:t>4</a:t>
            </a:fld>
            <a:endParaRPr lang="en-US" dirty="0"/>
          </a:p>
        </p:txBody>
      </p:sp>
      <p:sp>
        <p:nvSpPr>
          <p:cNvPr id="11" name="TextBox 10"/>
          <p:cNvSpPr txBox="1"/>
          <p:nvPr/>
        </p:nvSpPr>
        <p:spPr>
          <a:xfrm>
            <a:off x="0" y="6192296"/>
            <a:ext cx="5698105" cy="276999"/>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“MQXFS1 Quadrupole Design Report” LARP DocDB 1074</a:t>
            </a:r>
          </a:p>
        </p:txBody>
      </p:sp>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a:p>
        </p:txBody>
      </p:sp>
    </p:spTree>
    <p:extLst>
      <p:ext uri="{BB962C8B-B14F-4D97-AF65-F5344CB8AC3E}">
        <p14:creationId xmlns:p14="http://schemas.microsoft.com/office/powerpoint/2010/main" val="334079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31760" y="1239041"/>
            <a:ext cx="8280480" cy="4906963"/>
          </a:xfrm>
        </p:spPr>
        <p:txBody>
          <a:bodyPr>
            <a:normAutofit fontScale="92500" lnSpcReduction="10000"/>
          </a:bodyPr>
          <a:lstStyle/>
          <a:p>
            <a:r>
              <a:rPr lang="en-US" dirty="0"/>
              <a:t>MQXFA1 is the first prototype of the MQXFA magnets to be used in Q1 and Q3 for the High Luminosity LHC. </a:t>
            </a:r>
          </a:p>
          <a:p>
            <a:r>
              <a:rPr lang="en-US" dirty="0"/>
              <a:t>MQXFA1 uses coils with 4m magnetic length (QXFP) </a:t>
            </a:r>
          </a:p>
          <a:p>
            <a:r>
              <a:rPr lang="en-US" dirty="0"/>
              <a:t>Five QXFP coils were fabricated, and the first one (QXFP1) was successfully tested in a mirror structure. The baseline plan is to use coils QXFP2/3/4/5 for MQXFA1 and to keep QXFP1 (still in mirror structure) as spare coil.    </a:t>
            </a:r>
          </a:p>
          <a:p>
            <a:pPr marL="0" indent="0">
              <a:buNone/>
            </a:pPr>
            <a:r>
              <a:rPr lang="en-US" dirty="0"/>
              <a:t>This is an internal review where L3s and Task Leaders in charge of conductor and coil fabrication are going to present the data for coil acceptance by L3s and Task Leaders in charge for magnet assembly and test. </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5</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408273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a:t>
            </a:r>
          </a:p>
        </p:txBody>
      </p:sp>
      <p:sp>
        <p:nvSpPr>
          <p:cNvPr id="3" name="Content Placeholder 2"/>
          <p:cNvSpPr>
            <a:spLocks noGrp="1"/>
          </p:cNvSpPr>
          <p:nvPr>
            <p:ph idx="1"/>
          </p:nvPr>
        </p:nvSpPr>
        <p:spPr/>
        <p:txBody>
          <a:bodyPr>
            <a:normAutofit lnSpcReduction="10000"/>
          </a:bodyPr>
          <a:lstStyle/>
          <a:p>
            <a:pPr marL="0" indent="0">
              <a:buNone/>
            </a:pPr>
            <a:r>
              <a:rPr lang="en-US" dirty="0"/>
              <a:t>The committee is requested to answer the following questions:</a:t>
            </a:r>
          </a:p>
          <a:p>
            <a:pPr lvl="0"/>
            <a:r>
              <a:rPr lang="en-US" dirty="0"/>
              <a:t>Is the </a:t>
            </a:r>
            <a:r>
              <a:rPr lang="en-US" u="sng" dirty="0"/>
              <a:t>baseline plan </a:t>
            </a:r>
            <a:r>
              <a:rPr lang="en-US" dirty="0"/>
              <a:t>(to use coils QXFP2/3/4/5) for MQXFA1 assembly and test fine?</a:t>
            </a:r>
          </a:p>
          <a:p>
            <a:pPr lvl="0"/>
            <a:r>
              <a:rPr lang="en-US" dirty="0"/>
              <a:t>Are conductor and coils </a:t>
            </a:r>
            <a:r>
              <a:rPr lang="en-US" u="sng" dirty="0"/>
              <a:t>fabrication and QC data</a:t>
            </a:r>
            <a:r>
              <a:rPr lang="en-US" dirty="0"/>
              <a:t> adequate for a thorough evaluation? </a:t>
            </a:r>
          </a:p>
          <a:p>
            <a:pPr lvl="0"/>
            <a:r>
              <a:rPr lang="en-US" dirty="0"/>
              <a:t>Is any </a:t>
            </a:r>
            <a:r>
              <a:rPr lang="en-US" u="sng" dirty="0"/>
              <a:t>special attention </a:t>
            </a:r>
            <a:r>
              <a:rPr lang="en-US" dirty="0"/>
              <a:t>needed for the use of coils QXFP2/3/4/5?</a:t>
            </a:r>
          </a:p>
          <a:p>
            <a:pPr lvl="0"/>
            <a:r>
              <a:rPr lang="en-US" dirty="0"/>
              <a:t>Do you have any other comment or recommendation regarding coil selection to assure successful MQXFA1 assembly and test? </a:t>
            </a:r>
          </a:p>
          <a:p>
            <a:pPr lvl="0"/>
            <a:endParaRPr lang="en-US" dirty="0"/>
          </a:p>
        </p:txBody>
      </p:sp>
      <p:sp>
        <p:nvSpPr>
          <p:cNvPr id="4" name="Footer Placeholder 3"/>
          <p:cNvSpPr>
            <a:spLocks noGrp="1"/>
          </p:cNvSpPr>
          <p:nvPr>
            <p:ph type="ftr" sz="quarter" idx="11"/>
          </p:nvPr>
        </p:nvSpPr>
        <p:spPr/>
        <p:txBody>
          <a:bodyPr/>
          <a:lstStyle/>
          <a:p>
            <a:r>
              <a:rPr lang="en-US" noProof="0"/>
              <a:t>G. Ambrosio - Review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6</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476609875"/>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8EF391-2BAD-45F4-B22E-736040720C99}">
  <ds:schemaRefs>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946e33d-fd2f-4ae4-8ee9-d90c129cdf9e"/>
    <ds:schemaRef ds:uri="http://purl.org/dc/terms/"/>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7903</TotalTime>
  <Words>528</Words>
  <Application>Microsoft Office PowerPoint</Application>
  <PresentationFormat>On-screen Show (4:3)</PresentationFormat>
  <Paragraphs>95</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 New Roman</vt:lpstr>
      <vt:lpstr>Wingdings</vt:lpstr>
      <vt:lpstr>Thème Office</vt:lpstr>
      <vt:lpstr>Review Introduction &amp; Charge</vt:lpstr>
      <vt:lpstr>Introduction</vt:lpstr>
      <vt:lpstr>US Contribution to HL-LHC Inner Triplets</vt:lpstr>
      <vt:lpstr>MQXFA/B Main Parameters</vt:lpstr>
      <vt:lpstr>Introduction</vt:lpstr>
      <vt:lpstr>CHARGE</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 x2297 12326N</cp:lastModifiedBy>
  <cp:revision>404</cp:revision>
  <cp:lastPrinted>2016-09-22T19:01:15Z</cp:lastPrinted>
  <dcterms:created xsi:type="dcterms:W3CDTF">2016-03-23T12:58:39Z</dcterms:created>
  <dcterms:modified xsi:type="dcterms:W3CDTF">2017-03-23T17:53:18Z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