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56" r:id="rId3"/>
    <p:sldId id="325" r:id="rId4"/>
    <p:sldId id="330" r:id="rId5"/>
    <p:sldId id="339" r:id="rId6"/>
    <p:sldId id="340" r:id="rId7"/>
    <p:sldId id="326" r:id="rId8"/>
    <p:sldId id="331" r:id="rId9"/>
    <p:sldId id="327" r:id="rId10"/>
    <p:sldId id="328" r:id="rId11"/>
    <p:sldId id="332" r:id="rId12"/>
    <p:sldId id="333" r:id="rId13"/>
    <p:sldId id="329" r:id="rId14"/>
    <p:sldId id="334" r:id="rId15"/>
    <p:sldId id="335" r:id="rId16"/>
    <p:sldId id="336" r:id="rId17"/>
    <p:sldId id="337" r:id="rId18"/>
    <p:sldId id="338" r:id="rId19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154D81"/>
    <a:srgbClr val="FCFCFC"/>
    <a:srgbClr val="BD1F24"/>
    <a:srgbClr val="DA592A"/>
    <a:srgbClr val="808080"/>
    <a:srgbClr val="DF652C"/>
    <a:srgbClr val="E0692D"/>
    <a:srgbClr val="DF6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522" autoAdjust="0"/>
  </p:normalViewPr>
  <p:slideViewPr>
    <p:cSldViewPr snapToObjects="1">
      <p:cViewPr varScale="1">
        <p:scale>
          <a:sx n="70" d="100"/>
          <a:sy n="70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03062117235347"/>
          <c:y val="6.2859566357619565E-2"/>
          <c:w val="0.61931133608298961"/>
          <c:h val="0.72166780782836926"/>
        </c:manualLayout>
      </c:layout>
      <c:scatterChart>
        <c:scatterStyle val="lineMarker"/>
        <c:varyColors val="0"/>
        <c:ser>
          <c:idx val="2"/>
          <c:order val="0"/>
          <c:tx>
            <c:v>108/127, 0.78 mm</c:v>
          </c:tx>
          <c:spPr>
            <a:ln w="25400" cap="flat" cmpd="dbl" algn="ctr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rgbClr val="00B050"/>
              </a:solidFill>
              <a:ln w="34925" cap="flat" cmpd="dbl" algn="ctr">
                <a:noFill/>
                <a:round/>
              </a:ln>
              <a:effectLst/>
            </c:spPr>
          </c:marker>
          <c:xVal>
            <c:numRef>
              <c:f>'OST 108_127 Data'!$N$155:$N$170</c:f>
              <c:numCache>
                <c:formatCode>0</c:formatCode>
                <c:ptCount val="16"/>
                <c:pt idx="0">
                  <c:v>389.13138295411738</c:v>
                </c:pt>
                <c:pt idx="1">
                  <c:v>403.45523754138554</c:v>
                </c:pt>
                <c:pt idx="2">
                  <c:v>408.22985573714158</c:v>
                </c:pt>
                <c:pt idx="3">
                  <c:v>0</c:v>
                </c:pt>
                <c:pt idx="4">
                  <c:v>417.77909212865364</c:v>
                </c:pt>
                <c:pt idx="5">
                  <c:v>0</c:v>
                </c:pt>
                <c:pt idx="6">
                  <c:v>383.16311020942237</c:v>
                </c:pt>
                <c:pt idx="7">
                  <c:v>377.1948374647273</c:v>
                </c:pt>
                <c:pt idx="8">
                  <c:v>386.74407385623937</c:v>
                </c:pt>
                <c:pt idx="9">
                  <c:v>381.96945566048333</c:v>
                </c:pt>
                <c:pt idx="10">
                  <c:v>385.55041930730039</c:v>
                </c:pt>
                <c:pt idx="11">
                  <c:v>405.84254663926356</c:v>
                </c:pt>
                <c:pt idx="12">
                  <c:v>390.32503750305642</c:v>
                </c:pt>
                <c:pt idx="13">
                  <c:v>373.6138738179103</c:v>
                </c:pt>
                <c:pt idx="14">
                  <c:v>436.87756491167784</c:v>
                </c:pt>
                <c:pt idx="15">
                  <c:v>404.64889209032452</c:v>
                </c:pt>
              </c:numCache>
            </c:numRef>
          </c:xVal>
          <c:yVal>
            <c:numRef>
              <c:f>'OST 108_127 Data'!$J$155:$J$170</c:f>
              <c:numCache>
                <c:formatCode>#,##0</c:formatCode>
                <c:ptCount val="16"/>
                <c:pt idx="0">
                  <c:v>289</c:v>
                </c:pt>
                <c:pt idx="1">
                  <c:v>192</c:v>
                </c:pt>
                <c:pt idx="2">
                  <c:v>46</c:v>
                </c:pt>
                <c:pt idx="4">
                  <c:v>52</c:v>
                </c:pt>
                <c:pt idx="6">
                  <c:v>297</c:v>
                </c:pt>
                <c:pt idx="7">
                  <c:v>302</c:v>
                </c:pt>
                <c:pt idx="8">
                  <c:v>192</c:v>
                </c:pt>
                <c:pt idx="9">
                  <c:v>166</c:v>
                </c:pt>
                <c:pt idx="10">
                  <c:v>283</c:v>
                </c:pt>
                <c:pt idx="11">
                  <c:v>227</c:v>
                </c:pt>
                <c:pt idx="12">
                  <c:v>174</c:v>
                </c:pt>
                <c:pt idx="13">
                  <c:v>143</c:v>
                </c:pt>
                <c:pt idx="14">
                  <c:v>69</c:v>
                </c:pt>
                <c:pt idx="15">
                  <c:v>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365-418A-A5AA-DBA54CF5BF38}"/>
            </c:ext>
          </c:extLst>
        </c:ser>
        <c:ser>
          <c:idx val="1"/>
          <c:order val="1"/>
          <c:tx>
            <c:v>132/169, Std. Sn</c:v>
          </c:tx>
          <c:spPr>
            <a:ln w="25400" cap="flat" cmpd="dbl" algn="ctr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C00000"/>
              </a:solidFill>
              <a:ln w="34925" cap="flat" cmpd="dbl" algn="ctr">
                <a:noFill/>
                <a:round/>
              </a:ln>
              <a:effectLst/>
            </c:spPr>
          </c:marker>
          <c:xVal>
            <c:numRef>
              <c:f>'OST 132_169 Data'!$E$2:$E$9</c:f>
              <c:numCache>
                <c:formatCode>General</c:formatCode>
                <c:ptCount val="8"/>
                <c:pt idx="0">
                  <c:v>352</c:v>
                </c:pt>
                <c:pt idx="1">
                  <c:v>385</c:v>
                </c:pt>
                <c:pt idx="2">
                  <c:v>357</c:v>
                </c:pt>
                <c:pt idx="3">
                  <c:v>386</c:v>
                </c:pt>
                <c:pt idx="4">
                  <c:v>380</c:v>
                </c:pt>
                <c:pt idx="5">
                  <c:v>372</c:v>
                </c:pt>
                <c:pt idx="6">
                  <c:v>360</c:v>
                </c:pt>
                <c:pt idx="7">
                  <c:v>401</c:v>
                </c:pt>
              </c:numCache>
            </c:numRef>
          </c:xVal>
          <c:yVal>
            <c:numRef>
              <c:f>'OST 132_169 Data'!$J$2:$J$9</c:f>
              <c:numCache>
                <c:formatCode>#,##0</c:formatCode>
                <c:ptCount val="8"/>
                <c:pt idx="0">
                  <c:v>176</c:v>
                </c:pt>
                <c:pt idx="1">
                  <c:v>132</c:v>
                </c:pt>
                <c:pt idx="2">
                  <c:v>151</c:v>
                </c:pt>
                <c:pt idx="3">
                  <c:v>105</c:v>
                </c:pt>
                <c:pt idx="4">
                  <c:v>206</c:v>
                </c:pt>
                <c:pt idx="5">
                  <c:v>103</c:v>
                </c:pt>
                <c:pt idx="6">
                  <c:v>150</c:v>
                </c:pt>
                <c:pt idx="7">
                  <c:v>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65-418A-A5AA-DBA54CF5BF38}"/>
            </c:ext>
          </c:extLst>
        </c:ser>
        <c:ser>
          <c:idx val="0"/>
          <c:order val="2"/>
          <c:tx>
            <c:v>132/169, –5% Sn</c:v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34925" cap="flat" cmpd="dbl" algn="ctr">
                <a:noFill/>
                <a:round/>
              </a:ln>
              <a:effectLst/>
            </c:spPr>
          </c:marker>
          <c:xVal>
            <c:numRef>
              <c:f>'OST 132_169 Data'!$E$10:$E$29</c:f>
              <c:numCache>
                <c:formatCode>General</c:formatCode>
                <c:ptCount val="20"/>
                <c:pt idx="0">
                  <c:v>367</c:v>
                </c:pt>
                <c:pt idx="1">
                  <c:v>357</c:v>
                </c:pt>
                <c:pt idx="2">
                  <c:v>386</c:v>
                </c:pt>
                <c:pt idx="3">
                  <c:v>398</c:v>
                </c:pt>
                <c:pt idx="4">
                  <c:v>370</c:v>
                </c:pt>
                <c:pt idx="5">
                  <c:v>368</c:v>
                </c:pt>
                <c:pt idx="6">
                  <c:v>358</c:v>
                </c:pt>
                <c:pt idx="7">
                  <c:v>363</c:v>
                </c:pt>
                <c:pt idx="8">
                  <c:v>372</c:v>
                </c:pt>
                <c:pt idx="9">
                  <c:v>354</c:v>
                </c:pt>
                <c:pt idx="10">
                  <c:v>356</c:v>
                </c:pt>
                <c:pt idx="11">
                  <c:v>388</c:v>
                </c:pt>
                <c:pt idx="12">
                  <c:v>386</c:v>
                </c:pt>
                <c:pt idx="13">
                  <c:v>380</c:v>
                </c:pt>
                <c:pt idx="14">
                  <c:v>370</c:v>
                </c:pt>
                <c:pt idx="15">
                  <c:v>381</c:v>
                </c:pt>
                <c:pt idx="16">
                  <c:v>368</c:v>
                </c:pt>
                <c:pt idx="17">
                  <c:v>388</c:v>
                </c:pt>
                <c:pt idx="18">
                  <c:v>355</c:v>
                </c:pt>
                <c:pt idx="19">
                  <c:v>359</c:v>
                </c:pt>
              </c:numCache>
            </c:numRef>
          </c:xVal>
          <c:yVal>
            <c:numRef>
              <c:f>'OST 132_169 Data'!$J$10:$J$29</c:f>
              <c:numCache>
                <c:formatCode>#,##0</c:formatCode>
                <c:ptCount val="20"/>
                <c:pt idx="0">
                  <c:v>369</c:v>
                </c:pt>
                <c:pt idx="1">
                  <c:v>279</c:v>
                </c:pt>
                <c:pt idx="2">
                  <c:v>326</c:v>
                </c:pt>
                <c:pt idx="3">
                  <c:v>328</c:v>
                </c:pt>
                <c:pt idx="4">
                  <c:v>349</c:v>
                </c:pt>
                <c:pt idx="5">
                  <c:v>266</c:v>
                </c:pt>
                <c:pt idx="6">
                  <c:v>318</c:v>
                </c:pt>
                <c:pt idx="7">
                  <c:v>290</c:v>
                </c:pt>
                <c:pt idx="8">
                  <c:v>305</c:v>
                </c:pt>
                <c:pt idx="9">
                  <c:v>339</c:v>
                </c:pt>
                <c:pt idx="10">
                  <c:v>338</c:v>
                </c:pt>
                <c:pt idx="11">
                  <c:v>291</c:v>
                </c:pt>
                <c:pt idx="12">
                  <c:v>342</c:v>
                </c:pt>
                <c:pt idx="13">
                  <c:v>323</c:v>
                </c:pt>
                <c:pt idx="14">
                  <c:v>356</c:v>
                </c:pt>
                <c:pt idx="15">
                  <c:v>296</c:v>
                </c:pt>
                <c:pt idx="16">
                  <c:v>291</c:v>
                </c:pt>
                <c:pt idx="17">
                  <c:v>257</c:v>
                </c:pt>
                <c:pt idx="18">
                  <c:v>381</c:v>
                </c:pt>
                <c:pt idx="19">
                  <c:v>357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365-418A-A5AA-DBA54CF5BF38}"/>
            </c:ext>
          </c:extLst>
        </c:ser>
        <c:ser>
          <c:idx val="3"/>
          <c:order val="3"/>
          <c:tx>
            <c:v>144/169, –2.5% Sn</c:v>
          </c:tx>
          <c:spPr>
            <a:ln w="25400" cap="flat" cmpd="dbl" algn="ctr">
              <a:noFill/>
              <a:round/>
            </a:ln>
            <a:effectLst/>
          </c:spPr>
          <c:marker>
            <c:symbol val="square"/>
            <c:size val="9"/>
            <c:spPr>
              <a:solidFill>
                <a:srgbClr val="7030A0"/>
              </a:solidFill>
              <a:ln w="34925" cap="flat" cmpd="dbl" algn="ctr">
                <a:noFill/>
                <a:round/>
              </a:ln>
              <a:effectLst/>
            </c:spPr>
          </c:marker>
          <c:xVal>
            <c:numRef>
              <c:f>'OST 144_169 Data'!$E$2:$E$15</c:f>
              <c:numCache>
                <c:formatCode>General</c:formatCode>
                <c:ptCount val="14"/>
                <c:pt idx="0">
                  <c:v>376</c:v>
                </c:pt>
                <c:pt idx="2">
                  <c:v>374</c:v>
                </c:pt>
                <c:pt idx="3">
                  <c:v>390</c:v>
                </c:pt>
                <c:pt idx="4">
                  <c:v>369</c:v>
                </c:pt>
                <c:pt idx="5">
                  <c:v>384</c:v>
                </c:pt>
                <c:pt idx="6">
                  <c:v>378</c:v>
                </c:pt>
                <c:pt idx="7">
                  <c:v>382</c:v>
                </c:pt>
                <c:pt idx="8">
                  <c:v>367</c:v>
                </c:pt>
                <c:pt idx="9">
                  <c:v>364</c:v>
                </c:pt>
                <c:pt idx="10">
                  <c:v>375</c:v>
                </c:pt>
                <c:pt idx="11">
                  <c:v>375</c:v>
                </c:pt>
                <c:pt idx="12">
                  <c:v>376</c:v>
                </c:pt>
                <c:pt idx="13">
                  <c:v>382</c:v>
                </c:pt>
              </c:numCache>
            </c:numRef>
          </c:xVal>
          <c:yVal>
            <c:numRef>
              <c:f>'OST 144_169 Data'!$J$2:$J$15</c:f>
              <c:numCache>
                <c:formatCode>General</c:formatCode>
                <c:ptCount val="14"/>
                <c:pt idx="0" formatCode="#,##0">
                  <c:v>214</c:v>
                </c:pt>
                <c:pt idx="2" formatCode="#,##0">
                  <c:v>235</c:v>
                </c:pt>
                <c:pt idx="3" formatCode="#,##0">
                  <c:v>237</c:v>
                </c:pt>
                <c:pt idx="4" formatCode="#,##0">
                  <c:v>282</c:v>
                </c:pt>
                <c:pt idx="5" formatCode="#,##0">
                  <c:v>272</c:v>
                </c:pt>
                <c:pt idx="6" formatCode="#,##0">
                  <c:v>257</c:v>
                </c:pt>
                <c:pt idx="7" formatCode="#,##0">
                  <c:v>277</c:v>
                </c:pt>
                <c:pt idx="8" formatCode="#,##0">
                  <c:v>197</c:v>
                </c:pt>
                <c:pt idx="9" formatCode="#,##0">
                  <c:v>201</c:v>
                </c:pt>
                <c:pt idx="10" formatCode="#,##0">
                  <c:v>260</c:v>
                </c:pt>
                <c:pt idx="11" formatCode="#,##0">
                  <c:v>259</c:v>
                </c:pt>
                <c:pt idx="12" formatCode="#,##0">
                  <c:v>274</c:v>
                </c:pt>
                <c:pt idx="13" formatCode="#,##0">
                  <c:v>280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365-418A-A5AA-DBA54CF5BF38}"/>
            </c:ext>
          </c:extLst>
        </c:ser>
        <c:ser>
          <c:idx val="4"/>
          <c:order val="4"/>
          <c:tx>
            <c:v>HiLumi 108/127</c:v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'OST 108_127 Data'!$E$181:$E$194</c:f>
              <c:numCache>
                <c:formatCode>General</c:formatCode>
                <c:ptCount val="14"/>
                <c:pt idx="0">
                  <c:v>392</c:v>
                </c:pt>
                <c:pt idx="1">
                  <c:v>396</c:v>
                </c:pt>
                <c:pt idx="2">
                  <c:v>379</c:v>
                </c:pt>
                <c:pt idx="3">
                  <c:v>380</c:v>
                </c:pt>
                <c:pt idx="4">
                  <c:v>378</c:v>
                </c:pt>
                <c:pt idx="5">
                  <c:v>384</c:v>
                </c:pt>
                <c:pt idx="6">
                  <c:v>361</c:v>
                </c:pt>
                <c:pt idx="7">
                  <c:v>379</c:v>
                </c:pt>
                <c:pt idx="8">
                  <c:v>393</c:v>
                </c:pt>
                <c:pt idx="9">
                  <c:v>385</c:v>
                </c:pt>
                <c:pt idx="10">
                  <c:v>392</c:v>
                </c:pt>
                <c:pt idx="11">
                  <c:v>399</c:v>
                </c:pt>
                <c:pt idx="12">
                  <c:v>407</c:v>
                </c:pt>
                <c:pt idx="13">
                  <c:v>399</c:v>
                </c:pt>
              </c:numCache>
            </c:numRef>
          </c:xVal>
          <c:yVal>
            <c:numRef>
              <c:f>'OST 108_127 Data'!$J$171:$J$194</c:f>
              <c:numCache>
                <c:formatCode>#,##0</c:formatCode>
                <c:ptCount val="24"/>
                <c:pt idx="0">
                  <c:v>291</c:v>
                </c:pt>
                <c:pt idx="1">
                  <c:v>275</c:v>
                </c:pt>
                <c:pt idx="2">
                  <c:v>354</c:v>
                </c:pt>
                <c:pt idx="3">
                  <c:v>348</c:v>
                </c:pt>
                <c:pt idx="4">
                  <c:v>313</c:v>
                </c:pt>
                <c:pt idx="5">
                  <c:v>321</c:v>
                </c:pt>
                <c:pt idx="6">
                  <c:v>350</c:v>
                </c:pt>
                <c:pt idx="7">
                  <c:v>345</c:v>
                </c:pt>
                <c:pt idx="8">
                  <c:v>303</c:v>
                </c:pt>
                <c:pt idx="9">
                  <c:v>303</c:v>
                </c:pt>
                <c:pt idx="10">
                  <c:v>363</c:v>
                </c:pt>
                <c:pt idx="11">
                  <c:v>361</c:v>
                </c:pt>
                <c:pt idx="12">
                  <c:v>274</c:v>
                </c:pt>
                <c:pt idx="13">
                  <c:v>296</c:v>
                </c:pt>
                <c:pt idx="14">
                  <c:v>294</c:v>
                </c:pt>
                <c:pt idx="15">
                  <c:v>292</c:v>
                </c:pt>
                <c:pt idx="16">
                  <c:v>297</c:v>
                </c:pt>
                <c:pt idx="17">
                  <c:v>303</c:v>
                </c:pt>
                <c:pt idx="18">
                  <c:v>334</c:v>
                </c:pt>
                <c:pt idx="19">
                  <c:v>382</c:v>
                </c:pt>
                <c:pt idx="20">
                  <c:v>309</c:v>
                </c:pt>
                <c:pt idx="21">
                  <c:v>294</c:v>
                </c:pt>
                <c:pt idx="22">
                  <c:v>328</c:v>
                </c:pt>
                <c:pt idx="23">
                  <c:v>363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365-418A-A5AA-DBA54CF5B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733992"/>
        <c:axId val="374734776"/>
      </c:scatterChart>
      <c:valAx>
        <c:axId val="374733992"/>
        <c:scaling>
          <c:orientation val="minMax"/>
          <c:max val="450"/>
          <c:min val="300"/>
        </c:scaling>
        <c:delete val="0"/>
        <c:axPos val="b"/>
        <c:majorGridlines>
          <c:spPr>
            <a:ln w="9525" cap="flat" cmpd="sng" algn="ctr">
              <a:solidFill>
                <a:srgbClr val="FFFFFF">
                  <a:lumMod val="50000"/>
                </a:srgb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FFFFFF">
                  <a:lumMod val="50000"/>
                </a:srgb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800" cap="none" baseline="-250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(4.2 K, 15 T) (A)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4734776"/>
        <c:crosses val="autoZero"/>
        <c:crossBetween val="midCat"/>
        <c:majorUnit val="50"/>
      </c:valAx>
      <c:valAx>
        <c:axId val="374734776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50000"/>
                </a:srgb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rgbClr val="FFFFFF">
                  <a:lumMod val="50000"/>
                </a:srgb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RRR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" sourceLinked="1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4733992"/>
        <c:crosses val="autoZero"/>
        <c:crossBetween val="midCat"/>
        <c:majorUnit val="100"/>
        <c:minorUnit val="50"/>
      </c:valAx>
      <c:spPr>
        <a:solidFill>
          <a:srgbClr val="FFFFFF"/>
        </a:solidFill>
        <a:ln w="12700">
          <a:solidFill>
            <a:srgbClr val="000000"/>
          </a:solidFill>
        </a:ln>
        <a:effectLst/>
      </c:spPr>
    </c:plotArea>
    <c:legend>
      <c:legendPos val="t"/>
      <c:layout>
        <c:manualLayout>
          <c:xMode val="edge"/>
          <c:yMode val="edge"/>
          <c:x val="0.77066335905175354"/>
          <c:y val="1.974969551466792E-3"/>
          <c:w val="0.22580191001155026"/>
          <c:h val="0.41930822937393808"/>
        </c:manualLayout>
      </c:layout>
      <c:overlay val="0"/>
      <c:spPr>
        <a:solidFill>
          <a:schemeClr val="bg1"/>
        </a:solidFill>
        <a:ln>
          <a:solidFill>
            <a:schemeClr val="tx1">
              <a:alpha val="97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528D6FC2-2DAA-FD42-A34C-4639BF3C5E4B}" type="datetimeFigureOut">
              <a:rPr lang="en-US"/>
              <a:pPr>
                <a:defRPr/>
              </a:pPr>
              <a:t>3/23/2017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0BD9128-4C72-AD4E-B74D-E49CB9B8F6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498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7ECE6ED0-F9A8-7E47-933E-17C0F10FECA9}" type="datetimeFigureOut">
              <a:rPr lang="en-US"/>
              <a:pPr>
                <a:defRPr/>
              </a:pPr>
              <a:t>3/23/2017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E3A2339-41DF-D34F-893D-CD7D0A0F30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57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slarp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11" descr="LARP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6670" cy="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 descr="HLU-logoN-titl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38488" y="37035"/>
            <a:ext cx="1764975" cy="715428"/>
          </a:xfrm>
          <a:prstGeom prst="rect">
            <a:avLst/>
          </a:prstGeom>
        </p:spPr>
      </p:pic>
      <p:pic>
        <p:nvPicPr>
          <p:cNvPr id="3" name="Picture 2" descr="RGB_Color-Seal_Green-Mark_SC_Horizontal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62" y="1211219"/>
            <a:ext cx="5483529" cy="92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2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5B89-6E9F-3742-A1D5-5376EC3E0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03664"/>
            <a:ext cx="6532039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E8B149A-14C6-B749-AF60-1744CFF2A8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1" descr="LARP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6670" cy="871912"/>
          </a:xfrm>
          <a:prstGeom prst="rect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 descr="HLU-logoN-title.pn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8488" y="37035"/>
            <a:ext cx="1764975" cy="71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41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611B-5B9D-504C-A10C-76D254BF84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54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0EA1-E585-ED4A-B7EF-72E8393BB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5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14F21-8F40-C449-B067-FA6F87AB7A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1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2" y="971553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43050" indent="-171450">
              <a:buFont typeface="Arial"/>
              <a:buChar char="•"/>
              <a:defRPr sz="140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4"/>
            <a:ext cx="7818082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8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E0108A2-AD7B-4624-8CF5-89A8BD290A52}" type="datetime1">
              <a:rPr lang="en-US" smtClean="0"/>
              <a:t>3/23/2017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4" y="6504217"/>
            <a:ext cx="4687298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 Cooley  •  Conductor Procurement, Cost, and R&amp;D  •  LTSW-HFSW 2017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7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/>
          <a:srcRect l="17123" t="29708" r="55024" b="20466"/>
          <a:stretch/>
        </p:blipFill>
        <p:spPr>
          <a:xfrm>
            <a:off x="8209205" y="99627"/>
            <a:ext cx="721450" cy="72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2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397A-9C1D-2B40-851E-E0DB0862E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5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45C53-4825-D941-96F0-E5EF74038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E1A3-D14B-384F-BC68-921915557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72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3B28AF4A-2B9C-4B44-8998-8A4E63D96B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  <p:sldLayoutId id="2147484005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8B433248-BB39-E743-A850-354E7CBAD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uslarp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larp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8188138" cy="11398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2"/>
                </a:solidFill>
                <a:latin typeface="Helvetica" charset="0"/>
              </a:rPr>
              <a:t>MQXFA-1 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Readiness Review</a:t>
            </a:r>
            <a:br>
              <a:rPr lang="en-US" dirty="0">
                <a:solidFill>
                  <a:schemeClr val="tx2"/>
                </a:solidFill>
                <a:latin typeface="Helvetica" charset="0"/>
              </a:rPr>
            </a:br>
            <a:r>
              <a:rPr lang="en-US" dirty="0">
                <a:solidFill>
                  <a:schemeClr val="tx2"/>
                </a:solidFill>
                <a:latin typeface="Helvetica" charset="0"/>
              </a:rPr>
              <a:t>Conductor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80503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Lance Cooley (representing also Arup Ghosh)</a:t>
            </a:r>
          </a:p>
          <a:p>
            <a:r>
              <a:rPr lang="en-US" i="1" dirty="0">
                <a:solidFill>
                  <a:schemeClr val="tx2"/>
                </a:solidFill>
                <a:latin typeface="Helvetica" charset="0"/>
              </a:rPr>
              <a:t>LARP L3-Strand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Coil QXFP2</a:t>
            </a:r>
            <a:r>
              <a:rPr lang="en-US" dirty="0"/>
              <a:t>, cable 1060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107925"/>
              </p:ext>
            </p:extLst>
          </p:nvPr>
        </p:nvGraphicFramePr>
        <p:xfrm>
          <a:off x="228598" y="1042988"/>
          <a:ext cx="8595360" cy="485489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47685687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05040718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76476895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11677062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9234714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Billet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Respools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(11T)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16317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427</a:t>
                      </a:r>
                    </a:p>
                    <a:p>
                      <a:r>
                        <a:rPr lang="en-US" dirty="0"/>
                        <a:t>330</a:t>
                      </a:r>
                    </a:p>
                    <a:p>
                      <a:r>
                        <a:rPr lang="en-US" dirty="0"/>
                        <a:t>318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795</a:t>
                      </a:r>
                    </a:p>
                    <a:p>
                      <a:r>
                        <a:rPr lang="en-US" dirty="0"/>
                        <a:t>793</a:t>
                      </a:r>
                    </a:p>
                    <a:p>
                      <a:r>
                        <a:rPr lang="en-US" dirty="0"/>
                        <a:t>790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656</a:t>
                      </a:r>
                    </a:p>
                    <a:p>
                      <a:r>
                        <a:rPr lang="en-US" dirty="0"/>
                        <a:t>653</a:t>
                      </a:r>
                    </a:p>
                    <a:p>
                      <a:r>
                        <a:rPr lang="en-US" dirty="0"/>
                        <a:t>653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537</a:t>
                      </a:r>
                    </a:p>
                    <a:p>
                      <a:r>
                        <a:rPr lang="en-US" dirty="0"/>
                        <a:t>536</a:t>
                      </a:r>
                    </a:p>
                    <a:p>
                      <a:r>
                        <a:rPr lang="en-US" dirty="0"/>
                        <a:t>532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429</a:t>
                      </a:r>
                    </a:p>
                    <a:p>
                      <a:r>
                        <a:rPr lang="en-US" dirty="0"/>
                        <a:t>428</a:t>
                      </a:r>
                    </a:p>
                    <a:p>
                      <a:r>
                        <a:rPr lang="en-US" dirty="0"/>
                        <a:t>426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338</a:t>
                      </a:r>
                    </a:p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337</a:t>
                      </a:r>
                    </a:p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335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16336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393</a:t>
                      </a:r>
                    </a:p>
                    <a:p>
                      <a:r>
                        <a:rPr lang="en-US" dirty="0"/>
                        <a:t>313</a:t>
                      </a:r>
                    </a:p>
                    <a:p>
                      <a:r>
                        <a:rPr lang="en-US" dirty="0"/>
                        <a:t>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852</a:t>
                      </a:r>
                    </a:p>
                    <a:p>
                      <a:r>
                        <a:rPr lang="en-US" dirty="0"/>
                        <a:t>800</a:t>
                      </a:r>
                    </a:p>
                    <a:p>
                      <a:r>
                        <a:rPr lang="en-US" dirty="0"/>
                        <a:t>817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709</a:t>
                      </a:r>
                    </a:p>
                    <a:p>
                      <a:r>
                        <a:rPr lang="en-US" dirty="0"/>
                        <a:t>667</a:t>
                      </a:r>
                    </a:p>
                    <a:p>
                      <a:r>
                        <a:rPr lang="en-US" dirty="0"/>
                        <a:t>677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582</a:t>
                      </a:r>
                    </a:p>
                    <a:p>
                      <a:r>
                        <a:rPr lang="en-US" dirty="0"/>
                        <a:t>546</a:t>
                      </a:r>
                    </a:p>
                    <a:p>
                      <a:r>
                        <a:rPr lang="en-US" dirty="0"/>
                        <a:t>557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471</a:t>
                      </a:r>
                    </a:p>
                    <a:p>
                      <a:r>
                        <a:rPr lang="en-US" dirty="0"/>
                        <a:t>441</a:t>
                      </a:r>
                    </a:p>
                    <a:p>
                      <a:r>
                        <a:rPr lang="en-US" dirty="0"/>
                        <a:t>448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375</a:t>
                      </a:r>
                    </a:p>
                    <a:p>
                      <a:r>
                        <a:rPr lang="en-US" dirty="0"/>
                        <a:t>349</a:t>
                      </a:r>
                    </a:p>
                    <a:p>
                      <a:r>
                        <a:rPr lang="en-US" dirty="0"/>
                        <a:t>356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169130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16342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219</a:t>
                      </a:r>
                    </a:p>
                    <a:p>
                      <a:r>
                        <a:rPr lang="en-US" dirty="0"/>
                        <a:t>240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804</a:t>
                      </a:r>
                    </a:p>
                    <a:p>
                      <a:r>
                        <a:rPr lang="en-US" dirty="0"/>
                        <a:t>808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669</a:t>
                      </a:r>
                    </a:p>
                    <a:p>
                      <a:r>
                        <a:rPr lang="en-US" dirty="0"/>
                        <a:t>671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549</a:t>
                      </a:r>
                    </a:p>
                    <a:p>
                      <a:r>
                        <a:rPr lang="en-US" dirty="0"/>
                        <a:t>552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442</a:t>
                      </a:r>
                    </a:p>
                    <a:p>
                      <a:r>
                        <a:rPr lang="en-US" dirty="0"/>
                        <a:t>445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348</a:t>
                      </a:r>
                    </a:p>
                    <a:p>
                      <a:r>
                        <a:rPr lang="en-US" dirty="0"/>
                        <a:t>353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84114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16628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276916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16317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16336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16342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16628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095" y="5897882"/>
            <a:ext cx="3294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Cable degradation 10.4%</a:t>
            </a:r>
          </a:p>
        </p:txBody>
      </p:sp>
    </p:spTree>
    <p:extLst>
      <p:ext uri="{BB962C8B-B14F-4D97-AF65-F5344CB8AC3E}">
        <p14:creationId xmlns:p14="http://schemas.microsoft.com/office/powerpoint/2010/main" val="264611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1.9 K SSL intercept  14.82 T, 21.7 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Operating point at 75.9% SSL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SSL crosses 11.4 T, 16.5 kA @ T</a:t>
            </a:r>
            <a:r>
              <a:rPr lang="en-US" baseline="-25000" dirty="0"/>
              <a:t>CS</a:t>
            </a:r>
            <a:r>
              <a:rPr lang="en-US" dirty="0"/>
              <a:t> = 7.0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CS</a:t>
            </a:r>
            <a:r>
              <a:rPr lang="en-US" dirty="0"/>
              <a:t> – T</a:t>
            </a:r>
            <a:r>
              <a:rPr lang="en-US" baseline="-25000" dirty="0"/>
              <a:t>OP</a:t>
            </a:r>
            <a:r>
              <a:rPr lang="en-US" dirty="0"/>
              <a:t> = 5.1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Cable </a:t>
            </a:r>
            <a:r>
              <a:rPr lang="en-US" dirty="0" err="1"/>
              <a:t>Ic</a:t>
            </a:r>
            <a:r>
              <a:rPr lang="en-US" dirty="0"/>
              <a:t> at 11.4 T = 41.0 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I</a:t>
            </a:r>
            <a:r>
              <a:rPr lang="en-US" baseline="-25000" dirty="0"/>
              <a:t>OP</a:t>
            </a:r>
            <a:r>
              <a:rPr lang="en-US" dirty="0"/>
              <a:t> = 40.2% Cable </a:t>
            </a:r>
            <a:r>
              <a:rPr lang="en-US" dirty="0" err="1"/>
              <a:t>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Coil QXFP2</a:t>
            </a:r>
            <a:r>
              <a:rPr lang="en-US" dirty="0"/>
              <a:t>, Cable 1060 – SSL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772009" y="1455113"/>
            <a:ext cx="4816257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5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Coil QXFP3</a:t>
            </a:r>
            <a:r>
              <a:rPr lang="en-US" dirty="0"/>
              <a:t>, cable 1064 – Witness samples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Samples will be measured with high priority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D0EA1-E585-ED4A-B7EF-72E8393BB43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4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Coil QXFP4</a:t>
            </a:r>
            <a:r>
              <a:rPr lang="en-US" dirty="0"/>
              <a:t>, cable 1069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421697"/>
              </p:ext>
            </p:extLst>
          </p:nvPr>
        </p:nvGraphicFramePr>
        <p:xfrm>
          <a:off x="228598" y="1042989"/>
          <a:ext cx="8595360" cy="4785641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47685687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05040718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76476895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11677062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9234714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Billet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Respools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RRR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Ic</a:t>
                      </a:r>
                      <a:r>
                        <a:rPr lang="en-US" sz="1600" dirty="0"/>
                        <a:t>(12T)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Ic</a:t>
                      </a:r>
                      <a:r>
                        <a:rPr lang="en-US" sz="1600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Ic</a:t>
                      </a:r>
                      <a:r>
                        <a:rPr lang="en-US" sz="1600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Ic</a:t>
                      </a:r>
                      <a:r>
                        <a:rPr lang="en-US" sz="1600" dirty="0"/>
                        <a:t>(15T)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n(15T)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16313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16315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169130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16316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589686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16338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841145"/>
                  </a:ext>
                </a:extLst>
              </a:tr>
              <a:tr h="556901">
                <a:tc>
                  <a:txBody>
                    <a:bodyPr/>
                    <a:lstStyle/>
                    <a:p>
                      <a:r>
                        <a:rPr lang="en-US" sz="1600" dirty="0"/>
                        <a:t>16341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11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678</a:t>
                      </a:r>
                    </a:p>
                    <a:p>
                      <a:r>
                        <a:rPr lang="en-US" sz="1600" dirty="0"/>
                        <a:t>661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553</a:t>
                      </a:r>
                    </a:p>
                    <a:p>
                      <a:r>
                        <a:rPr lang="en-US" sz="1600" dirty="0"/>
                        <a:t>540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446</a:t>
                      </a:r>
                    </a:p>
                    <a:p>
                      <a:r>
                        <a:rPr lang="en-US" sz="1600" dirty="0"/>
                        <a:t>434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351</a:t>
                      </a:r>
                    </a:p>
                    <a:p>
                      <a:r>
                        <a:rPr lang="en-US" sz="1600" dirty="0"/>
                        <a:t>342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</a:t>
                      </a:r>
                    </a:p>
                    <a:p>
                      <a:r>
                        <a:rPr lang="en-US" sz="1600" dirty="0"/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276916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16341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Witness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16313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As Rcvd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43980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16315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83896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16316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As Rcvd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73643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16338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As Rcvd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940576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16341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As Rcvd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7041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095" y="5806414"/>
            <a:ext cx="364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Strand HT 665/50, coil HT 650/48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061" y="5803586"/>
            <a:ext cx="3012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Fit: cable degradation 4.5%</a:t>
            </a:r>
          </a:p>
        </p:txBody>
      </p:sp>
    </p:spTree>
    <p:extLst>
      <p:ext uri="{BB962C8B-B14F-4D97-AF65-F5344CB8AC3E}">
        <p14:creationId xmlns:p14="http://schemas.microsoft.com/office/powerpoint/2010/main" val="3187091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1.9 K SSL intercept  14.46 T, 21.2 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Operating point at 77.7% SSL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SSL crosses 11.4 T, 16.5 kA @ T</a:t>
            </a:r>
            <a:r>
              <a:rPr lang="en-US" baseline="-25000" dirty="0"/>
              <a:t>CS</a:t>
            </a:r>
            <a:r>
              <a:rPr lang="en-US" dirty="0"/>
              <a:t> = 6.86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CS</a:t>
            </a:r>
            <a:r>
              <a:rPr lang="en-US" dirty="0"/>
              <a:t> – T</a:t>
            </a:r>
            <a:r>
              <a:rPr lang="en-US" baseline="-25000" dirty="0"/>
              <a:t>OP</a:t>
            </a:r>
            <a:r>
              <a:rPr lang="en-US" dirty="0"/>
              <a:t> = 4.96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Cable </a:t>
            </a:r>
            <a:r>
              <a:rPr lang="en-US" dirty="0" err="1"/>
              <a:t>Ic</a:t>
            </a:r>
            <a:r>
              <a:rPr lang="en-US" dirty="0"/>
              <a:t> at 11.4 T = 39.4 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I</a:t>
            </a:r>
            <a:r>
              <a:rPr lang="en-US" baseline="-25000" dirty="0"/>
              <a:t>OP</a:t>
            </a:r>
            <a:r>
              <a:rPr lang="en-US" dirty="0"/>
              <a:t> = 41.8% Cable </a:t>
            </a:r>
            <a:r>
              <a:rPr lang="en-US" dirty="0" err="1"/>
              <a:t>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Coil QXFP4</a:t>
            </a:r>
            <a:r>
              <a:rPr lang="en-US" dirty="0"/>
              <a:t>, Cable 1069 – SSL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470275" y="1572430"/>
            <a:ext cx="5419725" cy="39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Coil QXFP5</a:t>
            </a:r>
            <a:r>
              <a:rPr lang="en-US" dirty="0"/>
              <a:t>, cable 1070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381989"/>
              </p:ext>
            </p:extLst>
          </p:nvPr>
        </p:nvGraphicFramePr>
        <p:xfrm>
          <a:off x="228598" y="1042989"/>
          <a:ext cx="8595360" cy="3649415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47685687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05040718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76476895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11677062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9234714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Billet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Respools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RRR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Ic</a:t>
                      </a:r>
                      <a:r>
                        <a:rPr lang="en-US" sz="1600" dirty="0"/>
                        <a:t>(12T)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Ic</a:t>
                      </a:r>
                      <a:r>
                        <a:rPr lang="en-US" sz="1600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Ic</a:t>
                      </a:r>
                      <a:r>
                        <a:rPr lang="en-US" sz="1600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Ic</a:t>
                      </a:r>
                      <a:r>
                        <a:rPr lang="en-US" sz="1600" dirty="0"/>
                        <a:t>(15T)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n(15T)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H0003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H0007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18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169130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H0008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589686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H0003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Witness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H0003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As Rcvd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347</a:t>
                      </a:r>
                    </a:p>
                    <a:p>
                      <a:r>
                        <a:rPr lang="en-US" sz="1600" dirty="0"/>
                        <a:t>353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691</a:t>
                      </a:r>
                    </a:p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706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567</a:t>
                      </a:r>
                    </a:p>
                    <a:p>
                      <a:r>
                        <a:rPr lang="en-US" sz="1600" dirty="0"/>
                        <a:t>584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461</a:t>
                      </a:r>
                    </a:p>
                    <a:p>
                      <a:r>
                        <a:rPr lang="en-US" sz="1600" dirty="0"/>
                        <a:t>477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368</a:t>
                      </a:r>
                    </a:p>
                    <a:p>
                      <a:r>
                        <a:rPr lang="en-US" sz="1600" dirty="0"/>
                        <a:t>383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</a:t>
                      </a:r>
                    </a:p>
                    <a:p>
                      <a:r>
                        <a:rPr lang="en-US" sz="1600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43980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H0007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As Rcvd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347</a:t>
                      </a:r>
                    </a:p>
                    <a:p>
                      <a:r>
                        <a:rPr lang="en-US" sz="1600" dirty="0"/>
                        <a:t>349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756</a:t>
                      </a:r>
                    </a:p>
                    <a:p>
                      <a:r>
                        <a:rPr lang="en-US" sz="1600" dirty="0"/>
                        <a:t>749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629</a:t>
                      </a:r>
                    </a:p>
                    <a:p>
                      <a:r>
                        <a:rPr lang="en-US" sz="1600" dirty="0"/>
                        <a:t>621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515</a:t>
                      </a:r>
                    </a:p>
                    <a:p>
                      <a:r>
                        <a:rPr lang="en-US" sz="1600" dirty="0"/>
                        <a:t>507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416</a:t>
                      </a:r>
                    </a:p>
                    <a:p>
                      <a:r>
                        <a:rPr lang="en-US" sz="1600" dirty="0"/>
                        <a:t>407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43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183896"/>
                  </a:ext>
                </a:extLst>
              </a:tr>
              <a:tr h="382411">
                <a:tc>
                  <a:txBody>
                    <a:bodyPr/>
                    <a:lstStyle/>
                    <a:p>
                      <a:r>
                        <a:rPr lang="en-US" sz="1600" dirty="0"/>
                        <a:t>H0008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As Rcvd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301</a:t>
                      </a:r>
                    </a:p>
                    <a:p>
                      <a:r>
                        <a:rPr lang="en-US" sz="1600" dirty="0"/>
                        <a:t>301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688</a:t>
                      </a:r>
                    </a:p>
                    <a:p>
                      <a:r>
                        <a:rPr lang="en-US" sz="1600" dirty="0"/>
                        <a:t>680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566</a:t>
                      </a:r>
                    </a:p>
                    <a:p>
                      <a:r>
                        <a:rPr lang="en-US" sz="1600" dirty="0"/>
                        <a:t>562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461</a:t>
                      </a:r>
                    </a:p>
                    <a:p>
                      <a:r>
                        <a:rPr lang="en-US" sz="1600" dirty="0"/>
                        <a:t>457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368</a:t>
                      </a:r>
                    </a:p>
                    <a:p>
                      <a:r>
                        <a:rPr lang="en-US" sz="1600" dirty="0"/>
                        <a:t>368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52</a:t>
                      </a:r>
                    </a:p>
                    <a:p>
                      <a:r>
                        <a:rPr lang="en-US" sz="1600" dirty="0"/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7364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095" y="5806414"/>
            <a:ext cx="364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Strand HT 665/75, coil HT 665/50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29061" y="5803586"/>
            <a:ext cx="3012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Fit: cable degradation 2.7%</a:t>
            </a:r>
          </a:p>
        </p:txBody>
      </p:sp>
    </p:spTree>
    <p:extLst>
      <p:ext uri="{BB962C8B-B14F-4D97-AF65-F5344CB8AC3E}">
        <p14:creationId xmlns:p14="http://schemas.microsoft.com/office/powerpoint/2010/main" val="76087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1.9 K SSL intercept  14.94 T, 22.0 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Operating point at 75.0% SSL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SSL crosses 11.4 T, 16.5 kA @ T</a:t>
            </a:r>
            <a:r>
              <a:rPr lang="en-US" baseline="-25000" dirty="0"/>
              <a:t>CS</a:t>
            </a:r>
            <a:r>
              <a:rPr lang="en-US" dirty="0"/>
              <a:t> = 7.3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CS</a:t>
            </a:r>
            <a:r>
              <a:rPr lang="en-US" dirty="0"/>
              <a:t> – T</a:t>
            </a:r>
            <a:r>
              <a:rPr lang="en-US" baseline="-25000" dirty="0"/>
              <a:t>OP</a:t>
            </a:r>
            <a:r>
              <a:rPr lang="en-US" dirty="0"/>
              <a:t> = 5.4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Cable </a:t>
            </a:r>
            <a:r>
              <a:rPr lang="en-US" dirty="0" err="1"/>
              <a:t>Ic</a:t>
            </a:r>
            <a:r>
              <a:rPr lang="en-US" dirty="0"/>
              <a:t> at 11.4 T = 41.9 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I</a:t>
            </a:r>
            <a:r>
              <a:rPr lang="en-US" baseline="-25000" dirty="0"/>
              <a:t>OP</a:t>
            </a:r>
            <a:r>
              <a:rPr lang="en-US" dirty="0"/>
              <a:t> = 39.3% Cable </a:t>
            </a:r>
            <a:r>
              <a:rPr lang="en-US" dirty="0" err="1"/>
              <a:t>Ic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Coil QXFP4</a:t>
            </a:r>
            <a:r>
              <a:rPr lang="en-US" dirty="0"/>
              <a:t>, Cable 1069 – SSL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470275" y="1572430"/>
            <a:ext cx="5419725" cy="393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71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Data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418324"/>
              </p:ext>
            </p:extLst>
          </p:nvPr>
        </p:nvGraphicFramePr>
        <p:xfrm>
          <a:off x="228600" y="1042988"/>
          <a:ext cx="8754970" cy="24942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1238930">
                  <a:extLst>
                    <a:ext uri="{9D8B030D-6E8A-4147-A177-3AD203B41FA5}">
                      <a16:colId xmlns:a16="http://schemas.microsoft.com/office/drawing/2014/main" val="282391787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67007386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50608244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703907328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061905489"/>
                    </a:ext>
                  </a:extLst>
                </a:gridCol>
                <a:gridCol w="1238930">
                  <a:extLst>
                    <a:ext uri="{9D8B030D-6E8A-4147-A177-3AD203B41FA5}">
                      <a16:colId xmlns:a16="http://schemas.microsoft.com/office/drawing/2014/main" val="3202932176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4001771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field</a:t>
                      </a:r>
                    </a:p>
                    <a:p>
                      <a:pPr algn="ctr"/>
                      <a:r>
                        <a:rPr lang="en-US" dirty="0"/>
                        <a:t>(T)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SSL current</a:t>
                      </a:r>
                    </a:p>
                    <a:p>
                      <a:pPr algn="ctr"/>
                      <a:r>
                        <a:rPr lang="en-US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SSL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 margin</a:t>
                      </a:r>
                    </a:p>
                    <a:p>
                      <a:pPr algn="ctr"/>
                      <a:r>
                        <a:rPr lang="en-US" dirty="0"/>
                        <a:t>(K)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Cable 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(kA)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-25000" dirty="0"/>
                        <a:t>OP</a:t>
                      </a:r>
                      <a:r>
                        <a:rPr lang="en-US" dirty="0"/>
                        <a:t>/I</a:t>
                      </a:r>
                      <a:r>
                        <a:rPr lang="en-US" baseline="-25000" dirty="0"/>
                        <a:t>C</a:t>
                      </a:r>
                    </a:p>
                    <a:p>
                      <a:pPr algn="ctr"/>
                      <a:r>
                        <a:rPr lang="en-US" baseline="0" dirty="0"/>
                        <a:t>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224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MQXFP1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152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MQXFP2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319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MQXFP3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2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MQXFP4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14.46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21.2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77.7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39.4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41.8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6049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MQXFP5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39.3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468447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| MQXFA-1 Readiness Review - Strand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D0EA1-E585-ED4A-B7EF-72E8393BB43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1" y="3886195"/>
            <a:ext cx="8754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Coils P2 and P4 may have </a:t>
            </a:r>
            <a:r>
              <a:rPr lang="en-US"/>
              <a:t>been under-reacted.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MQXFP3 has extra sub-elements and lower </a:t>
            </a:r>
            <a:r>
              <a:rPr lang="en-US" dirty="0" err="1"/>
              <a:t>Cu:NC</a:t>
            </a:r>
            <a:r>
              <a:rPr lang="en-US" dirty="0"/>
              <a:t> compared with P2 and P4.  The 650/48 HT should also be 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received strand predicts 15.07 T, 22.2 kA at SSL</a:t>
            </a:r>
          </a:p>
        </p:txBody>
      </p:sp>
    </p:spTree>
    <p:extLst>
      <p:ext uri="{BB962C8B-B14F-4D97-AF65-F5344CB8AC3E}">
        <p14:creationId xmlns:p14="http://schemas.microsoft.com/office/powerpoint/2010/main" val="1222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1503259"/>
              </p:ext>
            </p:extLst>
          </p:nvPr>
        </p:nvGraphicFramePr>
        <p:xfrm>
          <a:off x="228600" y="1042988"/>
          <a:ext cx="8691464" cy="222504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301620">
                  <a:extLst>
                    <a:ext uri="{9D8B030D-6E8A-4147-A177-3AD203B41FA5}">
                      <a16:colId xmlns:a16="http://schemas.microsoft.com/office/drawing/2014/main" val="1936306803"/>
                    </a:ext>
                  </a:extLst>
                </a:gridCol>
                <a:gridCol w="1688841">
                  <a:extLst>
                    <a:ext uri="{9D8B030D-6E8A-4147-A177-3AD203B41FA5}">
                      <a16:colId xmlns:a16="http://schemas.microsoft.com/office/drawing/2014/main" val="2681610344"/>
                    </a:ext>
                  </a:extLst>
                </a:gridCol>
                <a:gridCol w="2276670">
                  <a:extLst>
                    <a:ext uri="{9D8B030D-6E8A-4147-A177-3AD203B41FA5}">
                      <a16:colId xmlns:a16="http://schemas.microsoft.com/office/drawing/2014/main" val="1179954365"/>
                    </a:ext>
                  </a:extLst>
                </a:gridCol>
                <a:gridCol w="3424333">
                  <a:extLst>
                    <a:ext uri="{9D8B030D-6E8A-4147-A177-3AD203B41FA5}">
                      <a16:colId xmlns:a16="http://schemas.microsoft.com/office/drawing/2014/main" val="269533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0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MQXFP1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P33OL1059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0.85 mm 108/127*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LARP 8002.F (2011)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5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MQXFP2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P35OL1060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0.85 mm 132/169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LARP 8004.B (2013)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6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MQXFP3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P47OL1064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0.85 mm 144/169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LARP 8004.C</a:t>
                      </a:r>
                      <a:r>
                        <a:rPr lang="en-US" baseline="0" dirty="0"/>
                        <a:t> (2014)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7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MQXFP4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P45OL1069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0.85 mm 132/169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LARP 8004.B (2013)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57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MQXFP5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P43OL1070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0.85 mm 108/127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LARP 8004.D</a:t>
                      </a:r>
                      <a:r>
                        <a:rPr lang="en-US" baseline="0" dirty="0"/>
                        <a:t> / </a:t>
                      </a:r>
                      <a:r>
                        <a:rPr lang="en-US" baseline="0" dirty="0" err="1"/>
                        <a:t>HiLumi</a:t>
                      </a:r>
                      <a:r>
                        <a:rPr lang="en-US" baseline="0" dirty="0"/>
                        <a:t> (2015)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634319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2922762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429000"/>
            <a:ext cx="8691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Most of the virgin strand data is for 0.78 mm diameter</a:t>
            </a:r>
          </a:p>
          <a:p>
            <a:r>
              <a:rPr lang="en-US" dirty="0" err="1"/>
              <a:t>PxxOLnnnn</a:t>
            </a:r>
            <a:r>
              <a:rPr lang="en-US" dirty="0"/>
              <a:t> is the cable ID: </a:t>
            </a:r>
          </a:p>
          <a:p>
            <a:pPr lvl="1"/>
            <a:r>
              <a:rPr lang="en-US" dirty="0"/>
              <a:t>“xx” is the project and strand type</a:t>
            </a:r>
          </a:p>
          <a:p>
            <a:pPr lvl="2"/>
            <a:r>
              <a:rPr lang="en-US" dirty="0"/>
              <a:t>30 series </a:t>
            </a:r>
            <a:r>
              <a:rPr lang="en-US"/>
              <a:t>= QXF </a:t>
            </a:r>
            <a:r>
              <a:rPr lang="en-US" dirty="0"/>
              <a:t>gen 1 with annealed strands; </a:t>
            </a:r>
            <a:br>
              <a:rPr lang="en-US" dirty="0"/>
            </a:br>
            <a:r>
              <a:rPr lang="en-US" dirty="0"/>
              <a:t>40 series </a:t>
            </a:r>
            <a:r>
              <a:rPr lang="en-US"/>
              <a:t>= QXF </a:t>
            </a:r>
            <a:r>
              <a:rPr lang="en-US" dirty="0"/>
              <a:t>gen 2 with annealed strands;</a:t>
            </a:r>
          </a:p>
          <a:p>
            <a:pPr lvl="2"/>
            <a:r>
              <a:rPr lang="en-US" dirty="0"/>
              <a:t>Odd = cored cable; x3, x5, x7 determines strand type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nnnn</a:t>
            </a:r>
            <a:r>
              <a:rPr lang="en-US" dirty="0"/>
              <a:t>” is the cable map number</a:t>
            </a:r>
          </a:p>
        </p:txBody>
      </p:sp>
    </p:spTree>
    <p:extLst>
      <p:ext uri="{BB962C8B-B14F-4D97-AF65-F5344CB8AC3E}">
        <p14:creationId xmlns:p14="http://schemas.microsoft.com/office/powerpoint/2010/main" val="248771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Strands for coils QXFP1 thru P3 were purchased by BNL; strands for P4 and P5 were purchased by FNAL</a:t>
            </a:r>
          </a:p>
          <a:p>
            <a:r>
              <a:rPr lang="en-US" dirty="0"/>
              <a:t>Coils P1, P2, &amp; P3 were reacted prior to retirement of Arup Ghosh; P4 and P5 were reacted afterward</a:t>
            </a:r>
          </a:p>
          <a:p>
            <a:pPr lvl="1"/>
            <a:r>
              <a:rPr lang="en-US" dirty="0"/>
              <a:t>Witness samples for P1 and P2 were tested at BNL</a:t>
            </a:r>
          </a:p>
          <a:p>
            <a:pPr lvl="1"/>
            <a:r>
              <a:rPr lang="en-US" dirty="0"/>
              <a:t>Witness samples for P3 were reacted at FNAL on BNL-style HT barrels and were supposed to be tested at BNL, but were never delivered due to retirement. Urgent testing is planned.</a:t>
            </a:r>
          </a:p>
          <a:p>
            <a:pPr lvl="1"/>
            <a:r>
              <a:rPr lang="en-US" dirty="0"/>
              <a:t>Witness samples for P4 and P5 were tested at FNAL</a:t>
            </a:r>
          </a:p>
          <a:p>
            <a:pPr lvl="2"/>
            <a:r>
              <a:rPr lang="en-US" dirty="0"/>
              <a:t>The number of samples was reduced in anticipation of the new holder for witness samples at the coil 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7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2" y="971550"/>
            <a:ext cx="8092397" cy="5200620"/>
          </a:xfrm>
        </p:spPr>
        <p:txBody>
          <a:bodyPr/>
          <a:lstStyle/>
          <a:p>
            <a:r>
              <a:rPr lang="en-US" dirty="0"/>
              <a:t>83 km of RRP 108/127 </a:t>
            </a:r>
          </a:p>
          <a:p>
            <a:pPr marL="282575" lvl="1" indent="0">
              <a:buNone/>
            </a:pPr>
            <a:r>
              <a:rPr lang="en-US" sz="2000" dirty="0"/>
              <a:t>0.778 mm, </a:t>
            </a:r>
            <a:r>
              <a:rPr lang="en-US" sz="2000" dirty="0" err="1"/>
              <a:t>Cu:NC</a:t>
            </a:r>
            <a:r>
              <a:rPr lang="en-US" sz="2000" dirty="0"/>
              <a:t> = 1.2,“Std. Sn” at 3.4:1 </a:t>
            </a:r>
            <a:r>
              <a:rPr lang="en-US" sz="2000" dirty="0" err="1"/>
              <a:t>Nb:Sn</a:t>
            </a:r>
            <a:r>
              <a:rPr lang="en-US" sz="2000" dirty="0"/>
              <a:t> ratio</a:t>
            </a:r>
          </a:p>
          <a:p>
            <a:pPr marL="282575" lvl="1" indent="0">
              <a:buNone/>
            </a:pPr>
            <a:r>
              <a:rPr lang="en-US" sz="2000" dirty="0"/>
              <a:t>Some lengths 0.85 mm “-5% Sn” at 3.6:1 </a:t>
            </a:r>
            <a:r>
              <a:rPr lang="en-US" sz="2000" dirty="0">
                <a:sym typeface="Wingdings" panose="05000000000000000000" pitchFamily="2" charset="2"/>
              </a:rPr>
              <a:t> MQXFP1</a:t>
            </a:r>
            <a:endParaRPr lang="en-US" sz="2000" dirty="0"/>
          </a:p>
          <a:p>
            <a:pPr marL="282575" lvl="1" indent="0">
              <a:buNone/>
            </a:pPr>
            <a:endParaRPr lang="en-US" sz="2000" dirty="0"/>
          </a:p>
          <a:p>
            <a:r>
              <a:rPr lang="en-US" dirty="0"/>
              <a:t>64 km of RRP 132/169</a:t>
            </a:r>
          </a:p>
          <a:p>
            <a:pPr marL="282575" lvl="1" indent="0">
              <a:buNone/>
            </a:pPr>
            <a:r>
              <a:rPr lang="en-US" sz="2000" dirty="0"/>
              <a:t>10 km 0.85 mm, 1.2, “Std. Sn”, “type 2 </a:t>
            </a:r>
            <a:r>
              <a:rPr lang="en-US" sz="2000" dirty="0" err="1"/>
              <a:t>Nb</a:t>
            </a:r>
            <a:r>
              <a:rPr lang="en-US" sz="2000" dirty="0"/>
              <a:t>”</a:t>
            </a:r>
            <a:br>
              <a:rPr lang="en-US" sz="2000" dirty="0"/>
            </a:br>
            <a:r>
              <a:rPr lang="en-US" sz="2000" dirty="0"/>
              <a:t>54 km 0.85 mm, 1.2, “-5% Sn” at 3.6:1 </a:t>
            </a:r>
            <a:r>
              <a:rPr lang="en-US" sz="2000" dirty="0">
                <a:sym typeface="Wingdings" panose="05000000000000000000" pitchFamily="2" charset="2"/>
              </a:rPr>
              <a:t> MQXFP2 &amp; P4</a:t>
            </a:r>
            <a:endParaRPr lang="en-US" sz="2000" dirty="0"/>
          </a:p>
          <a:p>
            <a:pPr marL="282575" lvl="1" indent="0">
              <a:buNone/>
            </a:pPr>
            <a:endParaRPr lang="en-US" sz="2000" dirty="0"/>
          </a:p>
          <a:p>
            <a:r>
              <a:rPr lang="en-US" dirty="0"/>
              <a:t>38 km of 144/169</a:t>
            </a:r>
          </a:p>
          <a:p>
            <a:pPr marL="282575" lvl="1" indent="0">
              <a:buNone/>
            </a:pPr>
            <a:r>
              <a:rPr lang="en-US" sz="2000" dirty="0"/>
              <a:t>0.85 mm, 1.1, “-2.5% Sn” at 3.5:1 </a:t>
            </a:r>
            <a:r>
              <a:rPr lang="en-US" sz="2000" dirty="0">
                <a:sym typeface="Wingdings" panose="05000000000000000000" pitchFamily="2" charset="2"/>
              </a:rPr>
              <a:t> MQXFP3</a:t>
            </a:r>
            <a:endParaRPr lang="en-US" sz="2000" dirty="0"/>
          </a:p>
          <a:p>
            <a:pPr marL="282575" lvl="1" indent="0">
              <a:buNone/>
            </a:pPr>
            <a:endParaRPr lang="en-US" sz="2000" dirty="0"/>
          </a:p>
          <a:p>
            <a:r>
              <a:rPr lang="en-US" dirty="0"/>
              <a:t>167 km of 108/127 (HL-LHC)</a:t>
            </a:r>
          </a:p>
          <a:p>
            <a:pPr marL="282575" lvl="1" indent="0">
              <a:buNone/>
            </a:pPr>
            <a:r>
              <a:rPr lang="en-US" sz="2000" dirty="0"/>
              <a:t>0.85 mm, 1.2; -5% Sn </a:t>
            </a:r>
            <a:r>
              <a:rPr lang="en-US" sz="2000" dirty="0">
                <a:sym typeface="Wingdings" panose="05000000000000000000" pitchFamily="2" charset="2"/>
              </a:rPr>
              <a:t> MQXFP5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LARP and CDP </a:t>
            </a:r>
            <a:r>
              <a:rPr lang="en-US" dirty="0" err="1"/>
              <a:t>Ti</a:t>
            </a:r>
            <a:r>
              <a:rPr lang="en-US" dirty="0"/>
              <a:t>-alloyed RRP Nb</a:t>
            </a:r>
            <a:r>
              <a:rPr lang="en-US" baseline="-25000" dirty="0"/>
              <a:t>3</a:t>
            </a:r>
            <a:r>
              <a:rPr lang="en-US" dirty="0"/>
              <a:t>Sn over the past decade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07Feb2017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 Cooley | Conductor Procurement and R&amp;D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8" name="Picture 11" descr="LAR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605" y="958850"/>
            <a:ext cx="656670" cy="871912"/>
          </a:xfrm>
          <a:prstGeom prst="rect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1" descr="HLU-logoN-title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3373" y="5505008"/>
            <a:ext cx="1645902" cy="6671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3394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005" y="958850"/>
            <a:ext cx="7529491" cy="4939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tin was meant to facilitate higher temp 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Sept 8,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L. Cooley | 4MOr2A-06 | MQXFA Conductor Specification and Validation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372008" y="1305356"/>
            <a:ext cx="2921635" cy="309435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8718536">
            <a:off x="2556359" y="1870374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50-75 h @ 665 ºC </a:t>
            </a:r>
          </a:p>
        </p:txBody>
      </p:sp>
      <p:sp>
        <p:nvSpPr>
          <p:cNvPr id="12" name="TextBox 11"/>
          <p:cNvSpPr txBox="1"/>
          <p:nvPr/>
        </p:nvSpPr>
        <p:spPr>
          <a:xfrm rot="18642919">
            <a:off x="4232969" y="2254309"/>
            <a:ext cx="235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48 or 50 h @ 650 ºC </a:t>
            </a:r>
          </a:p>
        </p:txBody>
      </p:sp>
      <p:pic>
        <p:nvPicPr>
          <p:cNvPr id="17" name="Picture 11" descr="LAR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350" y="1053216"/>
            <a:ext cx="656670" cy="871912"/>
          </a:xfrm>
          <a:prstGeom prst="rect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1" descr="HLU-logoN-title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9414" y="5398647"/>
            <a:ext cx="1231551" cy="4992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ross 2"/>
          <p:cNvSpPr/>
          <p:nvPr/>
        </p:nvSpPr>
        <p:spPr>
          <a:xfrm>
            <a:off x="2175571" y="4014755"/>
            <a:ext cx="365756" cy="365756"/>
          </a:xfrm>
          <a:prstGeom prst="plus">
            <a:avLst>
              <a:gd name="adj" fmla="val 46782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ross 18"/>
          <p:cNvSpPr/>
          <p:nvPr/>
        </p:nvSpPr>
        <p:spPr>
          <a:xfrm>
            <a:off x="3383293" y="2889419"/>
            <a:ext cx="365756" cy="365756"/>
          </a:xfrm>
          <a:prstGeom prst="plus">
            <a:avLst>
              <a:gd name="adj" fmla="val 46782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41327" y="4380511"/>
            <a:ext cx="20826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LARP 8004.D &amp; HL-LHC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7055" y="3710762"/>
            <a:ext cx="1413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LARP 8002 &amp;</a:t>
            </a:r>
          </a:p>
          <a:p>
            <a:r>
              <a:rPr lang="en-US" sz="1600" dirty="0">
                <a:solidFill>
                  <a:srgbClr val="FF0000"/>
                </a:solidFill>
              </a:rPr>
              <a:t>LARP 8004.A-C</a:t>
            </a:r>
          </a:p>
        </p:txBody>
      </p:sp>
      <p:sp>
        <p:nvSpPr>
          <p:cNvPr id="8" name="Arrow: Down 7"/>
          <p:cNvSpPr/>
          <p:nvPr/>
        </p:nvSpPr>
        <p:spPr>
          <a:xfrm rot="8238690">
            <a:off x="3746288" y="3097836"/>
            <a:ext cx="266017" cy="656749"/>
          </a:xfrm>
          <a:prstGeom prst="downArrow">
            <a:avLst>
              <a:gd name="adj1" fmla="val 50000"/>
              <a:gd name="adj2" fmla="val 72277"/>
            </a:avLst>
          </a:prstGeom>
          <a:solidFill>
            <a:srgbClr val="FF0000">
              <a:alpha val="40000"/>
            </a:srgbClr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9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wire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4502896"/>
              </p:ext>
            </p:extLst>
          </p:nvPr>
        </p:nvGraphicFramePr>
        <p:xfrm>
          <a:off x="228600" y="1042988"/>
          <a:ext cx="8672513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59624" y="998757"/>
            <a:ext cx="100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QXFP1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75737" y="1868600"/>
            <a:ext cx="1241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QXFP2,4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59624" y="2710354"/>
            <a:ext cx="100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QXFP5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59624" y="2286034"/>
            <a:ext cx="100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QXFP3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511559" y="3872204"/>
            <a:ext cx="540541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49894" y="1334278"/>
            <a:ext cx="0" cy="362960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44686" y="1343609"/>
            <a:ext cx="0" cy="3629608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7712" y="355210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RRR – all specs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335153" y="2441459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Ic</a:t>
            </a:r>
            <a:r>
              <a:rPr lang="en-US" sz="1800" dirty="0"/>
              <a:t> – 8004.D &amp; </a:t>
            </a:r>
            <a:r>
              <a:rPr lang="en-US" sz="1800" dirty="0" err="1"/>
              <a:t>HiLumi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3093338" y="4056095"/>
            <a:ext cx="1276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Ic</a:t>
            </a:r>
            <a:r>
              <a:rPr lang="en-US" sz="1800" dirty="0"/>
              <a:t> – 8002.F </a:t>
            </a:r>
            <a:br>
              <a:rPr lang="en-US" sz="1800" dirty="0"/>
            </a:br>
            <a:r>
              <a:rPr lang="en-US" sz="1800" dirty="0"/>
              <a:t>&amp; 8004.B,C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53415" y="3391371"/>
            <a:ext cx="1942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shown for 108/127 0.78 mm has been scaled by (0.85/0.78)</a:t>
            </a:r>
            <a:r>
              <a:rPr lang="en-US" sz="1600" baseline="30000" dirty="0"/>
              <a:t>2</a:t>
            </a:r>
            <a:r>
              <a:rPr lang="en-US" sz="1600" dirty="0"/>
              <a:t> to allow comparison with other strands.</a:t>
            </a:r>
          </a:p>
        </p:txBody>
      </p:sp>
      <p:sp>
        <p:nvSpPr>
          <p:cNvPr id="22" name="Oval 21"/>
          <p:cNvSpPr/>
          <p:nvPr/>
        </p:nvSpPr>
        <p:spPr>
          <a:xfrm>
            <a:off x="5046470" y="4220833"/>
            <a:ext cx="1596941" cy="618552"/>
          </a:xfrm>
          <a:prstGeom prst="ellipse">
            <a:avLst/>
          </a:prstGeom>
          <a:noFill/>
          <a:ln w="127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18235" y="4926403"/>
            <a:ext cx="1313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3.4:1 </a:t>
            </a:r>
            <a:r>
              <a:rPr lang="en-US" sz="1400" dirty="0" err="1">
                <a:solidFill>
                  <a:srgbClr val="00B050"/>
                </a:solidFill>
              </a:rPr>
              <a:t>Nb:Sn</a:t>
            </a:r>
            <a:endParaRPr lang="en-US" sz="1400" dirty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rgbClr val="00B050"/>
                </a:solidFill>
              </a:rPr>
              <a:t>Not used in coil</a:t>
            </a:r>
          </a:p>
        </p:txBody>
      </p:sp>
    </p:spTree>
    <p:extLst>
      <p:ext uri="{BB962C8B-B14F-4D97-AF65-F5344CB8AC3E}">
        <p14:creationId xmlns:p14="http://schemas.microsoft.com/office/powerpoint/2010/main" val="277194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treatment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759058"/>
              </p:ext>
            </p:extLst>
          </p:nvPr>
        </p:nvGraphicFramePr>
        <p:xfrm>
          <a:off x="228599" y="1042988"/>
          <a:ext cx="6446497" cy="2225040"/>
        </p:xfrm>
        <a:graphic>
          <a:graphicData uri="http://schemas.openxmlformats.org/drawingml/2006/table">
            <a:tbl>
              <a:tblPr firstRow="1">
                <a:tableStyleId>{9DCAF9ED-07DC-4A11-8D7F-57B35C25682E}</a:tableStyleId>
              </a:tblPr>
              <a:tblGrid>
                <a:gridCol w="1428572">
                  <a:extLst>
                    <a:ext uri="{9D8B030D-6E8A-4147-A177-3AD203B41FA5}">
                      <a16:colId xmlns:a16="http://schemas.microsoft.com/office/drawing/2014/main" val="1936306803"/>
                    </a:ext>
                  </a:extLst>
                </a:gridCol>
                <a:gridCol w="5017925">
                  <a:extLst>
                    <a:ext uri="{9D8B030D-6E8A-4147-A177-3AD203B41FA5}">
                      <a16:colId xmlns:a16="http://schemas.microsoft.com/office/drawing/2014/main" val="2695335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Coil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HT actual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30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QXFP1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/ 210 / 74  +  50 / 401 / 49  +  50 /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641 /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85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QXFP2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/ 210 / 72  +  50 / 400 / 48  +  50 /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650 /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7767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QXFP3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/ 210 / 72  +  50 / 400 / 48  +  50 /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650 /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78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QXFP4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/ 210 / 72  +  50 / 400 / 48  +  50 /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649 / 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570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QXFP5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25 / 210 / 72  +  50 / 400 / 48  +  50 /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665 / 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634319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2922762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3394749"/>
            <a:ext cx="86873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Nomenclature: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Ramp °C per hour / soak °C / soak duration in hours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 Schedule for most coils: </a:t>
            </a:r>
            <a:r>
              <a:rPr lang="en-US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25/210/72 + 50/400/48 + 50/650/48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Coil QXFP5: final stage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50/665/50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Early 108/127 had 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3.4:1 </a:t>
            </a:r>
            <a:r>
              <a:rPr lang="en-US" sz="20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Nb:Sn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used 640/48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this didn’t go into P1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108/127 0.78 mm strand at 3.6:1 and 144/169 at 3.5:1: final stage </a:t>
            </a:r>
            <a:r>
              <a:rPr lang="en-US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650/50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132/169 at 3.6:1: final stage </a:t>
            </a:r>
            <a:r>
              <a:rPr lang="en-US" sz="20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665/50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Hi-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Lumi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108/127 at 3.6:1: final stage </a:t>
            </a:r>
            <a:r>
              <a:rPr lang="en-US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665/75</a:t>
            </a:r>
          </a:p>
        </p:txBody>
      </p:sp>
      <p:sp>
        <p:nvSpPr>
          <p:cNvPr id="9" name="Star: 5 Points 8"/>
          <p:cNvSpPr/>
          <p:nvPr/>
        </p:nvSpPr>
        <p:spPr>
          <a:xfrm>
            <a:off x="6675096" y="1417342"/>
            <a:ext cx="350314" cy="350314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0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Coil QXFP1</a:t>
            </a:r>
            <a:r>
              <a:rPr lang="en-US" dirty="0"/>
              <a:t>, cable 1059 – Witness samples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470623"/>
              </p:ext>
            </p:extLst>
          </p:nvPr>
        </p:nvGraphicFramePr>
        <p:xfrm>
          <a:off x="228598" y="1042988"/>
          <a:ext cx="8595360" cy="4703923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476856877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05040718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473360442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76476895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09920154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11677062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29234714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69134453"/>
                    </a:ext>
                  </a:extLst>
                </a:gridCol>
              </a:tblGrid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Billet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Respools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RRR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(11T)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(12T)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(13T)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(14T)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Ic</a:t>
                      </a:r>
                      <a:r>
                        <a:rPr lang="en-US" dirty="0"/>
                        <a:t>(15T)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051062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14793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of 40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299</a:t>
                      </a:r>
                    </a:p>
                    <a:p>
                      <a:r>
                        <a:rPr lang="en-US" dirty="0"/>
                        <a:t>307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860</a:t>
                      </a:r>
                    </a:p>
                    <a:p>
                      <a:r>
                        <a:rPr lang="en-US" dirty="0"/>
                        <a:t>852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713</a:t>
                      </a:r>
                    </a:p>
                    <a:p>
                      <a:r>
                        <a:rPr lang="en-US" dirty="0"/>
                        <a:t>706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581</a:t>
                      </a:r>
                    </a:p>
                    <a:p>
                      <a:r>
                        <a:rPr lang="en-US" dirty="0"/>
                        <a:t>576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468</a:t>
                      </a:r>
                    </a:p>
                    <a:p>
                      <a:r>
                        <a:rPr lang="en-US" dirty="0"/>
                        <a:t>462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368</a:t>
                      </a:r>
                    </a:p>
                    <a:p>
                      <a:r>
                        <a:rPr lang="en-US" dirty="0"/>
                        <a:t>362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087351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14794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of 40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284</a:t>
                      </a:r>
                    </a:p>
                    <a:p>
                      <a:r>
                        <a:rPr lang="en-US" dirty="0"/>
                        <a:t>295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856</a:t>
                      </a:r>
                    </a:p>
                    <a:p>
                      <a:r>
                        <a:rPr lang="en-US" dirty="0"/>
                        <a:t>839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706</a:t>
                      </a:r>
                    </a:p>
                    <a:p>
                      <a:r>
                        <a:rPr lang="en-US" dirty="0"/>
                        <a:t>694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573</a:t>
                      </a:r>
                    </a:p>
                    <a:p>
                      <a:r>
                        <a:rPr lang="en-US" dirty="0"/>
                        <a:t>566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459</a:t>
                      </a:r>
                    </a:p>
                    <a:p>
                      <a:r>
                        <a:rPr lang="en-US" dirty="0"/>
                        <a:t>452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359</a:t>
                      </a:r>
                    </a:p>
                    <a:p>
                      <a:r>
                        <a:rPr lang="en-US" dirty="0"/>
                        <a:t>354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169130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14795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841145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14943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of 40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304</a:t>
                      </a:r>
                    </a:p>
                    <a:p>
                      <a:r>
                        <a:rPr lang="en-US" dirty="0"/>
                        <a:t>206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878</a:t>
                      </a:r>
                    </a:p>
                    <a:p>
                      <a:r>
                        <a:rPr lang="en-US" dirty="0"/>
                        <a:t>878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726</a:t>
                      </a:r>
                    </a:p>
                    <a:p>
                      <a:r>
                        <a:rPr lang="en-US" dirty="0"/>
                        <a:t>727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591</a:t>
                      </a:r>
                    </a:p>
                    <a:p>
                      <a:r>
                        <a:rPr lang="en-US" dirty="0"/>
                        <a:t>592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474</a:t>
                      </a:r>
                    </a:p>
                    <a:p>
                      <a:r>
                        <a:rPr lang="en-US" dirty="0"/>
                        <a:t>474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  <a:p>
                      <a:r>
                        <a:rPr lang="en-US" dirty="0"/>
                        <a:t>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276916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15291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of 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93774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14793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79917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14794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Round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662624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14795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Round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249329"/>
                  </a:ext>
                </a:extLst>
              </a:tr>
              <a:tr h="397669">
                <a:tc>
                  <a:txBody>
                    <a:bodyPr/>
                    <a:lstStyle/>
                    <a:p>
                      <a:r>
                        <a:rPr lang="en-US" dirty="0"/>
                        <a:t>14943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Round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206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8095" y="5746911"/>
            <a:ext cx="313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Cable degradation 4.7%</a:t>
            </a:r>
          </a:p>
        </p:txBody>
      </p:sp>
    </p:spTree>
    <p:extLst>
      <p:ext uri="{BB962C8B-B14F-4D97-AF65-F5344CB8AC3E}">
        <p14:creationId xmlns:p14="http://schemas.microsoft.com/office/powerpoint/2010/main" val="147845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1.9 K SSL intercept  15.06 T, 22.1 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Operating point at 74.7% SSL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SSL crosses 11.4 T, 16.5 kA @ T</a:t>
            </a:r>
            <a:r>
              <a:rPr lang="en-US" baseline="-25000" dirty="0"/>
              <a:t>CS</a:t>
            </a:r>
            <a:r>
              <a:rPr lang="en-US" dirty="0"/>
              <a:t> = 7.24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baseline="-25000" dirty="0"/>
              <a:t>CS</a:t>
            </a:r>
            <a:r>
              <a:rPr lang="en-US" dirty="0"/>
              <a:t> – T</a:t>
            </a:r>
            <a:r>
              <a:rPr lang="en-US" baseline="-25000" dirty="0"/>
              <a:t>OP</a:t>
            </a:r>
            <a:r>
              <a:rPr lang="en-US" dirty="0"/>
              <a:t> = 5.3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Cable </a:t>
            </a:r>
            <a:r>
              <a:rPr lang="en-US" dirty="0" err="1"/>
              <a:t>Ic</a:t>
            </a:r>
            <a:r>
              <a:rPr lang="en-US" dirty="0"/>
              <a:t> at 11.4 T = 44.2 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16.5 kA I</a:t>
            </a:r>
            <a:r>
              <a:rPr lang="en-US" baseline="-25000" dirty="0"/>
              <a:t>OP</a:t>
            </a:r>
            <a:r>
              <a:rPr lang="en-US" dirty="0"/>
              <a:t> = 37.3% Cable </a:t>
            </a:r>
            <a:r>
              <a:rPr lang="en-US" dirty="0" err="1"/>
              <a:t>Ic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772009" y="1455113"/>
            <a:ext cx="4816257" cy="4170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Coil QXFP1</a:t>
            </a:r>
            <a:r>
              <a:rPr lang="en-US" dirty="0"/>
              <a:t>, Cable 1059 – SSL 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 Cooley </a:t>
            </a:r>
            <a:r>
              <a:rPr lang="en-US"/>
              <a:t>| MQXFA-1 </a:t>
            </a:r>
            <a:r>
              <a:rPr lang="en-US" dirty="0"/>
              <a:t>Readiness Review - Strand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2E8B149A-14C6-B749-AF60-1744CFF2A84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65933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</Template>
  <TotalTime>20409</TotalTime>
  <Words>1584</Words>
  <Application>Microsoft Office PowerPoint</Application>
  <PresentationFormat>On-screen Show (4:3)</PresentationFormat>
  <Paragraphs>593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Helvetica</vt:lpstr>
      <vt:lpstr>Tahoma</vt:lpstr>
      <vt:lpstr>Wingdings</vt:lpstr>
      <vt:lpstr>FermilabTemplate</vt:lpstr>
      <vt:lpstr>Fermilab: Footer Only</vt:lpstr>
      <vt:lpstr>MQXFA-1 Readiness Review Conductor</vt:lpstr>
      <vt:lpstr>Content</vt:lpstr>
      <vt:lpstr>Timeline</vt:lpstr>
      <vt:lpstr>LARP and CDP Ti-alloyed RRP Nb3Sn over the past decade</vt:lpstr>
      <vt:lpstr>Reduced tin was meant to facilitate higher temp HT</vt:lpstr>
      <vt:lpstr>Round wire</vt:lpstr>
      <vt:lpstr>Heat treatment</vt:lpstr>
      <vt:lpstr>Coil QXFP1, cable 1059 – Witness samples</vt:lpstr>
      <vt:lpstr>Coil QXFP1, Cable 1059 – SSL information</vt:lpstr>
      <vt:lpstr>Coil QXFP2, cable 1060 – Witness samples</vt:lpstr>
      <vt:lpstr>Coil QXFP2, Cable 1060 – SSL information</vt:lpstr>
      <vt:lpstr>Coil QXFP3, cable 1064 – Witness samples</vt:lpstr>
      <vt:lpstr>Coil QXFP4, cable 1069 – Witness samples</vt:lpstr>
      <vt:lpstr>Coil QXFP4, Cable 1069 – SSL information</vt:lpstr>
      <vt:lpstr>Coil QXFP5, cable 1070 – Witness samples</vt:lpstr>
      <vt:lpstr>Coil QXFP4, Cable 1069 – SSL information</vt:lpstr>
      <vt:lpstr>Summary of Data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Lance D. Cooley x6797 14658N</cp:lastModifiedBy>
  <cp:revision>355</cp:revision>
  <cp:lastPrinted>2017-03-22T23:08:16Z</cp:lastPrinted>
  <dcterms:created xsi:type="dcterms:W3CDTF">2014-01-03T20:18:13Z</dcterms:created>
  <dcterms:modified xsi:type="dcterms:W3CDTF">2017-03-23T15:43:09Z</dcterms:modified>
</cp:coreProperties>
</file>