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1" r:id="rId3"/>
    <p:sldMasterId id="2147483679" r:id="rId4"/>
  </p:sldMasterIdLst>
  <p:notesMasterIdLst>
    <p:notesMasterId r:id="rId22"/>
  </p:notesMasterIdLst>
  <p:sldIdLst>
    <p:sldId id="266" r:id="rId5"/>
    <p:sldId id="267" r:id="rId6"/>
    <p:sldId id="257" r:id="rId7"/>
    <p:sldId id="269" r:id="rId8"/>
    <p:sldId id="270" r:id="rId9"/>
    <p:sldId id="271" r:id="rId10"/>
    <p:sldId id="274" r:id="rId11"/>
    <p:sldId id="272" r:id="rId12"/>
    <p:sldId id="273" r:id="rId13"/>
    <p:sldId id="268" r:id="rId14"/>
    <p:sldId id="258" r:id="rId15"/>
    <p:sldId id="259" r:id="rId16"/>
    <p:sldId id="261" r:id="rId17"/>
    <p:sldId id="262" r:id="rId18"/>
    <p:sldId id="265" r:id="rId19"/>
    <p:sldId id="264"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QXF\QXFP%20Coil\Coil%20fabrication\QXFP%20Coils%20Fabrication%20Q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QXFP Pole Gap Measurements</a:t>
            </a:r>
          </a:p>
        </c:rich>
      </c:tx>
      <c:overlay val="1"/>
    </c:title>
    <c:autoTitleDeleted val="0"/>
    <c:plotArea>
      <c:layout>
        <c:manualLayout>
          <c:layoutTarget val="inner"/>
          <c:xMode val="edge"/>
          <c:yMode val="edge"/>
          <c:x val="0.10470007703342882"/>
          <c:y val="0.14766146816393716"/>
          <c:w val="0.76985914260717503"/>
          <c:h val="0.72377282288866429"/>
        </c:manualLayout>
      </c:layout>
      <c:barChart>
        <c:barDir val="col"/>
        <c:grouping val="clustered"/>
        <c:varyColors val="0"/>
        <c:ser>
          <c:idx val="1"/>
          <c:order val="0"/>
          <c:tx>
            <c:v>Original Gap</c:v>
          </c:tx>
          <c:spPr>
            <a:ln w="28575">
              <a:no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'[QXFP Coils Fabrication QA.xlsx]L1 length measurements'!$A$4,'[QXFP Coils Fabrication QA.xlsx]L1 length measurements'!$A$6,'[QXFP Coils Fabrication QA.xlsx]L1 length measurements'!$A$8,'[QXFP Coils Fabrication QA.xlsx]L1 length measurements'!$A$11,'[QXFP Coils Fabrication QA.xlsx]L1 length measurements'!$A$13,'[QXFP Coils Fabrication QA.xlsx]L1 length measurements'!$A$15,'[QXFP Coils Fabrication QA.xlsx]L1 length measurements'!$A$17,'[QXFP Coils Fabrication QA.xlsx]L1 length measurements'!$A$19,'[QXFP Coils Fabrication QA.xlsx]L1 length measurements'!$A$21,'[QXFP Coils Fabrication QA.xlsx]L1 length measurements'!$A$23</c:f>
              <c:strCache>
                <c:ptCount val="10"/>
                <c:pt idx="0">
                  <c:v>1a</c:v>
                </c:pt>
                <c:pt idx="1">
                  <c:v>1b</c:v>
                </c:pt>
                <c:pt idx="2">
                  <c:v>2</c:v>
                </c:pt>
                <c:pt idx="3">
                  <c:v>3</c:v>
                </c:pt>
                <c:pt idx="4">
                  <c:v>4</c:v>
                </c:pt>
                <c:pt idx="5">
                  <c:v>5</c:v>
                </c:pt>
                <c:pt idx="6">
                  <c:v>6</c:v>
                </c:pt>
                <c:pt idx="7">
                  <c:v>7</c:v>
                </c:pt>
                <c:pt idx="8">
                  <c:v>8</c:v>
                </c:pt>
                <c:pt idx="9">
                  <c:v>9</c:v>
                </c:pt>
              </c:strCache>
            </c:strRef>
          </c:cat>
          <c:val>
            <c:numRef>
              <c:f>'[QXFP Coils Fabrication QA.xlsx]L1 length measurements'!$B$4,'[QXFP Coils Fabrication QA.xlsx]L1 length measurements'!$B$6,'[QXFP Coils Fabrication QA.xlsx]L1 length measurements'!$B$8,'[QXFP Coils Fabrication QA.xlsx]L1 length measurements'!$B$11,'[QXFP Coils Fabrication QA.xlsx]L1 length measurements'!$B$13,'[QXFP Coils Fabrication QA.xlsx]L1 length measurements'!$B$15,'[QXFP Coils Fabrication QA.xlsx]L1 length measurements'!$B$17,'[QXFP Coils Fabrication QA.xlsx]L1 length measurements'!$B$19,'[QXFP Coils Fabrication QA.xlsx]L1 length measurements'!$B$21,'[QXFP Coils Fabrication QA.xlsx]L1 length measurements'!$B$23</c:f>
              <c:numCache>
                <c:formatCode>General</c:formatCode>
                <c:ptCount val="10"/>
                <c:pt idx="0">
                  <c:v>20.25</c:v>
                </c:pt>
                <c:pt idx="1">
                  <c:v>20.25</c:v>
                </c:pt>
                <c:pt idx="2">
                  <c:v>16.62</c:v>
                </c:pt>
                <c:pt idx="3">
                  <c:v>15.75</c:v>
                </c:pt>
                <c:pt idx="4">
                  <c:v>15.75</c:v>
                </c:pt>
                <c:pt idx="5">
                  <c:v>15.75</c:v>
                </c:pt>
              </c:numCache>
            </c:numRef>
          </c:val>
          <c:extLst>
            <c:ext xmlns:c16="http://schemas.microsoft.com/office/drawing/2014/chart" uri="{C3380CC4-5D6E-409C-BE32-E72D297353CC}">
              <c16:uniqueId val="{00000000-2B25-4003-A78B-A5853ED95815}"/>
            </c:ext>
          </c:extLst>
        </c:ser>
        <c:ser>
          <c:idx val="0"/>
          <c:order val="1"/>
          <c:tx>
            <c:v>After release tension</c:v>
          </c:tx>
          <c:spPr>
            <a:ln w="28575">
              <a:noFill/>
            </a:ln>
          </c:spPr>
          <c:invertIfNegative val="0"/>
          <c:dLbls>
            <c:dLbl>
              <c:idx val="0"/>
              <c:layout>
                <c:manualLayout>
                  <c:x val="1.1733333210148732E-2"/>
                  <c:y val="-4.0404040404040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5-4003-A78B-A5853ED95815}"/>
                </c:ext>
              </c:extLst>
            </c:dLbl>
            <c:dLbl>
              <c:idx val="1"/>
              <c:layout>
                <c:manualLayout>
                  <c:x val="1.4666666512685889E-2"/>
                  <c:y val="-7.40732183739345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25-4003-A78B-A5853ED95815}"/>
                </c:ext>
              </c:extLst>
            </c:dLbl>
            <c:dLbl>
              <c:idx val="2"/>
              <c:layout>
                <c:manualLayout>
                  <c:x val="1.4666666512685863E-2"/>
                  <c:y val="0"/>
                </c:manualLayout>
              </c:layout>
              <c:showLegendKey val="0"/>
              <c:showVal val="1"/>
              <c:showCatName val="0"/>
              <c:showSerName val="0"/>
              <c:showPercent val="0"/>
              <c:showBubbleSize val="0"/>
              <c:extLst>
                <c:ext xmlns:c15="http://schemas.microsoft.com/office/drawing/2012/chart" uri="{CE6537A1-D6FC-4f65-9D91-7224C49458BB}">
                  <c15:layout>
                    <c:manualLayout>
                      <c:w val="6.6513332635030634E-2"/>
                      <c:h val="3.5656565656565657E-2"/>
                    </c:manualLayout>
                  </c15:layout>
                </c:ext>
                <c:ext xmlns:c16="http://schemas.microsoft.com/office/drawing/2014/chart" uri="{C3380CC4-5D6E-409C-BE32-E72D297353CC}">
                  <c16:uniqueId val="{00000003-2B25-4003-A78B-A5853ED95815}"/>
                </c:ext>
              </c:extLst>
            </c:dLbl>
            <c:dLbl>
              <c:idx val="3"/>
              <c:layout>
                <c:manualLayout>
                  <c:x val="1.1733333210148678E-2"/>
                  <c:y val="-7.4073218373934501E-17"/>
                </c:manualLayout>
              </c:layout>
              <c:tx>
                <c:rich>
                  <a:bodyPr/>
                  <a:lstStyle/>
                  <a:p>
                    <a:r>
                      <a:rPr lang="en-US"/>
                      <a:t>10.48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25-4003-A78B-A5853ED95815}"/>
                </c:ext>
              </c:extLst>
            </c:dLbl>
            <c:dLbl>
              <c:idx val="4"/>
              <c:layout>
                <c:manualLayout>
                  <c:x val="1.6133333163954454E-2"/>
                  <c:y val="-2.0202020202020202E-3"/>
                </c:manualLayout>
              </c:layout>
              <c:tx>
                <c:rich>
                  <a:bodyPr/>
                  <a:lstStyle/>
                  <a:p>
                    <a:r>
                      <a:rPr lang="en-US"/>
                      <a:t>9.31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25-4003-A78B-A5853ED95815}"/>
                </c:ext>
              </c:extLst>
            </c:dLbl>
            <c:dLbl>
              <c:idx val="5"/>
              <c:layout>
                <c:manualLayout>
                  <c:x val="1.7599999815222991E-2"/>
                  <c:y val="-7.40732183739345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5-4003-A78B-A5853ED95815}"/>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'[QXFP Coils Fabrication QA.xlsx]L1 length measurements'!$A$4,'[QXFP Coils Fabrication QA.xlsx]L1 length measurements'!$A$6,'[QXFP Coils Fabrication QA.xlsx]L1 length measurements'!$A$8,'[QXFP Coils Fabrication QA.xlsx]L1 length measurements'!$A$11,'[QXFP Coils Fabrication QA.xlsx]L1 length measurements'!$A$13,'[QXFP Coils Fabrication QA.xlsx]L1 length measurements'!$A$15,'[QXFP Coils Fabrication QA.xlsx]L1 length measurements'!$A$17,'[QXFP Coils Fabrication QA.xlsx]L1 length measurements'!$A$19,'[QXFP Coils Fabrication QA.xlsx]L1 length measurements'!$A$21,'[QXFP Coils Fabrication QA.xlsx]L1 length measurements'!$A$23</c:f>
              <c:strCache>
                <c:ptCount val="10"/>
                <c:pt idx="0">
                  <c:v>1a</c:v>
                </c:pt>
                <c:pt idx="1">
                  <c:v>1b</c:v>
                </c:pt>
                <c:pt idx="2">
                  <c:v>2</c:v>
                </c:pt>
                <c:pt idx="3">
                  <c:v>3</c:v>
                </c:pt>
                <c:pt idx="4">
                  <c:v>4</c:v>
                </c:pt>
                <c:pt idx="5">
                  <c:v>5</c:v>
                </c:pt>
                <c:pt idx="6">
                  <c:v>6</c:v>
                </c:pt>
                <c:pt idx="7">
                  <c:v>7</c:v>
                </c:pt>
                <c:pt idx="8">
                  <c:v>8</c:v>
                </c:pt>
                <c:pt idx="9">
                  <c:v>9</c:v>
                </c:pt>
              </c:strCache>
            </c:strRef>
          </c:cat>
          <c:val>
            <c:numRef>
              <c:f>'[QXFP Coils Fabrication QA.xlsx]L2 length measurements'!$X$4,'[QXFP Coils Fabrication QA.xlsx]L2 length measurements'!$X$6,'[QXFP Coils Fabrication QA.xlsx]L2 length measurements'!$X$8,'[QXFP Coils Fabrication QA.xlsx]L2 length measurements'!$X$11,'[QXFP Coils Fabrication QA.xlsx]L2 length measurements'!$X$13,'[QXFP Coils Fabrication QA.xlsx]L2 length measurements'!$X$15,'[QXFP Coils Fabrication QA.xlsx]L2 length measurements'!$X$17,'[QXFP Coils Fabrication QA.xlsx]L2 length measurements'!$X$19,'[QXFP Coils Fabrication QA.xlsx]L2 length measurements'!$X$21,'[QXFP Coils Fabrication QA.xlsx]L2 length measurements'!$X$23</c:f>
              <c:numCache>
                <c:formatCode>General</c:formatCode>
                <c:ptCount val="10"/>
                <c:pt idx="0">
                  <c:v>14.98</c:v>
                </c:pt>
                <c:pt idx="1">
                  <c:v>15.6</c:v>
                </c:pt>
                <c:pt idx="2">
                  <c:v>12.75</c:v>
                </c:pt>
                <c:pt idx="3">
                  <c:v>10.481</c:v>
                </c:pt>
                <c:pt idx="4">
                  <c:v>9.3119999999999994</c:v>
                </c:pt>
                <c:pt idx="5">
                  <c:v>10.56</c:v>
                </c:pt>
              </c:numCache>
            </c:numRef>
          </c:val>
          <c:extLst>
            <c:ext xmlns:c16="http://schemas.microsoft.com/office/drawing/2014/chart" uri="{C3380CC4-5D6E-409C-BE32-E72D297353CC}">
              <c16:uniqueId val="{00000007-2B25-4003-A78B-A5853ED95815}"/>
            </c:ext>
          </c:extLst>
        </c:ser>
        <c:ser>
          <c:idx val="3"/>
          <c:order val="2"/>
          <c:tx>
            <c:v>Before Reaction</c:v>
          </c:tx>
          <c:invertIfNegative val="0"/>
          <c:dLbls>
            <c:dLbl>
              <c:idx val="0"/>
              <c:layout>
                <c:manualLayout>
                  <c:x val="1.3199999861417325E-2"/>
                  <c:y val="-7.40732183739345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25-4003-A78B-A5853ED95815}"/>
                </c:ext>
              </c:extLst>
            </c:dLbl>
            <c:dLbl>
              <c:idx val="1"/>
              <c:layout>
                <c:manualLayout>
                  <c:x val="2.1999999769028847E-2"/>
                  <c:y val="1.8181818181818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25-4003-A78B-A5853ED95815}"/>
                </c:ext>
              </c:extLst>
            </c:dLbl>
            <c:dLbl>
              <c:idx val="2"/>
              <c:layout>
                <c:manualLayout>
                  <c:x val="1.17333332101487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25-4003-A78B-A5853ED95815}"/>
                </c:ext>
              </c:extLst>
            </c:dLbl>
            <c:dLbl>
              <c:idx val="3"/>
              <c:layout>
                <c:manualLayout>
                  <c:x val="2.0533333117760282E-2"/>
                  <c:y val="1.4141414141414068E-2"/>
                </c:manualLayout>
              </c:layout>
              <c:tx>
                <c:rich>
                  <a:bodyPr/>
                  <a:lstStyle/>
                  <a:p>
                    <a:r>
                      <a:rPr lang="en-US"/>
                      <a:t>10.17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25-4003-A78B-A5853ED95815}"/>
                </c:ext>
              </c:extLst>
            </c:dLbl>
            <c:dLbl>
              <c:idx val="4"/>
              <c:layout>
                <c:manualLayout>
                  <c:x val="1.4666666512685863E-2"/>
                  <c:y val="1.6161616161616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25-4003-A78B-A5853ED95815}"/>
                </c:ext>
              </c:extLst>
            </c:dLbl>
            <c:dLbl>
              <c:idx val="5"/>
              <c:layout>
                <c:manualLayout>
                  <c:x val="1.61333331639545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25-4003-A78B-A5853ED95815}"/>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'[QXFP Coils Fabrication QA.xlsx]L1 length measurements'!$A$4,'[QXFP Coils Fabrication QA.xlsx]L1 length measurements'!$A$6,'[QXFP Coils Fabrication QA.xlsx]L1 length measurements'!$A$8,'[QXFP Coils Fabrication QA.xlsx]L1 length measurements'!$A$11,'[QXFP Coils Fabrication QA.xlsx]L1 length measurements'!$A$13,'[QXFP Coils Fabrication QA.xlsx]L1 length measurements'!$A$15,'[QXFP Coils Fabrication QA.xlsx]L1 length measurements'!$A$17,'[QXFP Coils Fabrication QA.xlsx]L1 length measurements'!$A$19,'[QXFP Coils Fabrication QA.xlsx]L1 length measurements'!$A$21,'[QXFP Coils Fabrication QA.xlsx]L1 length measurements'!$A$23</c:f>
              <c:strCache>
                <c:ptCount val="10"/>
                <c:pt idx="0">
                  <c:v>1a</c:v>
                </c:pt>
                <c:pt idx="1">
                  <c:v>1b</c:v>
                </c:pt>
                <c:pt idx="2">
                  <c:v>2</c:v>
                </c:pt>
                <c:pt idx="3">
                  <c:v>3</c:v>
                </c:pt>
                <c:pt idx="4">
                  <c:v>4</c:v>
                </c:pt>
                <c:pt idx="5">
                  <c:v>5</c:v>
                </c:pt>
                <c:pt idx="6">
                  <c:v>6</c:v>
                </c:pt>
                <c:pt idx="7">
                  <c:v>7</c:v>
                </c:pt>
                <c:pt idx="8">
                  <c:v>8</c:v>
                </c:pt>
                <c:pt idx="9">
                  <c:v>9</c:v>
                </c:pt>
              </c:strCache>
            </c:strRef>
          </c:cat>
          <c:val>
            <c:numRef>
              <c:f>'[QXFP Coils Fabrication QA.xlsx]L2 length measurements'!$AB$4,'[QXFP Coils Fabrication QA.xlsx]L2 length measurements'!$AB$6,'[QXFP Coils Fabrication QA.xlsx]L2 length measurements'!$AB$8,'[QXFP Coils Fabrication QA.xlsx]L2 length measurements'!$AB$11,'[QXFP Coils Fabrication QA.xlsx]L2 length measurements'!$AB$13,'[QXFP Coils Fabrication QA.xlsx]L2 length measurements'!$AB$15,'[QXFP Coils Fabrication QA.xlsx]L2 length measurements'!$AB$17,'[QXFP Coils Fabrication QA.xlsx]L2 length measurements'!$AB$19,'[QXFP Coils Fabrication QA.xlsx]L2 length measurements'!$AB$21,'[QXFP Coils Fabrication QA.xlsx]L2 length measurements'!$AB$23</c:f>
              <c:numCache>
                <c:formatCode>General</c:formatCode>
                <c:ptCount val="10"/>
                <c:pt idx="0">
                  <c:v>13.4</c:v>
                </c:pt>
                <c:pt idx="1">
                  <c:v>15.2</c:v>
                </c:pt>
                <c:pt idx="2">
                  <c:v>10.1</c:v>
                </c:pt>
                <c:pt idx="3">
                  <c:v>10.172999999999998</c:v>
                </c:pt>
                <c:pt idx="4">
                  <c:v>8.5</c:v>
                </c:pt>
                <c:pt idx="5">
                  <c:v>7.81</c:v>
                </c:pt>
              </c:numCache>
            </c:numRef>
          </c:val>
          <c:extLst>
            <c:ext xmlns:c16="http://schemas.microsoft.com/office/drawing/2014/chart" uri="{C3380CC4-5D6E-409C-BE32-E72D297353CC}">
              <c16:uniqueId val="{0000000E-2B25-4003-A78B-A5853ED95815}"/>
            </c:ext>
          </c:extLst>
        </c:ser>
        <c:ser>
          <c:idx val="2"/>
          <c:order val="3"/>
          <c:tx>
            <c:v>After reaction</c:v>
          </c:tx>
          <c:spPr>
            <a:ln w="28575">
              <a:noFill/>
            </a:ln>
          </c:spPr>
          <c:invertIfNegative val="0"/>
          <c:dLbls>
            <c:dLbl>
              <c:idx val="1"/>
              <c:layout>
                <c:manualLayout>
                  <c:x val="1.5399999838320211E-2"/>
                  <c:y val="-1.48146436747869E-16"/>
                </c:manualLayout>
              </c:layout>
              <c:showLegendKey val="0"/>
              <c:showVal val="1"/>
              <c:showCatName val="0"/>
              <c:showSerName val="0"/>
              <c:showPercent val="0"/>
              <c:showBubbleSize val="0"/>
              <c:extLst>
                <c:ext xmlns:c15="http://schemas.microsoft.com/office/drawing/2012/chart" uri="{CE6537A1-D6FC-4f65-9D91-7224C49458BB}">
                  <c15:layout>
                    <c:manualLayout>
                      <c:w val="4.1462666231363084E-2"/>
                      <c:h val="3.5656565656565657E-2"/>
                    </c:manualLayout>
                  </c15:layout>
                </c:ext>
                <c:ext xmlns:c16="http://schemas.microsoft.com/office/drawing/2014/chart" uri="{C3380CC4-5D6E-409C-BE32-E72D297353CC}">
                  <c16:uniqueId val="{0000000F-2B25-4003-A78B-A5853ED95815}"/>
                </c:ext>
              </c:extLst>
            </c:dLbl>
            <c:dLbl>
              <c:idx val="2"/>
              <c:layout>
                <c:manualLayout>
                  <c:x val="5.866666605074366E-3"/>
                  <c:y val="2.0202020202020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25-4003-A78B-A5853ED95815}"/>
                </c:ext>
              </c:extLst>
            </c:dLbl>
            <c:dLbl>
              <c:idx val="3"/>
              <c:layout>
                <c:manualLayout>
                  <c:x val="1.0266666558880087E-2"/>
                  <c:y val="-1.48146436747869E-16"/>
                </c:manualLayout>
              </c:layout>
              <c:tx>
                <c:rich>
                  <a:bodyPr/>
                  <a:lstStyle/>
                  <a:p>
                    <a:r>
                      <a:rPr lang="en-US"/>
                      <a:t>3.75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25-4003-A78B-A5853ED95815}"/>
                </c:ext>
              </c:extLst>
            </c:dLbl>
            <c:dLbl>
              <c:idx val="4"/>
              <c:layout>
                <c:manualLayout>
                  <c:x val="5.8666666050743123E-3"/>
                  <c:y val="-1.4814643674786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25-4003-A78B-A5853ED95815}"/>
                </c:ext>
              </c:extLst>
            </c:dLbl>
            <c:dLbl>
              <c:idx val="5"/>
              <c:layout>
                <c:manualLayout>
                  <c:x val="1.17333332101487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25-4003-A78B-A5853ED95815}"/>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'[QXFP Coils Fabrication QA.xlsx]L1 length measurements'!$A$4,'[QXFP Coils Fabrication QA.xlsx]L1 length measurements'!$A$6,'[QXFP Coils Fabrication QA.xlsx]L1 length measurements'!$A$8,'[QXFP Coils Fabrication QA.xlsx]L1 length measurements'!$A$11,'[QXFP Coils Fabrication QA.xlsx]L1 length measurements'!$A$13,'[QXFP Coils Fabrication QA.xlsx]L1 length measurements'!$A$15,'[QXFP Coils Fabrication QA.xlsx]L1 length measurements'!$A$17,'[QXFP Coils Fabrication QA.xlsx]L1 length measurements'!$A$19,'[QXFP Coils Fabrication QA.xlsx]L1 length measurements'!$A$21,'[QXFP Coils Fabrication QA.xlsx]L1 length measurements'!$A$23</c:f>
              <c:strCache>
                <c:ptCount val="10"/>
                <c:pt idx="0">
                  <c:v>1a</c:v>
                </c:pt>
                <c:pt idx="1">
                  <c:v>1b</c:v>
                </c:pt>
                <c:pt idx="2">
                  <c:v>2</c:v>
                </c:pt>
                <c:pt idx="3">
                  <c:v>3</c:v>
                </c:pt>
                <c:pt idx="4">
                  <c:v>4</c:v>
                </c:pt>
                <c:pt idx="5">
                  <c:v>5</c:v>
                </c:pt>
                <c:pt idx="6">
                  <c:v>6</c:v>
                </c:pt>
                <c:pt idx="7">
                  <c:v>7</c:v>
                </c:pt>
                <c:pt idx="8">
                  <c:v>8</c:v>
                </c:pt>
                <c:pt idx="9">
                  <c:v>9</c:v>
                </c:pt>
              </c:strCache>
            </c:strRef>
          </c:cat>
          <c:val>
            <c:numRef>
              <c:f>'[QXFP Coils Fabrication QA.xlsx]L2 length measurements'!$AC$4,'[QXFP Coils Fabrication QA.xlsx]L2 length measurements'!$AC$6,'[QXFP Coils Fabrication QA.xlsx]L2 length measurements'!$AC$8,'[QXFP Coils Fabrication QA.xlsx]L2 length measurements'!$AC$11,'[QXFP Coils Fabrication QA.xlsx]L2 length measurements'!$AC$13,'[QXFP Coils Fabrication QA.xlsx]L2 length measurements'!$AC$15,'[QXFP Coils Fabrication QA.xlsx]L2 length measurements'!$AC$17,'[QXFP Coils Fabrication QA.xlsx]L2 length measurements'!$AC$19,'[QXFP Coils Fabrication QA.xlsx]L2 length measurements'!$AC$21,'[QXFP Coils Fabrication QA.xlsx]L2 length measurements'!$AC$23</c:f>
              <c:numCache>
                <c:formatCode>General</c:formatCode>
                <c:ptCount val="10"/>
                <c:pt idx="0">
                  <c:v>4</c:v>
                </c:pt>
                <c:pt idx="1">
                  <c:v>6.82</c:v>
                </c:pt>
                <c:pt idx="2">
                  <c:v>4.3</c:v>
                </c:pt>
                <c:pt idx="3">
                  <c:v>3.7480000000000002</c:v>
                </c:pt>
                <c:pt idx="4">
                  <c:v>2.7</c:v>
                </c:pt>
                <c:pt idx="5">
                  <c:v>4.83</c:v>
                </c:pt>
              </c:numCache>
            </c:numRef>
          </c:val>
          <c:extLst>
            <c:ext xmlns:c16="http://schemas.microsoft.com/office/drawing/2014/chart" uri="{C3380CC4-5D6E-409C-BE32-E72D297353CC}">
              <c16:uniqueId val="{00000014-2B25-4003-A78B-A5853ED95815}"/>
            </c:ext>
          </c:extLst>
        </c:ser>
        <c:dLbls>
          <c:showLegendKey val="0"/>
          <c:showVal val="0"/>
          <c:showCatName val="0"/>
          <c:showSerName val="0"/>
          <c:showPercent val="0"/>
          <c:showBubbleSize val="0"/>
        </c:dLbls>
        <c:gapWidth val="150"/>
        <c:axId val="251528656"/>
        <c:axId val="250485464"/>
      </c:barChart>
      <c:catAx>
        <c:axId val="251528656"/>
        <c:scaling>
          <c:orientation val="minMax"/>
        </c:scaling>
        <c:delete val="0"/>
        <c:axPos val="b"/>
        <c:majorGridlines>
          <c:spPr>
            <a:ln>
              <a:solidFill>
                <a:schemeClr val="bg1">
                  <a:lumMod val="85000"/>
                </a:schemeClr>
              </a:solidFill>
            </a:ln>
          </c:spPr>
        </c:majorGridlines>
        <c:title>
          <c:tx>
            <c:rich>
              <a:bodyPr/>
              <a:lstStyle/>
              <a:p>
                <a:pPr>
                  <a:defRPr/>
                </a:pPr>
                <a:r>
                  <a:rPr lang="en-US" sz="2000"/>
                  <a:t>Coil</a:t>
                </a:r>
                <a:r>
                  <a:rPr lang="en-US"/>
                  <a:t> #</a:t>
                </a:r>
              </a:p>
            </c:rich>
          </c:tx>
          <c:layout>
            <c:manualLayout>
              <c:xMode val="edge"/>
              <c:yMode val="edge"/>
              <c:x val="0.49812767252951035"/>
              <c:y val="0.93661210780855786"/>
            </c:manualLayout>
          </c:layout>
          <c:overlay val="0"/>
        </c:title>
        <c:numFmt formatCode="General" sourceLinked="1"/>
        <c:majorTickMark val="out"/>
        <c:minorTickMark val="none"/>
        <c:tickLblPos val="nextTo"/>
        <c:txPr>
          <a:bodyPr/>
          <a:lstStyle/>
          <a:p>
            <a:pPr>
              <a:defRPr sz="2000"/>
            </a:pPr>
            <a:endParaRPr lang="en-US"/>
          </a:p>
        </c:txPr>
        <c:crossAx val="250485464"/>
        <c:crosses val="autoZero"/>
        <c:auto val="1"/>
        <c:lblAlgn val="ctr"/>
        <c:lblOffset val="100"/>
        <c:tickLblSkip val="1"/>
        <c:noMultiLvlLbl val="1"/>
      </c:catAx>
      <c:valAx>
        <c:axId val="250485464"/>
        <c:scaling>
          <c:orientation val="minMax"/>
        </c:scaling>
        <c:delete val="0"/>
        <c:axPos val="l"/>
        <c:majorGridlines/>
        <c:minorGridlines>
          <c:spPr>
            <a:ln>
              <a:noFill/>
            </a:ln>
          </c:spPr>
        </c:minorGridlines>
        <c:title>
          <c:tx>
            <c:rich>
              <a:bodyPr rot="-5400000" vert="horz"/>
              <a:lstStyle/>
              <a:p>
                <a:pPr>
                  <a:defRPr sz="2000"/>
                </a:pPr>
                <a:r>
                  <a:rPr lang="en-US" sz="2000"/>
                  <a:t>Pole Gap [mm]</a:t>
                </a:r>
              </a:p>
            </c:rich>
          </c:tx>
          <c:overlay val="0"/>
        </c:title>
        <c:numFmt formatCode="General" sourceLinked="1"/>
        <c:majorTickMark val="out"/>
        <c:minorTickMark val="none"/>
        <c:tickLblPos val="nextTo"/>
        <c:txPr>
          <a:bodyPr/>
          <a:lstStyle/>
          <a:p>
            <a:pPr>
              <a:defRPr sz="2000"/>
            </a:pPr>
            <a:endParaRPr lang="en-US"/>
          </a:p>
        </c:txPr>
        <c:crossAx val="251528656"/>
        <c:crosses val="autoZero"/>
        <c:crossBetween val="between"/>
      </c:valAx>
      <c:spPr>
        <a:ln>
          <a:solidFill>
            <a:schemeClr val="bg1">
              <a:lumMod val="75000"/>
            </a:schemeClr>
          </a:solidFill>
        </a:ln>
      </c:spPr>
    </c:plotArea>
    <c:legend>
      <c:legendPos val="t"/>
      <c:layout>
        <c:manualLayout>
          <c:xMode val="edge"/>
          <c:yMode val="edge"/>
          <c:x val="9.1604048175876085E-2"/>
          <c:y val="0.13720742534301855"/>
          <c:w val="0.84588563072849643"/>
          <c:h val="5.1119139768545881E-2"/>
        </c:manualLayout>
      </c:layout>
      <c:overlay val="1"/>
      <c:txPr>
        <a:bodyPr/>
        <a:lstStyle/>
        <a:p>
          <a:pPr>
            <a:defRPr sz="18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45671-4319-447E-AC4D-2B0932B18E1B}"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565A9-4141-4F5C-9D43-231B636355DD}" type="slidenum">
              <a:rPr lang="en-US" smtClean="0"/>
              <a:t>‹#›</a:t>
            </a:fld>
            <a:endParaRPr lang="en-US"/>
          </a:p>
        </p:txBody>
      </p:sp>
    </p:spTree>
    <p:extLst>
      <p:ext uri="{BB962C8B-B14F-4D97-AF65-F5344CB8AC3E}">
        <p14:creationId xmlns:p14="http://schemas.microsoft.com/office/powerpoint/2010/main" val="271089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90377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565A9-4141-4F5C-9D43-231B636355DD}" type="slidenum">
              <a:rPr lang="en-US" smtClean="0"/>
              <a:t>6</a:t>
            </a:fld>
            <a:endParaRPr lang="en-US"/>
          </a:p>
        </p:txBody>
      </p:sp>
    </p:spTree>
    <p:extLst>
      <p:ext uri="{BB962C8B-B14F-4D97-AF65-F5344CB8AC3E}">
        <p14:creationId xmlns:p14="http://schemas.microsoft.com/office/powerpoint/2010/main" val="363536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uslarp.org/" TargetMode="Externa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larp.org/"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468086" y="3542374"/>
            <a:ext cx="10870780"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468086" y="4822319"/>
            <a:ext cx="10870780"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pic>
        <p:nvPicPr>
          <p:cNvPr id="7" name="Picture 11" descr="LARP">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11" descr="HLU-logoN-title.png"/>
          <p:cNvPicPr>
            <a:picLocks noChangeAspect="1"/>
          </p:cNvPicPr>
          <p:nvPr/>
        </p:nvPicPr>
        <p:blipFill>
          <a:blip r:embed="rId5"/>
          <a:stretch>
            <a:fillRect/>
          </a:stretch>
        </p:blipFill>
        <p:spPr>
          <a:xfrm>
            <a:off x="9657208" y="27791"/>
            <a:ext cx="2442928" cy="742676"/>
          </a:xfrm>
          <a:prstGeom prst="rect">
            <a:avLst/>
          </a:prstGeom>
        </p:spPr>
      </p:pic>
      <p:pic>
        <p:nvPicPr>
          <p:cNvPr id="3" name="Picture 2" descr="RGB_Color-Seal_Green-Mark_SC_Horizontal.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67" y="115100"/>
            <a:ext cx="3524435" cy="443701"/>
          </a:xfrm>
          <a:prstGeom prst="rect">
            <a:avLst/>
          </a:prstGeom>
        </p:spPr>
      </p:pic>
    </p:spTree>
    <p:extLst>
      <p:ext uri="{BB962C8B-B14F-4D97-AF65-F5344CB8AC3E}">
        <p14:creationId xmlns:p14="http://schemas.microsoft.com/office/powerpoint/2010/main" val="67136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dirty="0">
                <a:ln>
                  <a:noFill/>
                </a:ln>
                <a:solidFill>
                  <a:schemeClr val="bg2"/>
                </a:solidFill>
                <a:effectLst/>
                <a:uLnTx/>
                <a:uFillTx/>
                <a:latin typeface="+mn-lt"/>
                <a:ea typeface="+mn-ea"/>
                <a:cs typeface="+mn-cs"/>
              </a:rPr>
              <a:t>Conference - Location - Date</a:t>
            </a:r>
          </a:p>
          <a:p>
            <a:pPr lvl="0"/>
            <a:endParaRPr lang="en-GB" noProof="0" dirty="0"/>
          </a:p>
        </p:txBody>
      </p:sp>
      <p:grpSp>
        <p:nvGrpSpPr>
          <p:cNvPr id="10" name="Grouper 9"/>
          <p:cNvGrpSpPr/>
          <p:nvPr userDrawn="1"/>
        </p:nvGrpSpPr>
        <p:grpSpPr>
          <a:xfrm>
            <a:off x="609600" y="60714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7"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35047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816000" y="1219201"/>
            <a:ext cx="1056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8" name="Grouper 7"/>
          <p:cNvGrpSpPr/>
          <p:nvPr userDrawn="1"/>
        </p:nvGrpSpPr>
        <p:grpSpPr>
          <a:xfrm>
            <a:off x="1920000" y="6300000"/>
            <a:ext cx="6096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51879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8"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8"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11" name="Grouper 10"/>
          <p:cNvGrpSpPr/>
          <p:nvPr userDrawn="1"/>
        </p:nvGrpSpPr>
        <p:grpSpPr>
          <a:xfrm>
            <a:off x="1920000" y="6300000"/>
            <a:ext cx="6096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84847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7" name="Grouper 6"/>
          <p:cNvGrpSpPr/>
          <p:nvPr userDrawn="1"/>
        </p:nvGrpSpPr>
        <p:grpSpPr>
          <a:xfrm>
            <a:off x="1920000" y="6300000"/>
            <a:ext cx="6096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0"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3328794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6" name="Grouper 5"/>
          <p:cNvGrpSpPr/>
          <p:nvPr userDrawn="1"/>
        </p:nvGrpSpPr>
        <p:grpSpPr>
          <a:xfrm>
            <a:off x="1920000" y="6300000"/>
            <a:ext cx="6096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9"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3875225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endParaRPr lang="en-GB" noProof="0" dirty="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sp>
        <p:nvSpPr>
          <p:cNvPr id="9" name="Espace réservé du contenu 8"/>
          <p:cNvSpPr>
            <a:spLocks noGrp="1"/>
          </p:cNvSpPr>
          <p:nvPr>
            <p:ph sz="quarter" idx="14" hasCustomPrompt="1"/>
          </p:nvPr>
        </p:nvSpPr>
        <p:spPr>
          <a:xfrm>
            <a:off x="818067" y="4648200"/>
            <a:ext cx="10557933"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920000" y="63000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668542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802400" y="2709000"/>
            <a:ext cx="8587200" cy="1634400"/>
          </a:xfrm>
        </p:spPr>
        <p:txBody>
          <a:bodyPr/>
          <a:lstStyle>
            <a:lvl1pPr>
              <a:defRPr b="1" i="1">
                <a:solidFill>
                  <a:schemeClr val="tx2"/>
                </a:solidFill>
              </a:defRPr>
            </a:lvl1pPr>
          </a:lstStyle>
          <a:p>
            <a:r>
              <a:rPr lang="en-GB" noProof="0"/>
              <a:t>Thank you message....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8" name="Espace réservé du texte 7"/>
          <p:cNvSpPr>
            <a:spLocks noGrp="1"/>
          </p:cNvSpPr>
          <p:nvPr>
            <p:ph type="body" sz="quarter" idx="14" hasCustomPrompt="1"/>
          </p:nvPr>
        </p:nvSpPr>
        <p:spPr>
          <a:xfrm>
            <a:off x="1802400" y="4953000"/>
            <a:ext cx="85872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609600" y="6071400"/>
            <a:ext cx="6096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3131614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828800" y="6356350"/>
            <a:ext cx="8412000" cy="360000"/>
          </a:xfrm>
        </p:spPr>
        <p:txBody>
          <a:bodyPr lIns="0" tIns="0" rIns="0" bIns="0" anchor="b" anchorCtr="0"/>
          <a:lstStyle>
            <a:lvl1pPr algn="r">
              <a:defRPr>
                <a:solidFill>
                  <a:schemeClr val="accent1"/>
                </a:solidFill>
              </a:defRPr>
            </a:lvl1pPr>
          </a:lstStyle>
          <a:p>
            <a:r>
              <a:rPr lang="en-US" noProof="0"/>
              <a:t>F. Nobrega - Coil Reaction &amp; Impregnation at FNAL</a:t>
            </a:r>
            <a:endParaRPr lang="en-GB" noProof="0"/>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0B36E016-911B-4D2D-A8E8-137B0FEF7DB1}" type="slidenum">
              <a:rPr lang="en-US" smtClean="0"/>
              <a:t>‹#›</a:t>
            </a:fld>
            <a:endParaRPr lang="en-US" dirty="0"/>
          </a:p>
        </p:txBody>
      </p:sp>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p:nvPicPr>
        <p:blipFill>
          <a:blip r:embed="rId3"/>
          <a:stretch>
            <a:fillRect/>
          </a:stretch>
        </p:blipFill>
        <p:spPr>
          <a:xfrm>
            <a:off x="1679510" y="476672"/>
            <a:ext cx="5397460" cy="1896020"/>
          </a:xfrm>
          <a:prstGeom prst="rect">
            <a:avLst/>
          </a:prstGeom>
        </p:spPr>
      </p:pic>
    </p:spTree>
    <p:extLst>
      <p:ext uri="{BB962C8B-B14F-4D97-AF65-F5344CB8AC3E}">
        <p14:creationId xmlns:p14="http://schemas.microsoft.com/office/powerpoint/2010/main" val="227615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816000" y="1219201"/>
            <a:ext cx="1056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2540000" y="6356350"/>
            <a:ext cx="8836000" cy="360000"/>
          </a:xfrm>
        </p:spPr>
        <p:txBody>
          <a:bodyPr/>
          <a:lstStyle/>
          <a:p>
            <a:r>
              <a:rPr lang="en-US" noProof="0"/>
              <a:t>F. Nobrega - Coil Reaction &amp; Impregnation at FNAL</a:t>
            </a:r>
            <a:endParaRPr lang="en-GB" noProof="0"/>
          </a:p>
        </p:txBody>
      </p:sp>
      <p:sp>
        <p:nvSpPr>
          <p:cNvPr id="6" name="Espace réservé du numéro de diapositive 5"/>
          <p:cNvSpPr>
            <a:spLocks noGrp="1"/>
          </p:cNvSpPr>
          <p:nvPr>
            <p:ph type="sldNum" sz="quarter" idx="12"/>
          </p:nvPr>
        </p:nvSpPr>
        <p:spPr/>
        <p:txBody>
          <a:bodyPr/>
          <a:lstStyle/>
          <a:p>
            <a:fld id="{0B36E016-911B-4D2D-A8E8-137B0FEF7DB1}" type="slidenum">
              <a:rPr lang="en-US" smtClean="0"/>
              <a:t>‹#›</a:t>
            </a:fld>
            <a:endParaRPr lang="en-US" dirty="0"/>
          </a:p>
        </p:txBody>
      </p:sp>
      <p:grpSp>
        <p:nvGrpSpPr>
          <p:cNvPr id="8" name="Grouper 7"/>
          <p:cNvGrpSpPr/>
          <p:nvPr/>
        </p:nvGrpSpPr>
        <p:grpSpPr>
          <a:xfrm>
            <a:off x="1920000" y="6300000"/>
            <a:ext cx="6096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1" name="Image 5" descr="Logo-APO-LARP.png"/>
          <p:cNvPicPr>
            <a:picLocks noChangeAspect="1"/>
          </p:cNvPicPr>
          <p:nvPr/>
        </p:nvPicPr>
        <p:blipFill>
          <a:blip r:embed="rId2"/>
          <a:stretch>
            <a:fillRect/>
          </a:stretch>
        </p:blipFill>
        <p:spPr>
          <a:xfrm>
            <a:off x="1882574" y="6183563"/>
            <a:ext cx="666519" cy="594990"/>
          </a:xfrm>
          <a:prstGeom prst="rect">
            <a:avLst/>
          </a:prstGeom>
        </p:spPr>
      </p:pic>
    </p:spTree>
    <p:extLst>
      <p:ext uri="{BB962C8B-B14F-4D97-AF65-F5344CB8AC3E}">
        <p14:creationId xmlns:p14="http://schemas.microsoft.com/office/powerpoint/2010/main" val="382051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8"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8"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2540000" y="6356350"/>
            <a:ext cx="8836000" cy="360000"/>
          </a:xfrm>
        </p:spPr>
        <p:txBody>
          <a:bodyPr/>
          <a:lstStyle/>
          <a:p>
            <a:r>
              <a:rPr lang="en-US" noProof="0"/>
              <a:t>F. Nobrega - Coil Reaction &amp; Impregnation at FNAL</a:t>
            </a:r>
            <a:endParaRPr lang="en-GB" noProof="0"/>
          </a:p>
        </p:txBody>
      </p:sp>
      <p:sp>
        <p:nvSpPr>
          <p:cNvPr id="9" name="Espace réservé du numéro de diapositive 8"/>
          <p:cNvSpPr>
            <a:spLocks noGrp="1"/>
          </p:cNvSpPr>
          <p:nvPr>
            <p:ph type="sldNum" sz="quarter" idx="12"/>
          </p:nvPr>
        </p:nvSpPr>
        <p:spPr/>
        <p:txBody>
          <a:bodyPr/>
          <a:lstStyle/>
          <a:p>
            <a:fld id="{0B36E016-911B-4D2D-A8E8-137B0FEF7DB1}" type="slidenum">
              <a:rPr lang="en-US" smtClean="0"/>
              <a:t>‹#›</a:t>
            </a:fld>
            <a:endParaRPr lang="en-US" dirty="0"/>
          </a:p>
        </p:txBody>
      </p:sp>
      <p:grpSp>
        <p:nvGrpSpPr>
          <p:cNvPr id="11" name="Grouper 10"/>
          <p:cNvGrpSpPr/>
          <p:nvPr/>
        </p:nvGrpSpPr>
        <p:grpSpPr>
          <a:xfrm>
            <a:off x="1920000" y="6300000"/>
            <a:ext cx="6096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4" name="Image 5" descr="Logo-APO-LARP.png"/>
          <p:cNvPicPr>
            <a:picLocks noChangeAspect="1"/>
          </p:cNvPicPr>
          <p:nvPr/>
        </p:nvPicPr>
        <p:blipFill>
          <a:blip r:embed="rId2"/>
          <a:stretch>
            <a:fillRect/>
          </a:stretch>
        </p:blipFill>
        <p:spPr>
          <a:xfrm>
            <a:off x="1882574" y="6183563"/>
            <a:ext cx="666519" cy="594990"/>
          </a:xfrm>
          <a:prstGeom prst="rect">
            <a:avLst/>
          </a:prstGeom>
        </p:spPr>
      </p:pic>
    </p:spTree>
    <p:extLst>
      <p:ext uri="{BB962C8B-B14F-4D97-AF65-F5344CB8AC3E}">
        <p14:creationId xmlns:p14="http://schemas.microsoft.com/office/powerpoint/2010/main" val="205571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268" y="103665"/>
            <a:ext cx="8709385"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900">
                <a:solidFill>
                  <a:srgbClr val="154D81"/>
                </a:solidFill>
              </a:defRPr>
            </a:lvl1pPr>
          </a:lstStyle>
          <a:p>
            <a:endParaRPr lang="en-US"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fld id="{0B36E016-911B-4D2D-A8E8-137B0FEF7DB1}" type="slidenum">
              <a:rPr lang="en-US" smtClean="0"/>
              <a:t>‹#›</a:t>
            </a:fld>
            <a:endParaRPr lang="en-US" dirty="0"/>
          </a:p>
        </p:txBody>
      </p:sp>
      <p:pic>
        <p:nvPicPr>
          <p:cNvPr id="7" name="Picture 11" descr="LARP">
            <a:hlinkClick r:id="rId2"/>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solidFill>
            <a:srgbClr val="FCFCF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9" name="Image 11" descr="HLU-logoN-title.png"/>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9784651" y="37035"/>
            <a:ext cx="2353300" cy="715428"/>
          </a:xfrm>
          <a:prstGeom prst="rect">
            <a:avLst/>
          </a:prstGeom>
        </p:spPr>
      </p:pic>
    </p:spTree>
    <p:extLst>
      <p:ext uri="{BB962C8B-B14F-4D97-AF65-F5344CB8AC3E}">
        <p14:creationId xmlns:p14="http://schemas.microsoft.com/office/powerpoint/2010/main" val="134147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2540000" y="6356350"/>
            <a:ext cx="8836000" cy="360000"/>
          </a:xfrm>
        </p:spPr>
        <p:txBody>
          <a:bodyPr/>
          <a:lstStyle/>
          <a:p>
            <a:r>
              <a:rPr lang="en-US" noProof="0"/>
              <a:t>F. Nobrega - Coil Reaction &amp; Impregnation at FNAL</a:t>
            </a:r>
            <a:endParaRPr lang="en-GB" noProof="0"/>
          </a:p>
        </p:txBody>
      </p:sp>
      <p:sp>
        <p:nvSpPr>
          <p:cNvPr id="5" name="Espace réservé du numéro de diapositive 4"/>
          <p:cNvSpPr>
            <a:spLocks noGrp="1"/>
          </p:cNvSpPr>
          <p:nvPr>
            <p:ph type="sldNum" sz="quarter" idx="12"/>
          </p:nvPr>
        </p:nvSpPr>
        <p:spPr/>
        <p:txBody>
          <a:bodyPr/>
          <a:lstStyle/>
          <a:p>
            <a:fld id="{0B36E016-911B-4D2D-A8E8-137B0FEF7DB1}" type="slidenum">
              <a:rPr lang="en-US" smtClean="0"/>
              <a:t>‹#›</a:t>
            </a:fld>
            <a:endParaRPr lang="en-US" dirty="0"/>
          </a:p>
        </p:txBody>
      </p:sp>
      <p:grpSp>
        <p:nvGrpSpPr>
          <p:cNvPr id="7" name="Grouper 6"/>
          <p:cNvGrpSpPr/>
          <p:nvPr/>
        </p:nvGrpSpPr>
        <p:grpSpPr>
          <a:xfrm>
            <a:off x="1920000" y="6300000"/>
            <a:ext cx="6096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0" name="Image 5" descr="Logo-APO-LARP.png"/>
          <p:cNvPicPr>
            <a:picLocks noChangeAspect="1"/>
          </p:cNvPicPr>
          <p:nvPr/>
        </p:nvPicPr>
        <p:blipFill>
          <a:blip r:embed="rId2"/>
          <a:stretch>
            <a:fillRect/>
          </a:stretch>
        </p:blipFill>
        <p:spPr>
          <a:xfrm>
            <a:off x="1882574" y="6183563"/>
            <a:ext cx="666519" cy="594990"/>
          </a:xfrm>
          <a:prstGeom prst="rect">
            <a:avLst/>
          </a:prstGeom>
        </p:spPr>
      </p:pic>
    </p:spTree>
    <p:extLst>
      <p:ext uri="{BB962C8B-B14F-4D97-AF65-F5344CB8AC3E}">
        <p14:creationId xmlns:p14="http://schemas.microsoft.com/office/powerpoint/2010/main" val="136489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641600" y="6356350"/>
            <a:ext cx="8737600" cy="360000"/>
          </a:xfrm>
        </p:spPr>
        <p:txBody>
          <a:bodyPr/>
          <a:lstStyle/>
          <a:p>
            <a:r>
              <a:rPr lang="en-US" noProof="0"/>
              <a:t>F. Nobrega - Coil Reaction &amp; Impregnation at FNAL</a:t>
            </a:r>
            <a:endParaRPr lang="en-GB" noProof="0"/>
          </a:p>
        </p:txBody>
      </p:sp>
      <p:sp>
        <p:nvSpPr>
          <p:cNvPr id="4" name="Espace réservé du numéro de diapositive 3"/>
          <p:cNvSpPr>
            <a:spLocks noGrp="1"/>
          </p:cNvSpPr>
          <p:nvPr>
            <p:ph type="sldNum" sz="quarter" idx="12"/>
          </p:nvPr>
        </p:nvSpPr>
        <p:spPr/>
        <p:txBody>
          <a:bodyPr/>
          <a:lstStyle/>
          <a:p>
            <a:fld id="{0B36E016-911B-4D2D-A8E8-137B0FEF7DB1}" type="slidenum">
              <a:rPr lang="en-US" smtClean="0"/>
              <a:t>‹#›</a:t>
            </a:fld>
            <a:endParaRPr lang="en-US" dirty="0"/>
          </a:p>
        </p:txBody>
      </p:sp>
      <p:grpSp>
        <p:nvGrpSpPr>
          <p:cNvPr id="6" name="Grouper 5"/>
          <p:cNvGrpSpPr/>
          <p:nvPr/>
        </p:nvGrpSpPr>
        <p:grpSpPr>
          <a:xfrm>
            <a:off x="1920000" y="6300000"/>
            <a:ext cx="6096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9" name="Image 5" descr="Logo-APO-LARP.png"/>
          <p:cNvPicPr>
            <a:picLocks noChangeAspect="1"/>
          </p:cNvPicPr>
          <p:nvPr/>
        </p:nvPicPr>
        <p:blipFill>
          <a:blip r:embed="rId2"/>
          <a:stretch>
            <a:fillRect/>
          </a:stretch>
        </p:blipFill>
        <p:spPr>
          <a:xfrm>
            <a:off x="1882574" y="6183563"/>
            <a:ext cx="666519" cy="594990"/>
          </a:xfrm>
          <a:prstGeom prst="rect">
            <a:avLst/>
          </a:prstGeom>
        </p:spPr>
      </p:pic>
    </p:spTree>
    <p:extLst>
      <p:ext uri="{BB962C8B-B14F-4D97-AF65-F5344CB8AC3E}">
        <p14:creationId xmlns:p14="http://schemas.microsoft.com/office/powerpoint/2010/main" val="197167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2641600" y="6356350"/>
            <a:ext cx="8734400" cy="360000"/>
          </a:xfrm>
        </p:spPr>
        <p:txBody>
          <a:bodyPr/>
          <a:lstStyle/>
          <a:p>
            <a:r>
              <a:rPr lang="en-US" noProof="0"/>
              <a:t>F. Nobrega - Coil Reaction &amp; Impregnation at FNAL</a:t>
            </a:r>
            <a:endParaRPr lang="en-GB" noProof="0"/>
          </a:p>
        </p:txBody>
      </p:sp>
      <p:sp>
        <p:nvSpPr>
          <p:cNvPr id="7" name="Espace réservé du numéro de diapositive 6"/>
          <p:cNvSpPr>
            <a:spLocks noGrp="1"/>
          </p:cNvSpPr>
          <p:nvPr>
            <p:ph type="sldNum" sz="quarter" idx="12"/>
          </p:nvPr>
        </p:nvSpPr>
        <p:spPr/>
        <p:txBody>
          <a:bodyPr/>
          <a:lstStyle/>
          <a:p>
            <a:fld id="{0B36E016-911B-4D2D-A8E8-137B0FEF7DB1}" type="slidenum">
              <a:rPr lang="en-US" smtClean="0"/>
              <a:t>‹#›</a:t>
            </a:fld>
            <a:endParaRPr lang="en-US" dirty="0"/>
          </a:p>
        </p:txBody>
      </p:sp>
      <p:sp>
        <p:nvSpPr>
          <p:cNvPr id="9" name="Espace réservé du contenu 8"/>
          <p:cNvSpPr>
            <a:spLocks noGrp="1"/>
          </p:cNvSpPr>
          <p:nvPr>
            <p:ph sz="quarter" idx="14" hasCustomPrompt="1"/>
          </p:nvPr>
        </p:nvSpPr>
        <p:spPr>
          <a:xfrm>
            <a:off x="818067" y="4648200"/>
            <a:ext cx="10557933"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p:nvGrpSpPr>
        <p:grpSpPr>
          <a:xfrm>
            <a:off x="1920000" y="63000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Logo-APO-LARP.png"/>
          <p:cNvPicPr>
            <a:picLocks noChangeAspect="1"/>
          </p:cNvPicPr>
          <p:nvPr/>
        </p:nvPicPr>
        <p:blipFill>
          <a:blip r:embed="rId2"/>
          <a:stretch>
            <a:fillRect/>
          </a:stretch>
        </p:blipFill>
        <p:spPr>
          <a:xfrm>
            <a:off x="1882574" y="6183563"/>
            <a:ext cx="666519" cy="594990"/>
          </a:xfrm>
          <a:prstGeom prst="rect">
            <a:avLst/>
          </a:prstGeom>
        </p:spPr>
      </p:pic>
    </p:spTree>
    <p:extLst>
      <p:ext uri="{BB962C8B-B14F-4D97-AF65-F5344CB8AC3E}">
        <p14:creationId xmlns:p14="http://schemas.microsoft.com/office/powerpoint/2010/main" val="323279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endParaRPr lang="en-US" dirty="0"/>
          </a:p>
        </p:txBody>
      </p:sp>
      <p:sp>
        <p:nvSpPr>
          <p:cNvPr id="9" name="Slide Number Placeholder 5"/>
          <p:cNvSpPr>
            <a:spLocks noGrp="1"/>
          </p:cNvSpPr>
          <p:nvPr>
            <p:ph type="sldNum" sz="quarter" idx="21"/>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343753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dirty="0"/>
          </a:p>
        </p:txBody>
      </p:sp>
      <p:sp>
        <p:nvSpPr>
          <p:cNvPr id="7" name="Slide Number Placeholder 5"/>
          <p:cNvSpPr>
            <a:spLocks noGrp="1"/>
          </p:cNvSpPr>
          <p:nvPr>
            <p:ph type="sldNum" sz="quarter" idx="18"/>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409980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295353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30480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5"/>
          </p:nvPr>
        </p:nvSpPr>
        <p:spPr>
          <a:xfrm>
            <a:off x="627888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2"/>
          </p:nvPr>
        </p:nvSpPr>
        <p:spPr>
          <a:xfrm>
            <a:off x="305820" y="4765101"/>
            <a:ext cx="5607301"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9"/>
          </p:nvPr>
        </p:nvSpPr>
        <p:spPr>
          <a:xfrm>
            <a:off x="6278881" y="4765101"/>
            <a:ext cx="560831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20"/>
          </p:nvPr>
        </p:nvSpPr>
        <p:spPr>
          <a:xfrm>
            <a:off x="8593667" y="6515100"/>
            <a:ext cx="1435100" cy="241300"/>
          </a:xfrm>
        </p:spPr>
        <p:txBody>
          <a:bodyPr/>
          <a:lstStyle>
            <a:lvl1pPr>
              <a:defRPr/>
            </a:lvl1pPr>
          </a:lstStyle>
          <a:p>
            <a:pPr>
              <a:defRPr/>
            </a:pP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DE6F397A-9C1D-2B40-851E-E0DB0862E876}" type="slidenum">
              <a:rPr lang="en-US"/>
              <a:pPr>
                <a:defRPr/>
              </a:pPr>
              <a:t>‹#›</a:t>
            </a:fld>
            <a:endParaRPr lang="en-US" dirty="0"/>
          </a:p>
        </p:txBody>
      </p:sp>
    </p:spTree>
    <p:extLst>
      <p:ext uri="{BB962C8B-B14F-4D97-AF65-F5344CB8AC3E}">
        <p14:creationId xmlns:p14="http://schemas.microsoft.com/office/powerpoint/2010/main" val="29886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304801" y="361951"/>
            <a:ext cx="11567584"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8593667" y="6515100"/>
            <a:ext cx="1435100" cy="241300"/>
          </a:xfrm>
        </p:spPr>
        <p:txBody>
          <a:bodyPr/>
          <a:lstStyle>
            <a:lvl1pPr>
              <a:defRPr/>
            </a:lvl1pPr>
          </a:lstStyle>
          <a:p>
            <a:pPr>
              <a:defRPr/>
            </a:pP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A5245C53-4825-D941-96F0-E5EF740382DF}" type="slidenum">
              <a:rPr lang="en-US"/>
              <a:pPr>
                <a:defRPr/>
              </a:pPr>
              <a:t>‹#›</a:t>
            </a:fld>
            <a:endParaRPr lang="en-US" dirty="0"/>
          </a:p>
        </p:txBody>
      </p:sp>
    </p:spTree>
    <p:extLst>
      <p:ext uri="{BB962C8B-B14F-4D97-AF65-F5344CB8AC3E}">
        <p14:creationId xmlns:p14="http://schemas.microsoft.com/office/powerpoint/2010/main" val="25821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5" y="361950"/>
            <a:ext cx="11601135"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4"/>
          </p:nvPr>
        </p:nvSpPr>
        <p:spPr>
          <a:xfrm>
            <a:off x="8593667" y="6515100"/>
            <a:ext cx="1435100" cy="241300"/>
          </a:xfrm>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EBB7E1A3-D14B-384F-BC68-921915557438}" type="slidenum">
              <a:rPr lang="en-US"/>
              <a:pPr>
                <a:defRPr/>
              </a:pPr>
              <a:t>‹#›</a:t>
            </a:fld>
            <a:endParaRPr lang="en-US" dirty="0"/>
          </a:p>
        </p:txBody>
      </p:sp>
    </p:spTree>
    <p:extLst>
      <p:ext uri="{BB962C8B-B14F-4D97-AF65-F5344CB8AC3E}">
        <p14:creationId xmlns:p14="http://schemas.microsoft.com/office/powerpoint/2010/main" val="114082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3667" y="6515100"/>
            <a:ext cx="1435100" cy="241300"/>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D015B89-6E9F-3742-A1D5-5376EC3E0B8B}" type="slidenum">
              <a:rPr lang="en-US"/>
              <a:pPr>
                <a:defRPr/>
              </a:pPr>
              <a:t>‹#›</a:t>
            </a:fld>
            <a:endParaRPr lang="en-US" dirty="0"/>
          </a:p>
        </p:txBody>
      </p:sp>
    </p:spTree>
    <p:extLst>
      <p:ext uri="{BB962C8B-B14F-4D97-AF65-F5344CB8AC3E}">
        <p14:creationId xmlns:p14="http://schemas.microsoft.com/office/powerpoint/2010/main" val="617067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lIns="0" tIns="0" rIns="0" bIns="0" anchor="ctr" anchorCtr="0"/>
          <a:lstStyle>
            <a:lvl1pPr marL="0" algn="r">
              <a:defRPr sz="900">
                <a:solidFill>
                  <a:srgbClr val="154D81"/>
                </a:solidFill>
                <a:latin typeface="Helvetica"/>
              </a:defRPr>
            </a:lvl1pPr>
          </a:lstStyle>
          <a:p>
            <a:endParaRPr lang="en-US" dirty="0"/>
          </a:p>
        </p:txBody>
      </p:sp>
      <p:sp>
        <p:nvSpPr>
          <p:cNvPr id="13" name="Slide Number Placeholder 5"/>
          <p:cNvSpPr>
            <a:spLocks noGrp="1"/>
          </p:cNvSpPr>
          <p:nvPr>
            <p:ph type="sldNum" sz="quarter" idx="4"/>
          </p:nvPr>
        </p:nvSpPr>
        <p:spPr>
          <a:xfrm>
            <a:off x="11334753" y="6521024"/>
            <a:ext cx="596900" cy="241300"/>
          </a:xfrm>
          <a:prstGeom prst="rect">
            <a:avLst/>
          </a:prstGeom>
        </p:spPr>
        <p:txBody>
          <a:bodyPr lIns="0" tIns="0" rIns="0" bIns="0" anchor="ctr" anchorCtr="0"/>
          <a:lstStyle>
            <a:lvl1pPr marL="0" algn="l">
              <a:defRPr sz="900">
                <a:solidFill>
                  <a:srgbClr val="154D81"/>
                </a:solidFill>
                <a:latin typeface="Helvetica"/>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3283968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8600018" y="6515100"/>
            <a:ext cx="14351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endParaRPr lang="en-US" dirty="0"/>
          </a:p>
        </p:txBody>
      </p:sp>
      <p:sp>
        <p:nvSpPr>
          <p:cNvPr id="9220" name="Slide Number Placeholder 5"/>
          <p:cNvSpPr>
            <a:spLocks noGrp="1"/>
          </p:cNvSpPr>
          <p:nvPr>
            <p:ph type="sldNum" sz="quarter" idx="4"/>
          </p:nvPr>
        </p:nvSpPr>
        <p:spPr bwMode="auto">
          <a:xfrm>
            <a:off x="304801" y="6515100"/>
            <a:ext cx="5969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8B433248-BB39-E743-A850-354E7CBAD4CC}" type="slidenum">
              <a:rPr lang="en-US"/>
              <a:pPr>
                <a:defRPr/>
              </a:pPr>
              <a:t>‹#›</a:t>
            </a:fld>
            <a:endParaRPr lang="en-US" dirty="0"/>
          </a:p>
        </p:txBody>
      </p:sp>
    </p:spTree>
    <p:extLst>
      <p:ext uri="{BB962C8B-B14F-4D97-AF65-F5344CB8AC3E}">
        <p14:creationId xmlns:p14="http://schemas.microsoft.com/office/powerpoint/2010/main" val="34085010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spTree>
    <p:extLst>
      <p:ext uri="{BB962C8B-B14F-4D97-AF65-F5344CB8AC3E}">
        <p14:creationId xmlns:p14="http://schemas.microsoft.com/office/powerpoint/2010/main" val="21021336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2641600" y="6356350"/>
            <a:ext cx="8734400" cy="360000"/>
          </a:xfrm>
          <a:prstGeom prst="rect">
            <a:avLst/>
          </a:prstGeom>
        </p:spPr>
        <p:txBody>
          <a:bodyPr vert="horz" lIns="0" tIns="0" rIns="0" bIns="0" rtlCol="0" anchor="b"/>
          <a:lstStyle>
            <a:lvl1pPr algn="r">
              <a:defRPr sz="1200">
                <a:solidFill>
                  <a:schemeClr val="accent1"/>
                </a:solidFill>
              </a:defRPr>
            </a:lvl1pPr>
          </a:lstStyle>
          <a:p>
            <a:r>
              <a:rPr lang="en-US" noProof="0"/>
              <a:t>F. Nobrega - Coil Reaction &amp; Impregnation at FNAL</a:t>
            </a:r>
            <a:endParaRPr lang="en-GB" noProof="0"/>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5804837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nSpc>
                <a:spcPct val="150000"/>
              </a:lnSpc>
              <a:spcBef>
                <a:spcPts val="0"/>
              </a:spcBef>
              <a:spcAft>
                <a:spcPts val="800"/>
              </a:spcAft>
            </a:pPr>
            <a:r>
              <a:rPr lang="en-US" sz="4400" dirty="0"/>
              <a:t>Coil Winding and Curing at FNAL</a:t>
            </a:r>
            <a:br>
              <a:rPr lang="en-US" dirty="0"/>
            </a:br>
            <a:br>
              <a:rPr lang="en-US" dirty="0"/>
            </a:br>
            <a:endParaRPr lang="en-GB" dirty="0"/>
          </a:p>
        </p:txBody>
      </p:sp>
      <p:sp>
        <p:nvSpPr>
          <p:cNvPr id="3" name="Sous-titre 2"/>
          <p:cNvSpPr>
            <a:spLocks noGrp="1"/>
          </p:cNvSpPr>
          <p:nvPr>
            <p:ph type="subTitle" idx="1"/>
          </p:nvPr>
        </p:nvSpPr>
        <p:spPr/>
        <p:txBody>
          <a:bodyPr>
            <a:normAutofit/>
          </a:bodyPr>
          <a:lstStyle/>
          <a:p>
            <a:r>
              <a:rPr lang="en-GB" dirty="0"/>
              <a:t>Miao Yu</a:t>
            </a:r>
          </a:p>
        </p:txBody>
      </p:sp>
      <p:sp>
        <p:nvSpPr>
          <p:cNvPr id="4" name="Espace réservé du texte 3"/>
          <p:cNvSpPr>
            <a:spLocks noGrp="1"/>
          </p:cNvSpPr>
          <p:nvPr>
            <p:ph type="body" sz="quarter" idx="14"/>
          </p:nvPr>
        </p:nvSpPr>
        <p:spPr>
          <a:xfrm>
            <a:off x="1828800" y="5200773"/>
            <a:ext cx="9438990" cy="590427"/>
          </a:xfrm>
        </p:spPr>
        <p:txBody>
          <a:bodyPr>
            <a:normAutofit/>
          </a:bodyPr>
          <a:lstStyle/>
          <a:p>
            <a:r>
              <a:rPr lang="en-US" sz="1200" dirty="0"/>
              <a:t>MQXFA1 Conductor &amp; Coils Readiness Review </a:t>
            </a:r>
          </a:p>
          <a:p>
            <a:r>
              <a:rPr lang="en-US" sz="1200" dirty="0"/>
              <a:t>03/23/2017</a:t>
            </a:r>
            <a:endParaRPr lang="en-GB" sz="1200" dirty="0"/>
          </a:p>
          <a:p>
            <a:endParaRPr lang="en-US" sz="1200" dirty="0"/>
          </a:p>
        </p:txBody>
      </p:sp>
      <p:pic>
        <p:nvPicPr>
          <p:cNvPr id="7" name="Image 6" descr="Logo-APO-LARP.png"/>
          <p:cNvPicPr>
            <a:picLocks noChangeAspect="1"/>
          </p:cNvPicPr>
          <p:nvPr/>
        </p:nvPicPr>
        <p:blipFill>
          <a:blip r:embed="rId3"/>
          <a:stretch>
            <a:fillRect/>
          </a:stretch>
        </p:blipFill>
        <p:spPr>
          <a:xfrm>
            <a:off x="7680176" y="511166"/>
            <a:ext cx="1604480" cy="1909723"/>
          </a:xfrm>
          <a:prstGeom prst="rect">
            <a:avLst/>
          </a:prstGeom>
        </p:spPr>
      </p:pic>
    </p:spTree>
    <p:extLst>
      <p:ext uri="{BB962C8B-B14F-4D97-AF65-F5344CB8AC3E}">
        <p14:creationId xmlns:p14="http://schemas.microsoft.com/office/powerpoint/2010/main" val="175486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032" y="2616046"/>
            <a:ext cx="7551937" cy="641739"/>
          </a:xfrm>
        </p:spPr>
        <p:txBody>
          <a:bodyPr/>
          <a:lstStyle/>
          <a:p>
            <a:r>
              <a:rPr lang="en-US" sz="3600" dirty="0"/>
              <a:t>Backup Slides: DRs during W&amp;C</a:t>
            </a:r>
          </a:p>
        </p:txBody>
      </p:sp>
      <p:sp>
        <p:nvSpPr>
          <p:cNvPr id="4" name="Slide Number Placeholder 3"/>
          <p:cNvSpPr>
            <a:spLocks noGrp="1"/>
          </p:cNvSpPr>
          <p:nvPr>
            <p:ph type="sldNum" sz="quarter" idx="12"/>
          </p:nvPr>
        </p:nvSpPr>
        <p:spPr/>
        <p:txBody>
          <a:bodyPr/>
          <a:lstStyle/>
          <a:p>
            <a:pPr>
              <a:defRPr/>
            </a:pPr>
            <a:fld id="{0D015B89-6E9F-3742-A1D5-5376EC3E0B8B}" type="slidenum">
              <a:rPr lang="en-US" smtClean="0"/>
              <a:pPr>
                <a:defRPr/>
              </a:pPr>
              <a:t>10</a:t>
            </a:fld>
            <a:endParaRPr lang="en-US" dirty="0"/>
          </a:p>
        </p:txBody>
      </p:sp>
    </p:spTree>
    <p:extLst>
      <p:ext uri="{BB962C8B-B14F-4D97-AF65-F5344CB8AC3E}">
        <p14:creationId xmlns:p14="http://schemas.microsoft.com/office/powerpoint/2010/main" val="242032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02 DRs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640813"/>
              </p:ext>
            </p:extLst>
          </p:nvPr>
        </p:nvGraphicFramePr>
        <p:xfrm>
          <a:off x="886691" y="1002905"/>
          <a:ext cx="10021455" cy="493776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12224276"/>
                    </a:ext>
                  </a:extLst>
                </a:gridCol>
                <a:gridCol w="2443544">
                  <a:extLst>
                    <a:ext uri="{9D8B030D-6E8A-4147-A177-3AD203B41FA5}">
                      <a16:colId xmlns:a16="http://schemas.microsoft.com/office/drawing/2014/main" val="3182163698"/>
                    </a:ext>
                  </a:extLst>
                </a:gridCol>
                <a:gridCol w="2964180">
                  <a:extLst>
                    <a:ext uri="{9D8B030D-6E8A-4147-A177-3AD203B41FA5}">
                      <a16:colId xmlns:a16="http://schemas.microsoft.com/office/drawing/2014/main" val="2551343212"/>
                    </a:ext>
                  </a:extLst>
                </a:gridCol>
                <a:gridCol w="1762664">
                  <a:extLst>
                    <a:ext uri="{9D8B030D-6E8A-4147-A177-3AD203B41FA5}">
                      <a16:colId xmlns:a16="http://schemas.microsoft.com/office/drawing/2014/main" val="3778550080"/>
                    </a:ext>
                  </a:extLst>
                </a:gridCol>
                <a:gridCol w="2477687">
                  <a:extLst>
                    <a:ext uri="{9D8B030D-6E8A-4147-A177-3AD203B41FA5}">
                      <a16:colId xmlns:a16="http://schemas.microsoft.com/office/drawing/2014/main" val="3283320292"/>
                    </a:ext>
                  </a:extLst>
                </a:gridCol>
              </a:tblGrid>
              <a:tr h="370840">
                <a:tc>
                  <a:txBody>
                    <a:bodyPr/>
                    <a:lstStyle/>
                    <a:p>
                      <a:endParaRPr lang="en-US" sz="1200" dirty="0"/>
                    </a:p>
                  </a:txBody>
                  <a:tcPr/>
                </a:tc>
                <a:tc>
                  <a:txBody>
                    <a:bodyPr/>
                    <a:lstStyle/>
                    <a:p>
                      <a:r>
                        <a:rPr lang="en-US" sz="1200" dirty="0"/>
                        <a:t>Description</a:t>
                      </a:r>
                    </a:p>
                  </a:txBody>
                  <a:tcPr/>
                </a:tc>
                <a:tc>
                  <a:txBody>
                    <a:bodyPr/>
                    <a:lstStyle/>
                    <a:p>
                      <a:r>
                        <a:rPr lang="en-US" sz="1200" dirty="0"/>
                        <a:t>Cause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Disposition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Corrective Action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843554778"/>
                  </a:ext>
                </a:extLst>
              </a:tr>
              <a:tr h="370840">
                <a:tc>
                  <a:txBody>
                    <a:bodyPr/>
                    <a:lstStyle/>
                    <a:p>
                      <a:r>
                        <a:rPr lang="en-US" sz="1200" dirty="0"/>
                        <a:t>1</a:t>
                      </a:r>
                    </a:p>
                  </a:txBody>
                  <a:tcPr/>
                </a:tc>
                <a:tc>
                  <a:txBody>
                    <a:bodyPr/>
                    <a:lstStyle/>
                    <a:p>
                      <a:r>
                        <a:rPr lang="en-US" sz="1200" dirty="0"/>
                        <a:t>VTs shifted by 2-3mm</a:t>
                      </a:r>
                    </a:p>
                  </a:txBody>
                  <a:tcPr/>
                </a:tc>
                <a:tc>
                  <a:txBody>
                    <a:bodyPr/>
                    <a:lstStyle/>
                    <a:p>
                      <a:r>
                        <a:rPr lang="en-US" sz="1200" b="0" i="0" kern="1200" dirty="0">
                          <a:solidFill>
                            <a:schemeClr val="dk1"/>
                          </a:solidFill>
                          <a:effectLst/>
                          <a:latin typeface="+mn-lt"/>
                          <a:ea typeface="+mn-ea"/>
                          <a:cs typeface="+mn-cs"/>
                        </a:rPr>
                        <a:t>Coil slipped during winding</a:t>
                      </a:r>
                      <a:endParaRPr lang="en-US" sz="1200" dirty="0"/>
                    </a:p>
                  </a:txBody>
                  <a:tcPr/>
                </a:tc>
                <a:tc>
                  <a:txBody>
                    <a:bodyPr/>
                    <a:lstStyle/>
                    <a:p>
                      <a:r>
                        <a:rPr lang="en-US" sz="1200" dirty="0"/>
                        <a:t>Leave the coil as it is</a:t>
                      </a:r>
                    </a:p>
                  </a:txBody>
                  <a:tcPr/>
                </a:tc>
                <a:tc>
                  <a:txBody>
                    <a:bodyPr/>
                    <a:lstStyle/>
                    <a:p>
                      <a:r>
                        <a:rPr lang="en-US" sz="1200" b="0" i="0" kern="1200" dirty="0">
                          <a:solidFill>
                            <a:schemeClr val="dk1"/>
                          </a:solidFill>
                          <a:effectLst/>
                          <a:latin typeface="+mn-lt"/>
                          <a:ea typeface="+mn-ea"/>
                          <a:cs typeface="+mn-cs"/>
                        </a:rPr>
                        <a:t>Ensure coil is well clamped during winding.</a:t>
                      </a:r>
                      <a:endParaRPr lang="en-US" sz="1000" dirty="0"/>
                    </a:p>
                  </a:txBody>
                  <a:tcPr/>
                </a:tc>
                <a:extLst>
                  <a:ext uri="{0D108BD9-81ED-4DB2-BD59-A6C34878D82A}">
                    <a16:rowId xmlns:a16="http://schemas.microsoft.com/office/drawing/2014/main" val="2528106498"/>
                  </a:ext>
                </a:extLst>
              </a:tr>
              <a:tr h="370840">
                <a:tc>
                  <a:txBody>
                    <a:bodyPr/>
                    <a:lstStyle/>
                    <a:p>
                      <a:r>
                        <a:rPr lang="en-US" sz="1200" dirty="0"/>
                        <a:t>2</a:t>
                      </a:r>
                    </a:p>
                  </a:txBody>
                  <a:tcPr/>
                </a:tc>
                <a:tc>
                  <a:txBody>
                    <a:bodyPr/>
                    <a:lstStyle/>
                    <a:p>
                      <a:r>
                        <a:rPr lang="en-US" sz="1200" dirty="0"/>
                        <a:t>Plasma coating chipped off on 2 parts</a:t>
                      </a:r>
                    </a:p>
                  </a:txBody>
                  <a:tcPr/>
                </a:tc>
                <a:tc>
                  <a:txBody>
                    <a:bodyPr/>
                    <a:lstStyle/>
                    <a:p>
                      <a:r>
                        <a:rPr lang="en-US" sz="1200" b="0" i="0" kern="1200" dirty="0">
                          <a:solidFill>
                            <a:schemeClr val="dk1"/>
                          </a:solidFill>
                          <a:effectLst/>
                          <a:latin typeface="+mn-lt"/>
                          <a:ea typeface="+mn-ea"/>
                          <a:cs typeface="+mn-cs"/>
                        </a:rPr>
                        <a:t>End parts were damaged in transit</a:t>
                      </a:r>
                      <a:endParaRPr lang="en-US" sz="1200" dirty="0"/>
                    </a:p>
                  </a:txBody>
                  <a:tcPr/>
                </a:tc>
                <a:tc>
                  <a:txBody>
                    <a:bodyPr/>
                    <a:lstStyle/>
                    <a:p>
                      <a:r>
                        <a:rPr lang="en-US" sz="1200" b="0" i="0" kern="1200" dirty="0">
                          <a:solidFill>
                            <a:schemeClr val="dk1"/>
                          </a:solidFill>
                          <a:effectLst/>
                          <a:latin typeface="+mn-lt"/>
                          <a:ea typeface="+mn-ea"/>
                          <a:cs typeface="+mn-cs"/>
                        </a:rPr>
                        <a:t>proceed with using parts as is</a:t>
                      </a:r>
                      <a:endParaRPr lang="en-US" sz="1200" dirty="0"/>
                    </a:p>
                  </a:txBody>
                  <a:tcPr/>
                </a:tc>
                <a:tc>
                  <a:txBody>
                    <a:bodyPr/>
                    <a:lstStyle/>
                    <a:p>
                      <a:r>
                        <a:rPr lang="en-US" sz="1200" b="0" i="0" kern="1200" dirty="0">
                          <a:solidFill>
                            <a:schemeClr val="dk1"/>
                          </a:solidFill>
                          <a:effectLst/>
                          <a:latin typeface="+mn-lt"/>
                          <a:ea typeface="+mn-ea"/>
                          <a:cs typeface="+mn-cs"/>
                        </a:rPr>
                        <a:t>Care should be exercised in handling of parts before use.</a:t>
                      </a:r>
                      <a:endParaRPr lang="en-US" sz="1000" dirty="0"/>
                    </a:p>
                  </a:txBody>
                  <a:tcPr/>
                </a:tc>
                <a:extLst>
                  <a:ext uri="{0D108BD9-81ED-4DB2-BD59-A6C34878D82A}">
                    <a16:rowId xmlns:a16="http://schemas.microsoft.com/office/drawing/2014/main" val="4051040017"/>
                  </a:ext>
                </a:extLst>
              </a:tr>
              <a:tr h="370840">
                <a:tc>
                  <a:txBody>
                    <a:bodyPr/>
                    <a:lstStyle/>
                    <a:p>
                      <a:r>
                        <a:rPr lang="en-US" sz="1200" dirty="0"/>
                        <a:t>3</a:t>
                      </a:r>
                    </a:p>
                  </a:txBody>
                  <a:tcPr/>
                </a:tc>
                <a:tc>
                  <a:txBody>
                    <a:bodyPr/>
                    <a:lstStyle/>
                    <a:p>
                      <a:r>
                        <a:rPr lang="en-US" sz="1200" dirty="0"/>
                        <a:t>Curing temperature dropped from 78 deg. C to 68 deg. C</a:t>
                      </a:r>
                    </a:p>
                  </a:txBody>
                  <a:tcPr/>
                </a:tc>
                <a:tc>
                  <a:txBody>
                    <a:bodyPr/>
                    <a:lstStyle/>
                    <a:p>
                      <a:r>
                        <a:rPr lang="en-US" sz="1200" b="0" i="0" kern="1200" dirty="0">
                          <a:solidFill>
                            <a:schemeClr val="dk1"/>
                          </a:solidFill>
                          <a:effectLst/>
                          <a:latin typeface="+mn-lt"/>
                          <a:ea typeface="+mn-ea"/>
                          <a:cs typeface="+mn-cs"/>
                        </a:rPr>
                        <a:t>The maximum temperature set point (over temperature protection) was set to a temperature below 100C.</a:t>
                      </a:r>
                      <a:endParaRPr lang="en-US" sz="1200" dirty="0"/>
                    </a:p>
                  </a:txBody>
                  <a:tcPr/>
                </a:tc>
                <a:tc>
                  <a:txBody>
                    <a:bodyPr/>
                    <a:lstStyle/>
                    <a:p>
                      <a:r>
                        <a:rPr lang="en-US" sz="1200" b="0" i="0" kern="1200" dirty="0">
                          <a:solidFill>
                            <a:schemeClr val="dk1"/>
                          </a:solidFill>
                          <a:effectLst/>
                          <a:latin typeface="+mn-lt"/>
                          <a:ea typeface="+mn-ea"/>
                          <a:cs typeface="+mn-cs"/>
                        </a:rPr>
                        <a:t>Reset the over temperature protection to 100C or higher.</a:t>
                      </a:r>
                      <a:endParaRPr lang="en-US" sz="1200" dirty="0"/>
                    </a:p>
                  </a:txBody>
                  <a:tcPr/>
                </a:tc>
                <a:tc>
                  <a:txBody>
                    <a:bodyPr/>
                    <a:lstStyle/>
                    <a:p>
                      <a:r>
                        <a:rPr lang="en-US" sz="1200" b="0" i="0" kern="1200" dirty="0">
                          <a:solidFill>
                            <a:schemeClr val="dk1"/>
                          </a:solidFill>
                          <a:effectLst/>
                          <a:latin typeface="+mn-lt"/>
                          <a:ea typeface="+mn-ea"/>
                          <a:cs typeface="+mn-cs"/>
                        </a:rPr>
                        <a:t>Verify that the over temperature protection is set to above 100C before each cure cycle.</a:t>
                      </a:r>
                      <a:endParaRPr lang="en-US" sz="1000" dirty="0"/>
                    </a:p>
                  </a:txBody>
                  <a:tcPr/>
                </a:tc>
                <a:extLst>
                  <a:ext uri="{0D108BD9-81ED-4DB2-BD59-A6C34878D82A}">
                    <a16:rowId xmlns:a16="http://schemas.microsoft.com/office/drawing/2014/main" val="3074234344"/>
                  </a:ext>
                </a:extLst>
              </a:tr>
              <a:tr h="370840">
                <a:tc>
                  <a:txBody>
                    <a:bodyPr/>
                    <a:lstStyle/>
                    <a:p>
                      <a:r>
                        <a:rPr lang="en-US" sz="1200" dirty="0"/>
                        <a:t>4</a:t>
                      </a:r>
                    </a:p>
                  </a:txBody>
                  <a:tcPr/>
                </a:tc>
                <a:tc>
                  <a:txBody>
                    <a:bodyPr/>
                    <a:lstStyle/>
                    <a:p>
                      <a:r>
                        <a:rPr lang="en-US" sz="1200" dirty="0"/>
                        <a:t>Curing alignment key was damaged</a:t>
                      </a:r>
                    </a:p>
                  </a:txBody>
                  <a:tcPr/>
                </a:tc>
                <a:tc>
                  <a:txBody>
                    <a:bodyPr/>
                    <a:lstStyle/>
                    <a:p>
                      <a:r>
                        <a:rPr lang="en-US" sz="1200" b="0" i="0" kern="1200" dirty="0">
                          <a:solidFill>
                            <a:schemeClr val="dk1"/>
                          </a:solidFill>
                          <a:effectLst/>
                          <a:latin typeface="+mn-lt"/>
                          <a:ea typeface="+mn-ea"/>
                          <a:cs typeface="+mn-cs"/>
                        </a:rPr>
                        <a:t>Lack of a chamfer on the key</a:t>
                      </a:r>
                      <a:endParaRPr lang="en-US" sz="1200" dirty="0"/>
                    </a:p>
                  </a:txBody>
                  <a:tcPr/>
                </a:tc>
                <a:tc>
                  <a:txBody>
                    <a:bodyPr/>
                    <a:lstStyle/>
                    <a:p>
                      <a:r>
                        <a:rPr lang="en-US" sz="1200" b="0" i="0" kern="1200" dirty="0">
                          <a:solidFill>
                            <a:schemeClr val="dk1"/>
                          </a:solidFill>
                          <a:effectLst/>
                          <a:latin typeface="+mn-lt"/>
                          <a:ea typeface="+mn-ea"/>
                          <a:cs typeface="+mn-cs"/>
                        </a:rPr>
                        <a:t>Add chamfer to the alignment keys</a:t>
                      </a:r>
                      <a:endParaRPr lang="en-US" sz="1200" dirty="0"/>
                    </a:p>
                  </a:txBody>
                  <a:tcPr/>
                </a:tc>
                <a:tc>
                  <a:txBody>
                    <a:bodyPr/>
                    <a:lstStyle/>
                    <a:p>
                      <a:r>
                        <a:rPr lang="en-US" sz="1200" b="0" i="0" kern="1200" dirty="0">
                          <a:solidFill>
                            <a:schemeClr val="dk1"/>
                          </a:solidFill>
                          <a:effectLst/>
                          <a:latin typeface="+mn-lt"/>
                          <a:ea typeface="+mn-ea"/>
                          <a:cs typeface="+mn-cs"/>
                        </a:rPr>
                        <a:t>None needed.</a:t>
                      </a:r>
                      <a:endParaRPr lang="en-US" sz="1000" dirty="0"/>
                    </a:p>
                  </a:txBody>
                  <a:tcPr/>
                </a:tc>
                <a:extLst>
                  <a:ext uri="{0D108BD9-81ED-4DB2-BD59-A6C34878D82A}">
                    <a16:rowId xmlns:a16="http://schemas.microsoft.com/office/drawing/2014/main" val="1564871676"/>
                  </a:ext>
                </a:extLst>
              </a:tr>
              <a:tr h="370840">
                <a:tc>
                  <a:txBody>
                    <a:bodyPr/>
                    <a:lstStyle/>
                    <a:p>
                      <a:r>
                        <a:rPr lang="en-US" sz="1200" dirty="0"/>
                        <a:t>5</a:t>
                      </a:r>
                    </a:p>
                  </a:txBody>
                  <a:tcPr/>
                </a:tc>
                <a:tc>
                  <a:txBody>
                    <a:bodyPr/>
                    <a:lstStyle/>
                    <a:p>
                      <a:r>
                        <a:rPr lang="en-US" sz="1200" b="0" i="0" kern="1200" dirty="0">
                          <a:solidFill>
                            <a:schemeClr val="dk1"/>
                          </a:solidFill>
                          <a:effectLst/>
                          <a:latin typeface="+mn-lt"/>
                          <a:ea typeface="+mn-ea"/>
                          <a:cs typeface="+mn-cs"/>
                        </a:rPr>
                        <a:t>the 2 coated SS 316 M6x1 25mm screws were too long for the saddle</a:t>
                      </a:r>
                      <a:endParaRPr lang="en-US" sz="1200" dirty="0"/>
                    </a:p>
                  </a:txBody>
                  <a:tcPr/>
                </a:tc>
                <a:tc>
                  <a:txBody>
                    <a:bodyPr/>
                    <a:lstStyle/>
                    <a:p>
                      <a:r>
                        <a:rPr lang="en-US" sz="1200" b="0" i="0" kern="1200" dirty="0">
                          <a:solidFill>
                            <a:schemeClr val="dk1"/>
                          </a:solidFill>
                          <a:effectLst/>
                          <a:latin typeface="+mn-lt"/>
                          <a:ea typeface="+mn-ea"/>
                          <a:cs typeface="+mn-cs"/>
                        </a:rPr>
                        <a:t>The threaded holes on the saddles (laser sintered) were not deep enough to take the bolts. </a:t>
                      </a:r>
                      <a:endParaRPr lang="en-US" sz="1200" dirty="0"/>
                    </a:p>
                  </a:txBody>
                  <a:tcPr/>
                </a:tc>
                <a:tc>
                  <a:txBody>
                    <a:bodyPr/>
                    <a:lstStyle/>
                    <a:p>
                      <a:r>
                        <a:rPr lang="en-US" sz="1200" b="0" i="0" kern="1200" dirty="0">
                          <a:solidFill>
                            <a:schemeClr val="dk1"/>
                          </a:solidFill>
                          <a:effectLst/>
                          <a:latin typeface="+mn-lt"/>
                          <a:ea typeface="+mn-ea"/>
                          <a:cs typeface="+mn-cs"/>
                        </a:rPr>
                        <a:t>Shorten the bolt.</a:t>
                      </a:r>
                      <a:endParaRPr lang="en-US" sz="1200" dirty="0"/>
                    </a:p>
                  </a:txBody>
                  <a:tcPr/>
                </a:tc>
                <a:tc>
                  <a:txBody>
                    <a:bodyPr/>
                    <a:lstStyle/>
                    <a:p>
                      <a:r>
                        <a:rPr lang="en-US" sz="1200" b="0" i="0" kern="1200" dirty="0">
                          <a:solidFill>
                            <a:schemeClr val="dk1"/>
                          </a:solidFill>
                          <a:effectLst/>
                          <a:latin typeface="+mn-lt"/>
                          <a:ea typeface="+mn-ea"/>
                          <a:cs typeface="+mn-cs"/>
                        </a:rPr>
                        <a:t>Check the threaded hole before send the part out for coating.</a:t>
                      </a:r>
                      <a:endParaRPr lang="en-US" sz="1000" dirty="0"/>
                    </a:p>
                  </a:txBody>
                  <a:tcPr/>
                </a:tc>
                <a:extLst>
                  <a:ext uri="{0D108BD9-81ED-4DB2-BD59-A6C34878D82A}">
                    <a16:rowId xmlns:a16="http://schemas.microsoft.com/office/drawing/2014/main" val="21627170"/>
                  </a:ext>
                </a:extLst>
              </a:tr>
              <a:tr h="502920">
                <a:tc>
                  <a:txBody>
                    <a:bodyPr/>
                    <a:lstStyle/>
                    <a:p>
                      <a:r>
                        <a:rPr lang="en-US" sz="1200" dirty="0"/>
                        <a:t>6</a:t>
                      </a:r>
                    </a:p>
                  </a:txBody>
                  <a:tcPr/>
                </a:tc>
                <a:tc>
                  <a:txBody>
                    <a:bodyPr/>
                    <a:lstStyle/>
                    <a:p>
                      <a:r>
                        <a:rPr lang="en-US" sz="1200" b="0" i="0" kern="1200" dirty="0">
                          <a:solidFill>
                            <a:schemeClr val="dk1"/>
                          </a:solidFill>
                          <a:effectLst/>
                          <a:latin typeface="+mn-lt"/>
                          <a:ea typeface="+mn-ea"/>
                          <a:cs typeface="+mn-cs"/>
                        </a:rPr>
                        <a:t>During cured coil inspection, an indentation was seen on the non transition side</a:t>
                      </a:r>
                      <a:endParaRPr lang="en-US" sz="1000" dirty="0"/>
                    </a:p>
                  </a:txBody>
                  <a:tcPr/>
                </a:tc>
                <a:tc>
                  <a:txBody>
                    <a:bodyPr/>
                    <a:lstStyle/>
                    <a:p>
                      <a:r>
                        <a:rPr lang="en-US" sz="1200" b="0" i="0" kern="1200" dirty="0">
                          <a:solidFill>
                            <a:schemeClr val="dk1"/>
                          </a:solidFill>
                          <a:effectLst/>
                          <a:latin typeface="+mn-lt"/>
                          <a:ea typeface="+mn-ea"/>
                          <a:cs typeface="+mn-cs"/>
                        </a:rPr>
                        <a:t>The SS shim shifted azimuthally and overlapped with the adjacent shim on the very edge</a:t>
                      </a:r>
                      <a:endParaRPr lang="en-US" sz="1000" dirty="0"/>
                    </a:p>
                  </a:txBody>
                  <a:tcPr/>
                </a:tc>
                <a:tc>
                  <a:txBody>
                    <a:bodyPr/>
                    <a:lstStyle/>
                    <a:p>
                      <a:r>
                        <a:rPr lang="en-US" sz="1200" b="0" i="0" kern="1200" dirty="0">
                          <a:solidFill>
                            <a:schemeClr val="dk1"/>
                          </a:solidFill>
                          <a:effectLst/>
                          <a:latin typeface="+mn-lt"/>
                          <a:ea typeface="+mn-ea"/>
                          <a:cs typeface="+mn-cs"/>
                        </a:rPr>
                        <a:t>The cable is ok without damage, because the pole, the wedge and the sector pusher protected the cable.</a:t>
                      </a:r>
                      <a:endParaRPr lang="en-US" sz="1000" dirty="0"/>
                    </a:p>
                  </a:txBody>
                  <a:tcPr/>
                </a:tc>
                <a:tc>
                  <a:txBody>
                    <a:bodyPr/>
                    <a:lstStyle/>
                    <a:p>
                      <a:r>
                        <a:rPr lang="en-US" sz="1200" b="0" i="0" kern="1200" dirty="0">
                          <a:solidFill>
                            <a:schemeClr val="dk1"/>
                          </a:solidFill>
                          <a:effectLst/>
                          <a:latin typeface="+mn-lt"/>
                          <a:ea typeface="+mn-ea"/>
                          <a:cs typeface="+mn-cs"/>
                        </a:rPr>
                        <a:t>The SS shims need to be fixed in position without floating using location pin and key bar.</a:t>
                      </a:r>
                      <a:endParaRPr lang="en-US" sz="700" dirty="0"/>
                    </a:p>
                  </a:txBody>
                  <a:tcPr/>
                </a:tc>
                <a:extLst>
                  <a:ext uri="{0D108BD9-81ED-4DB2-BD59-A6C34878D82A}">
                    <a16:rowId xmlns:a16="http://schemas.microsoft.com/office/drawing/2014/main" val="2636929669"/>
                  </a:ext>
                </a:extLst>
              </a:tr>
              <a:tr h="502920">
                <a:tc>
                  <a:txBody>
                    <a:bodyPr/>
                    <a:lstStyle/>
                    <a:p>
                      <a:r>
                        <a:rPr lang="en-US" sz="1200" dirty="0"/>
                        <a:t>7</a:t>
                      </a:r>
                    </a:p>
                  </a:txBody>
                  <a:tcPr/>
                </a:tc>
                <a:tc>
                  <a:txBody>
                    <a:bodyPr/>
                    <a:lstStyle/>
                    <a:p>
                      <a:r>
                        <a:rPr lang="en-US" sz="1200" b="0" i="0" kern="1200" dirty="0">
                          <a:solidFill>
                            <a:schemeClr val="dk1"/>
                          </a:solidFill>
                          <a:effectLst/>
                          <a:latin typeface="+mn-lt"/>
                          <a:ea typeface="+mn-ea"/>
                          <a:cs typeface="+mn-cs"/>
                        </a:rPr>
                        <a:t>The cable insulation was found torn at two places on the cable lead, 19mm and 24mm from the end of the lead</a:t>
                      </a:r>
                      <a:endParaRPr lang="en-US" sz="700" dirty="0"/>
                    </a:p>
                  </a:txBody>
                  <a:tcPr/>
                </a:tc>
                <a:tc>
                  <a:txBody>
                    <a:bodyPr/>
                    <a:lstStyle/>
                    <a:p>
                      <a:r>
                        <a:rPr lang="en-US" sz="1200" b="0" i="0" kern="1200" dirty="0">
                          <a:solidFill>
                            <a:schemeClr val="dk1"/>
                          </a:solidFill>
                          <a:effectLst/>
                          <a:latin typeface="+mn-lt"/>
                          <a:ea typeface="+mn-ea"/>
                          <a:cs typeface="+mn-cs"/>
                        </a:rPr>
                        <a:t>The G10 shim was 4.57 mm thick (nominal size is 3.84 mm). Over compression on the OL lead. </a:t>
                      </a:r>
                      <a:endParaRPr lang="en-US" sz="700" dirty="0"/>
                    </a:p>
                  </a:txBody>
                  <a:tcPr/>
                </a:tc>
                <a:tc>
                  <a:txBody>
                    <a:bodyPr/>
                    <a:lstStyle/>
                    <a:p>
                      <a:r>
                        <a:rPr lang="en-US" sz="1200" b="0" i="0" kern="1200" dirty="0">
                          <a:solidFill>
                            <a:schemeClr val="dk1"/>
                          </a:solidFill>
                          <a:effectLst/>
                          <a:latin typeface="+mn-lt"/>
                          <a:ea typeface="+mn-ea"/>
                          <a:cs typeface="+mn-cs"/>
                        </a:rPr>
                        <a:t>Leave as it is, this portion of S2 glass will be removed during slice soldering.</a:t>
                      </a:r>
                      <a:endParaRPr lang="en-US" sz="700" dirty="0"/>
                    </a:p>
                  </a:txBody>
                  <a:tcPr/>
                </a:tc>
                <a:tc>
                  <a:txBody>
                    <a:bodyPr/>
                    <a:lstStyle/>
                    <a:p>
                      <a:r>
                        <a:rPr lang="en-US" sz="1200" dirty="0"/>
                        <a:t>Verify the thickness of the G10 shim to be no greater than 3.84 mm</a:t>
                      </a:r>
                    </a:p>
                  </a:txBody>
                  <a:tcPr/>
                </a:tc>
                <a:extLst>
                  <a:ext uri="{0D108BD9-81ED-4DB2-BD59-A6C34878D82A}">
                    <a16:rowId xmlns:a16="http://schemas.microsoft.com/office/drawing/2014/main" val="2742074816"/>
                  </a:ext>
                </a:extLst>
              </a:tr>
            </a:tbl>
          </a:graphicData>
        </a:graphic>
      </p:graphicFrame>
      <p:sp>
        <p:nvSpPr>
          <p:cNvPr id="3" name="Slide Number Placeholder 2"/>
          <p:cNvSpPr>
            <a:spLocks noGrp="1"/>
          </p:cNvSpPr>
          <p:nvPr>
            <p:ph type="sldNum" sz="quarter" idx="12"/>
          </p:nvPr>
        </p:nvSpPr>
        <p:spPr/>
        <p:txBody>
          <a:bodyPr/>
          <a:lstStyle/>
          <a:p>
            <a:fld id="{0B36E016-911B-4D2D-A8E8-137B0FEF7DB1}" type="slidenum">
              <a:rPr lang="en-US" smtClean="0"/>
              <a:t>11</a:t>
            </a:fld>
            <a:endParaRPr lang="en-US" dirty="0"/>
          </a:p>
        </p:txBody>
      </p:sp>
    </p:spTree>
    <p:extLst>
      <p:ext uri="{BB962C8B-B14F-4D97-AF65-F5344CB8AC3E}">
        <p14:creationId xmlns:p14="http://schemas.microsoft.com/office/powerpoint/2010/main" val="231352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02 DRs Picture</a:t>
            </a:r>
          </a:p>
        </p:txBody>
      </p:sp>
      <p:pic>
        <p:nvPicPr>
          <p:cNvPr id="4" name="Content Placeholder 3"/>
          <p:cNvPicPr>
            <a:picLocks noGrp="1" noChangeAspect="1"/>
          </p:cNvPicPr>
          <p:nvPr>
            <p:ph idx="1"/>
          </p:nvPr>
        </p:nvPicPr>
        <p:blipFill>
          <a:blip r:embed="rId2"/>
          <a:stretch>
            <a:fillRect/>
          </a:stretch>
        </p:blipFill>
        <p:spPr>
          <a:xfrm>
            <a:off x="91493" y="1146753"/>
            <a:ext cx="6216017" cy="2743200"/>
          </a:xfrm>
          <a:prstGeom prst="rect">
            <a:avLst/>
          </a:prstGeom>
        </p:spPr>
      </p:pic>
      <p:pic>
        <p:nvPicPr>
          <p:cNvPr id="5" name="Picture 4"/>
          <p:cNvPicPr>
            <a:picLocks noChangeAspect="1"/>
          </p:cNvPicPr>
          <p:nvPr/>
        </p:nvPicPr>
        <p:blipFill>
          <a:blip r:embed="rId3"/>
          <a:stretch>
            <a:fillRect/>
          </a:stretch>
        </p:blipFill>
        <p:spPr>
          <a:xfrm>
            <a:off x="6413756" y="2897044"/>
            <a:ext cx="4139001" cy="3200400"/>
          </a:xfrm>
          <a:prstGeom prst="rect">
            <a:avLst/>
          </a:prstGeom>
        </p:spPr>
      </p:pic>
      <p:pic>
        <p:nvPicPr>
          <p:cNvPr id="6" name="Picture 5"/>
          <p:cNvPicPr>
            <a:picLocks noChangeAspect="1"/>
          </p:cNvPicPr>
          <p:nvPr/>
        </p:nvPicPr>
        <p:blipFill>
          <a:blip r:embed="rId4"/>
          <a:stretch>
            <a:fillRect/>
          </a:stretch>
        </p:blipFill>
        <p:spPr>
          <a:xfrm>
            <a:off x="10046713" y="1525444"/>
            <a:ext cx="1904064" cy="4572000"/>
          </a:xfrm>
          <a:prstGeom prst="rect">
            <a:avLst/>
          </a:prstGeom>
        </p:spPr>
      </p:pic>
      <p:sp>
        <p:nvSpPr>
          <p:cNvPr id="3" name="Slide Number Placeholder 2"/>
          <p:cNvSpPr>
            <a:spLocks noGrp="1"/>
          </p:cNvSpPr>
          <p:nvPr>
            <p:ph type="sldNum" sz="quarter" idx="12"/>
          </p:nvPr>
        </p:nvSpPr>
        <p:spPr/>
        <p:txBody>
          <a:bodyPr/>
          <a:lstStyle/>
          <a:p>
            <a:fld id="{0B36E016-911B-4D2D-A8E8-137B0FEF7DB1}" type="slidenum">
              <a:rPr lang="en-US" smtClean="0"/>
              <a:t>12</a:t>
            </a:fld>
            <a:endParaRPr lang="en-US" dirty="0"/>
          </a:p>
        </p:txBody>
      </p:sp>
    </p:spTree>
    <p:extLst>
      <p:ext uri="{BB962C8B-B14F-4D97-AF65-F5344CB8AC3E}">
        <p14:creationId xmlns:p14="http://schemas.microsoft.com/office/powerpoint/2010/main" val="320348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03 DRs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7862892"/>
              </p:ext>
            </p:extLst>
          </p:nvPr>
        </p:nvGraphicFramePr>
        <p:xfrm>
          <a:off x="1167825" y="2028142"/>
          <a:ext cx="9078454" cy="238252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12224276"/>
                    </a:ext>
                  </a:extLst>
                </a:gridCol>
                <a:gridCol w="2443544">
                  <a:extLst>
                    <a:ext uri="{9D8B030D-6E8A-4147-A177-3AD203B41FA5}">
                      <a16:colId xmlns:a16="http://schemas.microsoft.com/office/drawing/2014/main" val="3182163698"/>
                    </a:ext>
                  </a:extLst>
                </a:gridCol>
                <a:gridCol w="2964180">
                  <a:extLst>
                    <a:ext uri="{9D8B030D-6E8A-4147-A177-3AD203B41FA5}">
                      <a16:colId xmlns:a16="http://schemas.microsoft.com/office/drawing/2014/main" val="2551343212"/>
                    </a:ext>
                  </a:extLst>
                </a:gridCol>
                <a:gridCol w="1808846">
                  <a:extLst>
                    <a:ext uri="{9D8B030D-6E8A-4147-A177-3AD203B41FA5}">
                      <a16:colId xmlns:a16="http://schemas.microsoft.com/office/drawing/2014/main" val="3778550080"/>
                    </a:ext>
                  </a:extLst>
                </a:gridCol>
                <a:gridCol w="1488504">
                  <a:extLst>
                    <a:ext uri="{9D8B030D-6E8A-4147-A177-3AD203B41FA5}">
                      <a16:colId xmlns:a16="http://schemas.microsoft.com/office/drawing/2014/main" val="3343610990"/>
                    </a:ext>
                  </a:extLst>
                </a:gridCol>
              </a:tblGrid>
              <a:tr h="370840">
                <a:tc>
                  <a:txBody>
                    <a:bodyPr/>
                    <a:lstStyle/>
                    <a:p>
                      <a:endParaRPr lang="en-US" sz="1200" dirty="0"/>
                    </a:p>
                  </a:txBody>
                  <a:tcPr/>
                </a:tc>
                <a:tc>
                  <a:txBody>
                    <a:bodyPr/>
                    <a:lstStyle/>
                    <a:p>
                      <a:r>
                        <a:rPr lang="en-US" sz="1200" dirty="0"/>
                        <a:t>Description</a:t>
                      </a:r>
                    </a:p>
                  </a:txBody>
                  <a:tcPr/>
                </a:tc>
                <a:tc>
                  <a:txBody>
                    <a:bodyPr/>
                    <a:lstStyle/>
                    <a:p>
                      <a:r>
                        <a:rPr lang="en-US" sz="1200" dirty="0"/>
                        <a:t>Cause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Disposition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Corrective Action</a:t>
                      </a:r>
                    </a:p>
                  </a:txBody>
                  <a:tcPr/>
                </a:tc>
                <a:extLst>
                  <a:ext uri="{0D108BD9-81ED-4DB2-BD59-A6C34878D82A}">
                    <a16:rowId xmlns:a16="http://schemas.microsoft.com/office/drawing/2014/main" val="843554778"/>
                  </a:ext>
                </a:extLst>
              </a:tr>
              <a:tr h="370840">
                <a:tc>
                  <a:txBody>
                    <a:bodyPr/>
                    <a:lstStyle/>
                    <a:p>
                      <a:r>
                        <a:rPr lang="en-US" sz="1200" dirty="0"/>
                        <a:t>1</a:t>
                      </a:r>
                    </a:p>
                  </a:txBody>
                  <a:tcPr/>
                </a:tc>
                <a:tc>
                  <a:txBody>
                    <a:bodyPr/>
                    <a:lstStyle/>
                    <a:p>
                      <a:r>
                        <a:rPr lang="en-US" sz="1200" b="0" i="0" kern="1200" dirty="0">
                          <a:solidFill>
                            <a:schemeClr val="dk1"/>
                          </a:solidFill>
                          <a:effectLst/>
                          <a:latin typeface="+mn-lt"/>
                          <a:ea typeface="+mn-ea"/>
                          <a:cs typeface="+mn-cs"/>
                        </a:rPr>
                        <a:t>Upon removal of the Mica from the inner layer after reaction a dark area on the coil was noticed. The dark area appears to be excessive binder that cured in a centralized location.</a:t>
                      </a:r>
                      <a:endParaRPr lang="en-US" sz="1000" dirty="0"/>
                    </a:p>
                  </a:txBody>
                  <a:tcPr/>
                </a:tc>
                <a:tc>
                  <a:txBody>
                    <a:bodyPr/>
                    <a:lstStyle/>
                    <a:p>
                      <a:r>
                        <a:rPr lang="en-US" sz="1200" b="0" i="0" kern="1200" dirty="0">
                          <a:solidFill>
                            <a:schemeClr val="dk1"/>
                          </a:solidFill>
                          <a:effectLst/>
                          <a:latin typeface="+mn-lt"/>
                          <a:ea typeface="+mn-ea"/>
                          <a:cs typeface="+mn-cs"/>
                        </a:rPr>
                        <a:t>The binder CTD-1202 was concentrated applied on the pole turn, causing the binder accumulated too much on the inner pole turn area.</a:t>
                      </a:r>
                      <a:endParaRPr lang="en-US" sz="1000" dirty="0"/>
                    </a:p>
                  </a:txBody>
                  <a:tcPr/>
                </a:tc>
                <a:tc>
                  <a:txBody>
                    <a:bodyPr/>
                    <a:lstStyle/>
                    <a:p>
                      <a:r>
                        <a:rPr lang="en-US" sz="1200" b="0" i="0" kern="1200" dirty="0">
                          <a:solidFill>
                            <a:schemeClr val="dk1"/>
                          </a:solidFill>
                          <a:effectLst/>
                          <a:latin typeface="+mn-lt"/>
                          <a:ea typeface="+mn-ea"/>
                          <a:cs typeface="+mn-cs"/>
                        </a:rPr>
                        <a:t>Carefully remove the excessive binder ashes from the inner layer pole.</a:t>
                      </a:r>
                      <a:endParaRPr lang="en-US" sz="1000" dirty="0"/>
                    </a:p>
                  </a:txBody>
                  <a:tcPr/>
                </a:tc>
                <a:tc>
                  <a:txBody>
                    <a:bodyPr/>
                    <a:lstStyle/>
                    <a:p>
                      <a:r>
                        <a:rPr lang="en-US" sz="1200" b="0" i="0" kern="1200" dirty="0">
                          <a:solidFill>
                            <a:schemeClr val="dk1"/>
                          </a:solidFill>
                          <a:effectLst/>
                          <a:latin typeface="+mn-lt"/>
                          <a:ea typeface="+mn-ea"/>
                          <a:cs typeface="+mn-cs"/>
                        </a:rPr>
                        <a:t>Apply the binder evenly along the coil. Divide 6 painting area over the coil.</a:t>
                      </a:r>
                      <a:endParaRPr lang="en-US" sz="700" dirty="0"/>
                    </a:p>
                  </a:txBody>
                  <a:tcPr/>
                </a:tc>
                <a:extLst>
                  <a:ext uri="{0D108BD9-81ED-4DB2-BD59-A6C34878D82A}">
                    <a16:rowId xmlns:a16="http://schemas.microsoft.com/office/drawing/2014/main" val="2528106498"/>
                  </a:ext>
                </a:extLst>
              </a:tr>
              <a:tr h="370840">
                <a:tc>
                  <a:txBody>
                    <a:bodyPr/>
                    <a:lstStyle/>
                    <a:p>
                      <a:r>
                        <a:rPr lang="en-US" sz="1200" dirty="0"/>
                        <a:t>2</a:t>
                      </a:r>
                    </a:p>
                  </a:txBody>
                  <a:tcPr/>
                </a:tc>
                <a:tc>
                  <a:txBody>
                    <a:bodyPr/>
                    <a:lstStyle/>
                    <a:p>
                      <a:r>
                        <a:rPr lang="en-US" sz="1200" b="0" i="0" kern="1200" dirty="0">
                          <a:solidFill>
                            <a:schemeClr val="dk1"/>
                          </a:solidFill>
                          <a:effectLst/>
                          <a:latin typeface="+mn-lt"/>
                          <a:ea typeface="+mn-ea"/>
                          <a:cs typeface="+mn-cs"/>
                        </a:rPr>
                        <a:t>Larger than normal gaps were noticed between the cable and the RE Pole, End Parts and Coil.</a:t>
                      </a:r>
                      <a:endParaRPr lang="en-US" sz="1000" dirty="0"/>
                    </a:p>
                  </a:txBody>
                  <a:tcPr/>
                </a:tc>
                <a:tc>
                  <a:txBody>
                    <a:bodyPr/>
                    <a:lstStyle/>
                    <a:p>
                      <a:r>
                        <a:rPr lang="en-US" sz="1200" b="0" i="0" kern="1200" dirty="0">
                          <a:solidFill>
                            <a:schemeClr val="dk1"/>
                          </a:solidFill>
                          <a:effectLst/>
                          <a:latin typeface="+mn-lt"/>
                          <a:ea typeface="+mn-ea"/>
                          <a:cs typeface="+mn-cs"/>
                        </a:rPr>
                        <a:t>The RE anchor bar was released during L2 winding preparation, causing the IL RE pole shift toward the LE</a:t>
                      </a:r>
                      <a:endParaRPr lang="en-US" sz="1000" dirty="0"/>
                    </a:p>
                  </a:txBody>
                  <a:tcPr/>
                </a:tc>
                <a:tc>
                  <a:txBody>
                    <a:bodyPr/>
                    <a:lstStyle/>
                    <a:p>
                      <a:r>
                        <a:rPr lang="en-US" sz="1200" b="0" i="0" kern="1200" dirty="0">
                          <a:solidFill>
                            <a:schemeClr val="dk1"/>
                          </a:solidFill>
                          <a:effectLst/>
                          <a:latin typeface="+mn-lt"/>
                          <a:ea typeface="+mn-ea"/>
                          <a:cs typeface="+mn-cs"/>
                        </a:rPr>
                        <a:t>Fill in the gap using S2 glass during impregnation prep.</a:t>
                      </a:r>
                      <a:endParaRPr lang="en-US" sz="1000" dirty="0"/>
                    </a:p>
                  </a:txBody>
                  <a:tcPr/>
                </a:tc>
                <a:tc>
                  <a:txBody>
                    <a:bodyPr/>
                    <a:lstStyle/>
                    <a:p>
                      <a:r>
                        <a:rPr lang="en-US" sz="1200" b="0" i="0" kern="1200" dirty="0">
                          <a:solidFill>
                            <a:schemeClr val="dk1"/>
                          </a:solidFill>
                          <a:effectLst/>
                          <a:latin typeface="+mn-lt"/>
                          <a:ea typeface="+mn-ea"/>
                          <a:cs typeface="+mn-cs"/>
                        </a:rPr>
                        <a:t>The anchors at both ends cannot be released until L2 coil is cured.</a:t>
                      </a:r>
                      <a:endParaRPr lang="en-US" sz="1000" dirty="0"/>
                    </a:p>
                  </a:txBody>
                  <a:tcPr/>
                </a:tc>
                <a:extLst>
                  <a:ext uri="{0D108BD9-81ED-4DB2-BD59-A6C34878D82A}">
                    <a16:rowId xmlns:a16="http://schemas.microsoft.com/office/drawing/2014/main" val="4051040017"/>
                  </a:ext>
                </a:extLst>
              </a:tr>
            </a:tbl>
          </a:graphicData>
        </a:graphic>
      </p:graphicFrame>
      <p:sp>
        <p:nvSpPr>
          <p:cNvPr id="3" name="Slide Number Placeholder 2"/>
          <p:cNvSpPr>
            <a:spLocks noGrp="1"/>
          </p:cNvSpPr>
          <p:nvPr>
            <p:ph type="sldNum" sz="quarter" idx="12"/>
          </p:nvPr>
        </p:nvSpPr>
        <p:spPr/>
        <p:txBody>
          <a:bodyPr/>
          <a:lstStyle/>
          <a:p>
            <a:fld id="{0B36E016-911B-4D2D-A8E8-137B0FEF7DB1}" type="slidenum">
              <a:rPr lang="en-US" smtClean="0"/>
              <a:t>13</a:t>
            </a:fld>
            <a:endParaRPr lang="en-US" dirty="0"/>
          </a:p>
        </p:txBody>
      </p:sp>
    </p:spTree>
    <p:extLst>
      <p:ext uri="{BB962C8B-B14F-4D97-AF65-F5344CB8AC3E}">
        <p14:creationId xmlns:p14="http://schemas.microsoft.com/office/powerpoint/2010/main" val="243994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03 DRs Picture</a:t>
            </a:r>
          </a:p>
        </p:txBody>
      </p:sp>
      <p:pic>
        <p:nvPicPr>
          <p:cNvPr id="4" name="Content Placeholder 3"/>
          <p:cNvPicPr>
            <a:picLocks noGrp="1" noChangeAspect="1"/>
          </p:cNvPicPr>
          <p:nvPr>
            <p:ph idx="1"/>
          </p:nvPr>
        </p:nvPicPr>
        <p:blipFill>
          <a:blip r:embed="rId2"/>
          <a:stretch>
            <a:fillRect/>
          </a:stretch>
        </p:blipFill>
        <p:spPr>
          <a:xfrm>
            <a:off x="129309" y="1159451"/>
            <a:ext cx="5105400" cy="4257675"/>
          </a:xfrm>
          <a:prstGeom prst="rect">
            <a:avLst/>
          </a:prstGeom>
        </p:spPr>
      </p:pic>
      <p:pic>
        <p:nvPicPr>
          <p:cNvPr id="5" name="Picture 4"/>
          <p:cNvPicPr>
            <a:picLocks noChangeAspect="1"/>
          </p:cNvPicPr>
          <p:nvPr/>
        </p:nvPicPr>
        <p:blipFill>
          <a:blip r:embed="rId3"/>
          <a:stretch>
            <a:fillRect/>
          </a:stretch>
        </p:blipFill>
        <p:spPr>
          <a:xfrm>
            <a:off x="5429960" y="859125"/>
            <a:ext cx="5724173" cy="3657600"/>
          </a:xfrm>
          <a:prstGeom prst="rect">
            <a:avLst/>
          </a:prstGeom>
        </p:spPr>
      </p:pic>
      <p:pic>
        <p:nvPicPr>
          <p:cNvPr id="7" name="Picture 6"/>
          <p:cNvPicPr>
            <a:picLocks noChangeAspect="1"/>
          </p:cNvPicPr>
          <p:nvPr/>
        </p:nvPicPr>
        <p:blipFill>
          <a:blip r:embed="rId4"/>
          <a:stretch>
            <a:fillRect/>
          </a:stretch>
        </p:blipFill>
        <p:spPr>
          <a:xfrm>
            <a:off x="5642397" y="4317999"/>
            <a:ext cx="5085162" cy="1828800"/>
          </a:xfrm>
          <a:prstGeom prst="rect">
            <a:avLst/>
          </a:prstGeom>
        </p:spPr>
      </p:pic>
      <p:sp>
        <p:nvSpPr>
          <p:cNvPr id="3" name="Slide Number Placeholder 2"/>
          <p:cNvSpPr>
            <a:spLocks noGrp="1"/>
          </p:cNvSpPr>
          <p:nvPr>
            <p:ph type="sldNum" sz="quarter" idx="12"/>
          </p:nvPr>
        </p:nvSpPr>
        <p:spPr/>
        <p:txBody>
          <a:bodyPr/>
          <a:lstStyle/>
          <a:p>
            <a:fld id="{0B36E016-911B-4D2D-A8E8-137B0FEF7DB1}" type="slidenum">
              <a:rPr lang="en-US" smtClean="0"/>
              <a:t>14</a:t>
            </a:fld>
            <a:endParaRPr lang="en-US" dirty="0"/>
          </a:p>
        </p:txBody>
      </p:sp>
    </p:spTree>
    <p:extLst>
      <p:ext uri="{BB962C8B-B14F-4D97-AF65-F5344CB8AC3E}">
        <p14:creationId xmlns:p14="http://schemas.microsoft.com/office/powerpoint/2010/main" val="353676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04 DRs</a:t>
            </a:r>
          </a:p>
        </p:txBody>
      </p:sp>
      <p:sp>
        <p:nvSpPr>
          <p:cNvPr id="5" name="Content Placeholder 4"/>
          <p:cNvSpPr>
            <a:spLocks noGrp="1"/>
          </p:cNvSpPr>
          <p:nvPr>
            <p:ph idx="1"/>
          </p:nvPr>
        </p:nvSpPr>
        <p:spPr/>
        <p:txBody>
          <a:bodyPr/>
          <a:lstStyle/>
          <a:p>
            <a:r>
              <a:rPr lang="en-US" dirty="0"/>
              <a:t>No DRs</a:t>
            </a:r>
          </a:p>
          <a:p>
            <a:pPr marL="0" indent="0">
              <a:buNone/>
            </a:pPr>
            <a:endParaRPr lang="en-US" dirty="0"/>
          </a:p>
        </p:txBody>
      </p:sp>
      <p:sp>
        <p:nvSpPr>
          <p:cNvPr id="3" name="Slide Number Placeholder 2"/>
          <p:cNvSpPr>
            <a:spLocks noGrp="1"/>
          </p:cNvSpPr>
          <p:nvPr>
            <p:ph type="sldNum" sz="quarter" idx="12"/>
          </p:nvPr>
        </p:nvSpPr>
        <p:spPr/>
        <p:txBody>
          <a:bodyPr/>
          <a:lstStyle/>
          <a:p>
            <a:fld id="{0B36E016-911B-4D2D-A8E8-137B0FEF7DB1}" type="slidenum">
              <a:rPr lang="en-US" smtClean="0"/>
              <a:t>15</a:t>
            </a:fld>
            <a:endParaRPr lang="en-US" dirty="0"/>
          </a:p>
        </p:txBody>
      </p:sp>
    </p:spTree>
    <p:extLst>
      <p:ext uri="{BB962C8B-B14F-4D97-AF65-F5344CB8AC3E}">
        <p14:creationId xmlns:p14="http://schemas.microsoft.com/office/powerpoint/2010/main" val="298389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05 DRs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999717"/>
              </p:ext>
            </p:extLst>
          </p:nvPr>
        </p:nvGraphicFramePr>
        <p:xfrm>
          <a:off x="392134" y="963815"/>
          <a:ext cx="11070193" cy="512064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12224276"/>
                    </a:ext>
                  </a:extLst>
                </a:gridCol>
                <a:gridCol w="2443544">
                  <a:extLst>
                    <a:ext uri="{9D8B030D-6E8A-4147-A177-3AD203B41FA5}">
                      <a16:colId xmlns:a16="http://schemas.microsoft.com/office/drawing/2014/main" val="3182163698"/>
                    </a:ext>
                  </a:extLst>
                </a:gridCol>
                <a:gridCol w="2964180">
                  <a:extLst>
                    <a:ext uri="{9D8B030D-6E8A-4147-A177-3AD203B41FA5}">
                      <a16:colId xmlns:a16="http://schemas.microsoft.com/office/drawing/2014/main" val="2551343212"/>
                    </a:ext>
                  </a:extLst>
                </a:gridCol>
                <a:gridCol w="2148726">
                  <a:extLst>
                    <a:ext uri="{9D8B030D-6E8A-4147-A177-3AD203B41FA5}">
                      <a16:colId xmlns:a16="http://schemas.microsoft.com/office/drawing/2014/main" val="3778550080"/>
                    </a:ext>
                  </a:extLst>
                </a:gridCol>
                <a:gridCol w="3140363">
                  <a:extLst>
                    <a:ext uri="{9D8B030D-6E8A-4147-A177-3AD203B41FA5}">
                      <a16:colId xmlns:a16="http://schemas.microsoft.com/office/drawing/2014/main" val="3283320292"/>
                    </a:ext>
                  </a:extLst>
                </a:gridCol>
              </a:tblGrid>
              <a:tr h="457200">
                <a:tc>
                  <a:txBody>
                    <a:bodyPr/>
                    <a:lstStyle/>
                    <a:p>
                      <a:endParaRPr lang="en-US" sz="1200" dirty="0"/>
                    </a:p>
                  </a:txBody>
                  <a:tcPr/>
                </a:tc>
                <a:tc>
                  <a:txBody>
                    <a:bodyPr/>
                    <a:lstStyle/>
                    <a:p>
                      <a:r>
                        <a:rPr lang="en-US" sz="1200" dirty="0"/>
                        <a:t>Description</a:t>
                      </a:r>
                    </a:p>
                  </a:txBody>
                  <a:tcPr/>
                </a:tc>
                <a:tc>
                  <a:txBody>
                    <a:bodyPr/>
                    <a:lstStyle/>
                    <a:p>
                      <a:r>
                        <a:rPr lang="en-US" sz="1200" dirty="0"/>
                        <a:t>Cause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Disposition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Corrective Action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843554778"/>
                  </a:ext>
                </a:extLst>
              </a:tr>
              <a:tr h="370840">
                <a:tc>
                  <a:txBody>
                    <a:bodyPr/>
                    <a:lstStyle/>
                    <a:p>
                      <a:r>
                        <a:rPr lang="en-US" sz="1200" dirty="0"/>
                        <a:t>1</a:t>
                      </a:r>
                    </a:p>
                  </a:txBody>
                  <a:tcPr/>
                </a:tc>
                <a:tc>
                  <a:txBody>
                    <a:bodyPr/>
                    <a:lstStyle/>
                    <a:p>
                      <a:r>
                        <a:rPr lang="en-US" sz="1200" b="0" i="0" kern="1200" dirty="0">
                          <a:solidFill>
                            <a:schemeClr val="dk1"/>
                          </a:solidFill>
                          <a:effectLst/>
                          <a:latin typeface="+mn-lt"/>
                          <a:ea typeface="+mn-ea"/>
                          <a:cs typeface="+mn-cs"/>
                        </a:rPr>
                        <a:t>After curing, it was noticed that the coil has cable separated at several spots and the corresponding Mylar got wrinkled.</a:t>
                      </a:r>
                      <a:endParaRPr lang="en-US" sz="1000" dirty="0"/>
                    </a:p>
                  </a:txBody>
                  <a:tcPr/>
                </a:tc>
                <a:tc>
                  <a:txBody>
                    <a:bodyPr/>
                    <a:lstStyle/>
                    <a:p>
                      <a:r>
                        <a:rPr lang="en-US" sz="1200" b="0" i="0" kern="1200" dirty="0">
                          <a:solidFill>
                            <a:schemeClr val="dk1"/>
                          </a:solidFill>
                          <a:effectLst/>
                          <a:latin typeface="+mn-lt"/>
                          <a:ea typeface="+mn-ea"/>
                          <a:cs typeface="+mn-cs"/>
                        </a:rPr>
                        <a:t>When install the L1 curing spacer on top of the L1 coil, the curing spacer was pushed azimuthally back and forth, causing the 0.004" Mylar sheet get wrinkled and during curing was pinched in between the turns.</a:t>
                      </a:r>
                      <a:endParaRPr lang="en-US" sz="1000" dirty="0"/>
                    </a:p>
                  </a:txBody>
                  <a:tcPr/>
                </a:tc>
                <a:tc>
                  <a:txBody>
                    <a:bodyPr/>
                    <a:lstStyle/>
                    <a:p>
                      <a:r>
                        <a:rPr lang="en-US" sz="1200" b="0" i="0" kern="1200" dirty="0">
                          <a:solidFill>
                            <a:schemeClr val="dk1"/>
                          </a:solidFill>
                          <a:effectLst/>
                          <a:latin typeface="+mn-lt"/>
                          <a:ea typeface="+mn-ea"/>
                          <a:cs typeface="+mn-cs"/>
                        </a:rPr>
                        <a:t>Continue the winding and curing following the traveler.</a:t>
                      </a:r>
                      <a:endParaRPr lang="en-US" sz="1000" dirty="0"/>
                    </a:p>
                  </a:txBody>
                  <a:tcPr/>
                </a:tc>
                <a:tc>
                  <a:txBody>
                    <a:bodyPr/>
                    <a:lstStyle/>
                    <a:p>
                      <a:r>
                        <a:rPr lang="en-US" sz="1200" b="0" i="0" kern="1200" dirty="0">
                          <a:solidFill>
                            <a:schemeClr val="dk1"/>
                          </a:solidFill>
                          <a:effectLst/>
                          <a:latin typeface="+mn-lt"/>
                          <a:ea typeface="+mn-ea"/>
                          <a:cs typeface="+mn-cs"/>
                        </a:rPr>
                        <a:t>Stretch the 0.004" Mylar and tape it on the side pusher tooling, and then install the L1 curing spacer without shaking it.</a:t>
                      </a:r>
                    </a:p>
                    <a:p>
                      <a:endParaRPr lang="en-US" sz="1200" b="0" i="0" kern="1200" dirty="0">
                        <a:solidFill>
                          <a:schemeClr val="dk1"/>
                        </a:solidFill>
                        <a:effectLst/>
                        <a:latin typeface="+mn-lt"/>
                        <a:ea typeface="+mn-ea"/>
                        <a:cs typeface="+mn-cs"/>
                      </a:endParaRPr>
                    </a:p>
                    <a:p>
                      <a:r>
                        <a:rPr lang="en-US" sz="1000" b="0" i="1" kern="1200" dirty="0">
                          <a:solidFill>
                            <a:schemeClr val="dk1"/>
                          </a:solidFill>
                          <a:effectLst/>
                          <a:latin typeface="+mn-lt"/>
                          <a:ea typeface="+mn-ea"/>
                          <a:cs typeface="+mn-cs"/>
                        </a:rPr>
                        <a:t>Note: from QXFA 104 OL, we use 2 mil Mylar shrink wrap the entire coil. </a:t>
                      </a:r>
                      <a:endParaRPr lang="en-US" sz="400" i="1" dirty="0"/>
                    </a:p>
                  </a:txBody>
                  <a:tcPr/>
                </a:tc>
                <a:extLst>
                  <a:ext uri="{0D108BD9-81ED-4DB2-BD59-A6C34878D82A}">
                    <a16:rowId xmlns:a16="http://schemas.microsoft.com/office/drawing/2014/main" val="2528106498"/>
                  </a:ext>
                </a:extLst>
              </a:tr>
              <a:tr h="370840">
                <a:tc>
                  <a:txBody>
                    <a:bodyPr/>
                    <a:lstStyle/>
                    <a:p>
                      <a:r>
                        <a:rPr lang="en-US" sz="1200" dirty="0"/>
                        <a:t>2</a:t>
                      </a:r>
                    </a:p>
                  </a:txBody>
                  <a:tcPr/>
                </a:tc>
                <a:tc>
                  <a:txBody>
                    <a:bodyPr/>
                    <a:lstStyle/>
                    <a:p>
                      <a:r>
                        <a:rPr lang="en-US" sz="1200" b="0" i="0" kern="1200" dirty="0">
                          <a:solidFill>
                            <a:schemeClr val="dk1"/>
                          </a:solidFill>
                          <a:effectLst/>
                          <a:latin typeface="+mn-lt"/>
                          <a:ea typeface="+mn-ea"/>
                          <a:cs typeface="+mn-cs"/>
                        </a:rPr>
                        <a:t>when trying to install the L2 RE Pole piece, the screws cannot be installed. </a:t>
                      </a:r>
                      <a:endParaRPr lang="en-US" sz="1000" dirty="0"/>
                    </a:p>
                  </a:txBody>
                  <a:tcPr/>
                </a:tc>
                <a:tc>
                  <a:txBody>
                    <a:bodyPr/>
                    <a:lstStyle/>
                    <a:p>
                      <a:r>
                        <a:rPr lang="en-US" sz="1200" b="0" i="0" kern="1200" dirty="0">
                          <a:solidFill>
                            <a:schemeClr val="dk1"/>
                          </a:solidFill>
                          <a:effectLst/>
                          <a:latin typeface="+mn-lt"/>
                          <a:ea typeface="+mn-ea"/>
                          <a:cs typeface="+mn-cs"/>
                        </a:rPr>
                        <a:t>The RE pole was anchored to two separate pieces of anchor bars. During winding and curing, the two anchor bars shifted to each other due to the clearance of the hole.</a:t>
                      </a:r>
                      <a:endParaRPr lang="en-US" sz="1000" dirty="0"/>
                    </a:p>
                  </a:txBody>
                  <a:tcPr/>
                </a:tc>
                <a:tc>
                  <a:txBody>
                    <a:bodyPr/>
                    <a:lstStyle/>
                    <a:p>
                      <a:r>
                        <a:rPr lang="en-US" sz="1200" b="0" i="0" kern="1200" dirty="0">
                          <a:solidFill>
                            <a:schemeClr val="dk1"/>
                          </a:solidFill>
                          <a:effectLst/>
                          <a:latin typeface="+mn-lt"/>
                          <a:ea typeface="+mn-ea"/>
                          <a:cs typeface="+mn-cs"/>
                        </a:rPr>
                        <a:t>The RE anchor bar was loosened, causing a gap at the pole turn around the L1 RE pole. Before impregnation, fill in the gap using S2 glass.</a:t>
                      </a:r>
                      <a:endParaRPr lang="en-US" sz="1000" dirty="0"/>
                    </a:p>
                  </a:txBody>
                  <a:tcPr/>
                </a:tc>
                <a:tc>
                  <a:txBody>
                    <a:bodyPr/>
                    <a:lstStyle/>
                    <a:p>
                      <a:r>
                        <a:rPr lang="en-US" sz="1200" b="0" i="0" kern="1200" dirty="0">
                          <a:solidFill>
                            <a:schemeClr val="dk1"/>
                          </a:solidFill>
                          <a:effectLst/>
                          <a:latin typeface="+mn-lt"/>
                          <a:ea typeface="+mn-ea"/>
                          <a:cs typeface="+mn-cs"/>
                        </a:rPr>
                        <a:t>Make a full length anchor bar for RE pole.</a:t>
                      </a:r>
                    </a:p>
                    <a:p>
                      <a:endParaRPr lang="en-US" sz="1200" b="0" i="0" kern="1200" dirty="0">
                        <a:solidFill>
                          <a:schemeClr val="dk1"/>
                        </a:solidFill>
                        <a:effectLst/>
                        <a:latin typeface="+mn-lt"/>
                        <a:ea typeface="+mn-ea"/>
                        <a:cs typeface="+mn-cs"/>
                      </a:endParaRPr>
                    </a:p>
                    <a:p>
                      <a:endParaRPr lang="en-US" sz="1200" b="0" i="0" kern="1200" dirty="0">
                        <a:solidFill>
                          <a:schemeClr val="dk1"/>
                        </a:solidFill>
                        <a:effectLst/>
                        <a:latin typeface="+mn-lt"/>
                        <a:ea typeface="+mn-ea"/>
                        <a:cs typeface="+mn-cs"/>
                      </a:endParaRPr>
                    </a:p>
                    <a:p>
                      <a:endParaRPr lang="en-US" sz="1000" b="0" i="0" kern="1200" dirty="0">
                        <a:solidFill>
                          <a:schemeClr val="dk1"/>
                        </a:solidFill>
                        <a:effectLst/>
                        <a:latin typeface="+mn-lt"/>
                        <a:ea typeface="+mn-ea"/>
                        <a:cs typeface="+mn-cs"/>
                      </a:endParaRPr>
                    </a:p>
                    <a:p>
                      <a:r>
                        <a:rPr lang="en-US" sz="1000" b="0" i="1" kern="1200" dirty="0">
                          <a:solidFill>
                            <a:schemeClr val="dk1"/>
                          </a:solidFill>
                          <a:effectLst/>
                          <a:latin typeface="+mn-lt"/>
                          <a:ea typeface="+mn-ea"/>
                          <a:cs typeface="+mn-cs"/>
                        </a:rPr>
                        <a:t>Note: From QXFA 104, we use shoulder bolts to anchor the L1 LE and RE pole.</a:t>
                      </a:r>
                    </a:p>
                  </a:txBody>
                  <a:tcPr/>
                </a:tc>
                <a:extLst>
                  <a:ext uri="{0D108BD9-81ED-4DB2-BD59-A6C34878D82A}">
                    <a16:rowId xmlns:a16="http://schemas.microsoft.com/office/drawing/2014/main" val="4051040017"/>
                  </a:ext>
                </a:extLst>
              </a:tr>
              <a:tr h="370840">
                <a:tc>
                  <a:txBody>
                    <a:bodyPr/>
                    <a:lstStyle/>
                    <a:p>
                      <a:r>
                        <a:rPr lang="en-US" sz="1200" dirty="0"/>
                        <a:t>3</a:t>
                      </a:r>
                    </a:p>
                  </a:txBody>
                  <a:tcPr/>
                </a:tc>
                <a:tc>
                  <a:txBody>
                    <a:bodyPr/>
                    <a:lstStyle/>
                    <a:p>
                      <a:r>
                        <a:rPr lang="en-US" sz="1200" b="0" i="0" kern="1200" dirty="0">
                          <a:solidFill>
                            <a:schemeClr val="dk1"/>
                          </a:solidFill>
                          <a:effectLst/>
                          <a:latin typeface="+mn-lt"/>
                          <a:ea typeface="+mn-ea"/>
                          <a:cs typeface="+mn-cs"/>
                        </a:rPr>
                        <a:t>when placing L2 LE pole piece with the ramp turn cannot fit into the slot of the pole piece.</a:t>
                      </a:r>
                      <a:endParaRPr lang="en-US" sz="1000" dirty="0"/>
                    </a:p>
                  </a:txBody>
                  <a:tcPr/>
                </a:tc>
                <a:tc>
                  <a:txBody>
                    <a:bodyPr/>
                    <a:lstStyle/>
                    <a:p>
                      <a:r>
                        <a:rPr lang="en-US" sz="1200" b="0" i="0" kern="1200" dirty="0">
                          <a:solidFill>
                            <a:schemeClr val="dk1"/>
                          </a:solidFill>
                          <a:effectLst/>
                          <a:latin typeface="+mn-lt"/>
                          <a:ea typeface="+mn-ea"/>
                          <a:cs typeface="+mn-cs"/>
                        </a:rPr>
                        <a:t>The ramp turn was raised up from the ramp groove during L1 curing.</a:t>
                      </a:r>
                      <a:endParaRPr lang="en-US" sz="1000" dirty="0"/>
                    </a:p>
                  </a:txBody>
                  <a:tcPr/>
                </a:tc>
                <a:tc>
                  <a:txBody>
                    <a:bodyPr/>
                    <a:lstStyle/>
                    <a:p>
                      <a:r>
                        <a:rPr lang="en-US" sz="1200" b="0" i="0" kern="1200" dirty="0">
                          <a:solidFill>
                            <a:schemeClr val="dk1"/>
                          </a:solidFill>
                          <a:effectLst/>
                          <a:latin typeface="+mn-lt"/>
                          <a:ea typeface="+mn-ea"/>
                          <a:cs typeface="+mn-cs"/>
                        </a:rPr>
                        <a:t>Loose the transition side pushers, push the ramp turn into L1 ramp groove.</a:t>
                      </a:r>
                      <a:endParaRPr lang="en-US" sz="1000" dirty="0"/>
                    </a:p>
                  </a:txBody>
                  <a:tcPr/>
                </a:tc>
                <a:tc>
                  <a:txBody>
                    <a:bodyPr/>
                    <a:lstStyle/>
                    <a:p>
                      <a:r>
                        <a:rPr lang="en-US" sz="1200" b="0" i="0" kern="1200" dirty="0">
                          <a:solidFill>
                            <a:schemeClr val="dk1"/>
                          </a:solidFill>
                          <a:effectLst/>
                          <a:latin typeface="+mn-lt"/>
                          <a:ea typeface="+mn-ea"/>
                          <a:cs typeface="+mn-cs"/>
                        </a:rPr>
                        <a:t>Before installing L1 curing spacer, make sure the ramp turn is push down inside the groove. After curing, be careful not to pull the ramp turn up and out of the groove.</a:t>
                      </a:r>
                      <a:endParaRPr lang="en-US" sz="700" dirty="0"/>
                    </a:p>
                  </a:txBody>
                  <a:tcPr/>
                </a:tc>
                <a:extLst>
                  <a:ext uri="{0D108BD9-81ED-4DB2-BD59-A6C34878D82A}">
                    <a16:rowId xmlns:a16="http://schemas.microsoft.com/office/drawing/2014/main" val="3074234344"/>
                  </a:ext>
                </a:extLst>
              </a:tr>
              <a:tr h="370840">
                <a:tc>
                  <a:txBody>
                    <a:bodyPr/>
                    <a:lstStyle/>
                    <a:p>
                      <a:r>
                        <a:rPr lang="en-US" sz="1200" dirty="0"/>
                        <a:t>4</a:t>
                      </a:r>
                    </a:p>
                  </a:txBody>
                  <a:tcPr/>
                </a:tc>
                <a:tc>
                  <a:txBody>
                    <a:bodyPr/>
                    <a:lstStyle/>
                    <a:p>
                      <a:r>
                        <a:rPr lang="en-US" sz="1200" b="0" i="0" kern="1200" dirty="0">
                          <a:solidFill>
                            <a:schemeClr val="dk1"/>
                          </a:solidFill>
                          <a:effectLst/>
                          <a:latin typeface="+mn-lt"/>
                          <a:ea typeface="+mn-ea"/>
                          <a:cs typeface="+mn-cs"/>
                        </a:rPr>
                        <a:t>On the 18th turn of the cable on LE coming out of the turn just next to the rollers on the boom,  popped strands were found</a:t>
                      </a:r>
                      <a:endParaRPr lang="en-US" sz="1200" dirty="0"/>
                    </a:p>
                  </a:txBody>
                  <a:tcPr/>
                </a:tc>
                <a:tc>
                  <a:txBody>
                    <a:bodyPr/>
                    <a:lstStyle/>
                    <a:p>
                      <a:r>
                        <a:rPr lang="en-US" sz="1200" b="0" i="0" kern="1200" dirty="0">
                          <a:solidFill>
                            <a:schemeClr val="dk1"/>
                          </a:solidFill>
                          <a:effectLst/>
                          <a:latin typeface="+mn-lt"/>
                          <a:ea typeface="+mn-ea"/>
                          <a:cs typeface="+mn-cs"/>
                        </a:rPr>
                        <a:t>The possible cause is that the cable coming through the tension system under reverse bending condition, as well as the unstable cable.</a:t>
                      </a:r>
                      <a:endParaRPr lang="en-US" sz="1200" dirty="0"/>
                    </a:p>
                  </a:txBody>
                  <a:tcPr/>
                </a:tc>
                <a:tc>
                  <a:txBody>
                    <a:bodyPr/>
                    <a:lstStyle/>
                    <a:p>
                      <a:r>
                        <a:rPr lang="en-US" sz="1200" b="0" i="0" kern="1200" dirty="0">
                          <a:solidFill>
                            <a:schemeClr val="dk1"/>
                          </a:solidFill>
                          <a:effectLst/>
                          <a:latin typeface="+mn-lt"/>
                          <a:ea typeface="+mn-ea"/>
                          <a:cs typeface="+mn-cs"/>
                        </a:rPr>
                        <a:t>The location is 759.79 mm from end of the L1 saddle on non-transition side. After the popped strand repair, wrap 3 mil E-glass around the bare cable with 50% overlap.</a:t>
                      </a:r>
                      <a:endParaRPr lang="en-US" sz="1200" dirty="0"/>
                    </a:p>
                  </a:txBody>
                  <a:tcPr/>
                </a:tc>
                <a:tc>
                  <a:txBody>
                    <a:bodyPr/>
                    <a:lstStyle/>
                    <a:p>
                      <a:r>
                        <a:rPr lang="en-US" sz="1200" b="0" i="0" kern="1200" dirty="0">
                          <a:solidFill>
                            <a:schemeClr val="dk1"/>
                          </a:solidFill>
                          <a:effectLst/>
                          <a:latin typeface="+mn-lt"/>
                          <a:ea typeface="+mn-ea"/>
                          <a:cs typeface="+mn-cs"/>
                        </a:rPr>
                        <a:t>We have to accept such the popped strand case for now. We need to continue monitor the cable at each end by hand feeling the cable.</a:t>
                      </a:r>
                    </a:p>
                    <a:p>
                      <a:endParaRPr lang="en-US" sz="1200" b="0" i="0" kern="1200" dirty="0">
                        <a:solidFill>
                          <a:schemeClr val="dk1"/>
                        </a:solidFill>
                        <a:effectLst/>
                        <a:latin typeface="+mn-lt"/>
                        <a:ea typeface="+mn-ea"/>
                        <a:cs typeface="+mn-cs"/>
                      </a:endParaRPr>
                    </a:p>
                    <a:p>
                      <a:r>
                        <a:rPr lang="en-US" sz="1000" b="0" i="1" kern="1200" dirty="0">
                          <a:solidFill>
                            <a:schemeClr val="dk1"/>
                          </a:solidFill>
                          <a:effectLst/>
                          <a:latin typeface="+mn-lt"/>
                          <a:ea typeface="+mn-ea"/>
                          <a:cs typeface="+mn-cs"/>
                        </a:rPr>
                        <a:t>Note: when NEWT insulates the cable, they restart the machine every day, and there is possible parameter change. </a:t>
                      </a:r>
                      <a:endParaRPr lang="en-US" sz="1000" i="1" dirty="0"/>
                    </a:p>
                  </a:txBody>
                  <a:tcPr/>
                </a:tc>
                <a:extLst>
                  <a:ext uri="{0D108BD9-81ED-4DB2-BD59-A6C34878D82A}">
                    <a16:rowId xmlns:a16="http://schemas.microsoft.com/office/drawing/2014/main" val="1564871676"/>
                  </a:ext>
                </a:extLst>
              </a:tr>
            </a:tbl>
          </a:graphicData>
        </a:graphic>
      </p:graphicFrame>
      <p:sp>
        <p:nvSpPr>
          <p:cNvPr id="3" name="Slide Number Placeholder 2"/>
          <p:cNvSpPr>
            <a:spLocks noGrp="1"/>
          </p:cNvSpPr>
          <p:nvPr>
            <p:ph type="sldNum" sz="quarter" idx="12"/>
          </p:nvPr>
        </p:nvSpPr>
        <p:spPr/>
        <p:txBody>
          <a:bodyPr/>
          <a:lstStyle/>
          <a:p>
            <a:fld id="{0B36E016-911B-4D2D-A8E8-137B0FEF7DB1}" type="slidenum">
              <a:rPr lang="en-US" smtClean="0"/>
              <a:t>16</a:t>
            </a:fld>
            <a:endParaRPr lang="en-US" dirty="0"/>
          </a:p>
        </p:txBody>
      </p:sp>
    </p:spTree>
    <p:extLst>
      <p:ext uri="{BB962C8B-B14F-4D97-AF65-F5344CB8AC3E}">
        <p14:creationId xmlns:p14="http://schemas.microsoft.com/office/powerpoint/2010/main" val="24579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QXFP 05 DRs Picture</a:t>
            </a:r>
          </a:p>
        </p:txBody>
      </p:sp>
      <p:pic>
        <p:nvPicPr>
          <p:cNvPr id="4" name="Content Placeholder 3"/>
          <p:cNvPicPr>
            <a:picLocks noGrp="1" noChangeAspect="1"/>
          </p:cNvPicPr>
          <p:nvPr>
            <p:ph idx="1"/>
          </p:nvPr>
        </p:nvPicPr>
        <p:blipFill>
          <a:blip r:embed="rId2"/>
          <a:stretch>
            <a:fillRect/>
          </a:stretch>
        </p:blipFill>
        <p:spPr>
          <a:xfrm>
            <a:off x="125905" y="1070698"/>
            <a:ext cx="5043638" cy="3657600"/>
          </a:xfrm>
          <a:prstGeom prst="rect">
            <a:avLst/>
          </a:prstGeom>
        </p:spPr>
      </p:pic>
      <p:pic>
        <p:nvPicPr>
          <p:cNvPr id="5" name="Picture 4"/>
          <p:cNvPicPr>
            <a:picLocks noChangeAspect="1"/>
          </p:cNvPicPr>
          <p:nvPr/>
        </p:nvPicPr>
        <p:blipFill>
          <a:blip r:embed="rId3"/>
          <a:stretch>
            <a:fillRect/>
          </a:stretch>
        </p:blipFill>
        <p:spPr>
          <a:xfrm>
            <a:off x="8471478" y="3356698"/>
            <a:ext cx="3386856" cy="2743200"/>
          </a:xfrm>
          <a:prstGeom prst="rect">
            <a:avLst/>
          </a:prstGeom>
        </p:spPr>
      </p:pic>
      <p:pic>
        <p:nvPicPr>
          <p:cNvPr id="6" name="Picture 5"/>
          <p:cNvPicPr>
            <a:picLocks noChangeAspect="1"/>
          </p:cNvPicPr>
          <p:nvPr/>
        </p:nvPicPr>
        <p:blipFill>
          <a:blip r:embed="rId4"/>
          <a:stretch>
            <a:fillRect/>
          </a:stretch>
        </p:blipFill>
        <p:spPr>
          <a:xfrm>
            <a:off x="5746557" y="951345"/>
            <a:ext cx="3508587" cy="2743200"/>
          </a:xfrm>
          <a:prstGeom prst="rect">
            <a:avLst/>
          </a:prstGeom>
        </p:spPr>
      </p:pic>
      <p:sp>
        <p:nvSpPr>
          <p:cNvPr id="3" name="Slide Number Placeholder 2"/>
          <p:cNvSpPr>
            <a:spLocks noGrp="1"/>
          </p:cNvSpPr>
          <p:nvPr>
            <p:ph type="sldNum" sz="quarter" idx="12"/>
          </p:nvPr>
        </p:nvSpPr>
        <p:spPr/>
        <p:txBody>
          <a:bodyPr/>
          <a:lstStyle/>
          <a:p>
            <a:fld id="{0B36E016-911B-4D2D-A8E8-137B0FEF7DB1}" type="slidenum">
              <a:rPr lang="en-US" smtClean="0"/>
              <a:t>17</a:t>
            </a:fld>
            <a:endParaRPr lang="en-US" dirty="0"/>
          </a:p>
        </p:txBody>
      </p:sp>
    </p:spTree>
    <p:extLst>
      <p:ext uri="{BB962C8B-B14F-4D97-AF65-F5344CB8AC3E}">
        <p14:creationId xmlns:p14="http://schemas.microsoft.com/office/powerpoint/2010/main" val="55003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Candidate coils</a:t>
            </a:r>
          </a:p>
          <a:p>
            <a:r>
              <a:rPr lang="en-US" dirty="0"/>
              <a:t>Pole parts inspection</a:t>
            </a:r>
          </a:p>
          <a:p>
            <a:r>
              <a:rPr lang="en-US" dirty="0"/>
              <a:t>End parts inspection</a:t>
            </a:r>
          </a:p>
          <a:p>
            <a:r>
              <a:rPr lang="en-US" dirty="0"/>
              <a:t>Wedge inspection</a:t>
            </a:r>
          </a:p>
          <a:p>
            <a:r>
              <a:rPr lang="en-US" dirty="0"/>
              <a:t>Wedge preparation</a:t>
            </a:r>
          </a:p>
          <a:p>
            <a:r>
              <a:rPr lang="en-US" dirty="0"/>
              <a:t>Cable preparation</a:t>
            </a:r>
          </a:p>
          <a:p>
            <a:r>
              <a:rPr lang="en-US" dirty="0"/>
              <a:t>Pole gap </a:t>
            </a:r>
          </a:p>
          <a:p>
            <a:r>
              <a:rPr lang="en-US" dirty="0"/>
              <a:t>Backup slides: DRs during W&amp;C</a:t>
            </a:r>
          </a:p>
          <a:p>
            <a:endParaRPr lang="en-US" dirty="0"/>
          </a:p>
          <a:p>
            <a:endParaRPr lang="en-US" dirty="0"/>
          </a:p>
        </p:txBody>
      </p:sp>
      <p:sp>
        <p:nvSpPr>
          <p:cNvPr id="4" name="Slide Number Placeholder 3"/>
          <p:cNvSpPr>
            <a:spLocks noGrp="1"/>
          </p:cNvSpPr>
          <p:nvPr>
            <p:ph type="sldNum" sz="quarter" idx="12"/>
          </p:nvPr>
        </p:nvSpPr>
        <p:spPr/>
        <p:txBody>
          <a:bodyPr/>
          <a:lstStyle/>
          <a:p>
            <a:fld id="{0B36E016-911B-4D2D-A8E8-137B0FEF7DB1}" type="slidenum">
              <a:rPr lang="en-US" smtClean="0"/>
              <a:t>2</a:t>
            </a:fld>
            <a:endParaRPr lang="en-US" dirty="0"/>
          </a:p>
        </p:txBody>
      </p:sp>
    </p:spTree>
    <p:extLst>
      <p:ext uri="{BB962C8B-B14F-4D97-AF65-F5344CB8AC3E}">
        <p14:creationId xmlns:p14="http://schemas.microsoft.com/office/powerpoint/2010/main" val="68468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Coils</a:t>
            </a:r>
          </a:p>
        </p:txBody>
      </p:sp>
      <p:sp>
        <p:nvSpPr>
          <p:cNvPr id="3" name="Content Placeholder 2"/>
          <p:cNvSpPr>
            <a:spLocks noGrp="1"/>
          </p:cNvSpPr>
          <p:nvPr>
            <p:ph idx="1"/>
          </p:nvPr>
        </p:nvSpPr>
        <p:spPr/>
        <p:txBody>
          <a:bodyPr/>
          <a:lstStyle/>
          <a:p>
            <a:r>
              <a:rPr lang="en-US" dirty="0"/>
              <a:t>QXFP 02 (1</a:t>
            </a:r>
            <a:r>
              <a:rPr lang="en-US" baseline="30000" dirty="0"/>
              <a:t>st</a:t>
            </a:r>
            <a:r>
              <a:rPr lang="en-US" dirty="0"/>
              <a:t> GEN.), W&amp;C at FNAL, ship to BNL for R&amp;I</a:t>
            </a:r>
          </a:p>
          <a:p>
            <a:r>
              <a:rPr lang="en-US" dirty="0"/>
              <a:t>QXFP 03 (2</a:t>
            </a:r>
            <a:r>
              <a:rPr lang="en-US" baseline="30000" dirty="0"/>
              <a:t>nd</a:t>
            </a:r>
            <a:r>
              <a:rPr lang="en-US" dirty="0"/>
              <a:t> GEN.), fabricated at FNAL</a:t>
            </a:r>
          </a:p>
          <a:p>
            <a:r>
              <a:rPr lang="en-US" dirty="0"/>
              <a:t>QXFP 04, W&amp;C at FNAL, ship to BNL for R&amp;I</a:t>
            </a:r>
          </a:p>
          <a:p>
            <a:r>
              <a:rPr lang="en-US" dirty="0"/>
              <a:t>QXFP 05, fabricated at FNAL</a:t>
            </a:r>
          </a:p>
          <a:p>
            <a:pPr marL="0" indent="0">
              <a:buNone/>
            </a:pPr>
            <a:endParaRPr lang="en-US" dirty="0"/>
          </a:p>
          <a:p>
            <a:r>
              <a:rPr lang="en-US" dirty="0"/>
              <a:t>Spare: QXFP 01 </a:t>
            </a:r>
            <a:r>
              <a:rPr lang="en-US" dirty="0"/>
              <a:t>(1</a:t>
            </a:r>
            <a:r>
              <a:rPr lang="en-US" baseline="30000" dirty="0"/>
              <a:t>st</a:t>
            </a:r>
            <a:r>
              <a:rPr lang="en-US" dirty="0"/>
              <a:t> GEN.)</a:t>
            </a:r>
            <a:r>
              <a:rPr lang="en-US" dirty="0"/>
              <a:t>, W&amp;C at FNAL, ship to BNL for R&amp;I, tested in the mirror structure</a:t>
            </a:r>
          </a:p>
        </p:txBody>
      </p:sp>
      <p:sp>
        <p:nvSpPr>
          <p:cNvPr id="4" name="Slide Number Placeholder 3"/>
          <p:cNvSpPr>
            <a:spLocks noGrp="1"/>
          </p:cNvSpPr>
          <p:nvPr>
            <p:ph type="sldNum" sz="quarter" idx="12"/>
          </p:nvPr>
        </p:nvSpPr>
        <p:spPr/>
        <p:txBody>
          <a:bodyPr/>
          <a:lstStyle/>
          <a:p>
            <a:fld id="{0B36E016-911B-4D2D-A8E8-137B0FEF7DB1}" type="slidenum">
              <a:rPr lang="en-US" smtClean="0"/>
              <a:t>3</a:t>
            </a:fld>
            <a:endParaRPr lang="en-US" dirty="0"/>
          </a:p>
        </p:txBody>
      </p:sp>
    </p:spTree>
    <p:extLst>
      <p:ext uri="{BB962C8B-B14F-4D97-AF65-F5344CB8AC3E}">
        <p14:creationId xmlns:p14="http://schemas.microsoft.com/office/powerpoint/2010/main" val="308279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467452" y="3115152"/>
            <a:ext cx="6060291" cy="1828800"/>
          </a:xfrm>
          <a:prstGeom prst="rect">
            <a:avLst/>
          </a:prstGeom>
        </p:spPr>
      </p:pic>
      <p:sp>
        <p:nvSpPr>
          <p:cNvPr id="2" name="Title 1"/>
          <p:cNvSpPr>
            <a:spLocks noGrp="1"/>
          </p:cNvSpPr>
          <p:nvPr>
            <p:ph type="title"/>
          </p:nvPr>
        </p:nvSpPr>
        <p:spPr/>
        <p:txBody>
          <a:bodyPr/>
          <a:lstStyle/>
          <a:p>
            <a:r>
              <a:rPr lang="en-US" dirty="0"/>
              <a:t>Pole Parts Inspection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0728881"/>
              </p:ext>
            </p:extLst>
          </p:nvPr>
        </p:nvGraphicFramePr>
        <p:xfrm>
          <a:off x="569093" y="849454"/>
          <a:ext cx="11400261" cy="2199640"/>
        </p:xfrm>
        <a:graphic>
          <a:graphicData uri="http://schemas.openxmlformats.org/drawingml/2006/table">
            <a:tbl>
              <a:tblPr firstRow="1" bandRow="1">
                <a:tableStyleId>{5C22544A-7EE6-4342-B048-85BDC9FD1C3A}</a:tableStyleId>
              </a:tblPr>
              <a:tblGrid>
                <a:gridCol w="1182053">
                  <a:extLst>
                    <a:ext uri="{9D8B030D-6E8A-4147-A177-3AD203B41FA5}">
                      <a16:colId xmlns:a16="http://schemas.microsoft.com/office/drawing/2014/main" val="1487996440"/>
                    </a:ext>
                  </a:extLst>
                </a:gridCol>
                <a:gridCol w="1579880">
                  <a:extLst>
                    <a:ext uri="{9D8B030D-6E8A-4147-A177-3AD203B41FA5}">
                      <a16:colId xmlns:a16="http://schemas.microsoft.com/office/drawing/2014/main" val="551259779"/>
                    </a:ext>
                  </a:extLst>
                </a:gridCol>
                <a:gridCol w="1757680">
                  <a:extLst>
                    <a:ext uri="{9D8B030D-6E8A-4147-A177-3AD203B41FA5}">
                      <a16:colId xmlns:a16="http://schemas.microsoft.com/office/drawing/2014/main" val="3922071309"/>
                    </a:ext>
                  </a:extLst>
                </a:gridCol>
                <a:gridCol w="1783080">
                  <a:extLst>
                    <a:ext uri="{9D8B030D-6E8A-4147-A177-3AD203B41FA5}">
                      <a16:colId xmlns:a16="http://schemas.microsoft.com/office/drawing/2014/main" val="3554958714"/>
                    </a:ext>
                  </a:extLst>
                </a:gridCol>
                <a:gridCol w="1579880">
                  <a:extLst>
                    <a:ext uri="{9D8B030D-6E8A-4147-A177-3AD203B41FA5}">
                      <a16:colId xmlns:a16="http://schemas.microsoft.com/office/drawing/2014/main" val="3306671023"/>
                    </a:ext>
                  </a:extLst>
                </a:gridCol>
                <a:gridCol w="1757680">
                  <a:extLst>
                    <a:ext uri="{9D8B030D-6E8A-4147-A177-3AD203B41FA5}">
                      <a16:colId xmlns:a16="http://schemas.microsoft.com/office/drawing/2014/main" val="3099977220"/>
                    </a:ext>
                  </a:extLst>
                </a:gridCol>
                <a:gridCol w="1760008">
                  <a:extLst>
                    <a:ext uri="{9D8B030D-6E8A-4147-A177-3AD203B41FA5}">
                      <a16:colId xmlns:a16="http://schemas.microsoft.com/office/drawing/2014/main" val="115242935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L1 Pole (8)</a:t>
                      </a:r>
                    </a:p>
                  </a:txBody>
                  <a:tcPr/>
                </a:tc>
                <a:tc>
                  <a:txBody>
                    <a:bodyPr/>
                    <a:lstStyle/>
                    <a:p>
                      <a:r>
                        <a:rPr lang="en-US" dirty="0"/>
                        <a:t>L1 LE Pole (1)</a:t>
                      </a:r>
                    </a:p>
                  </a:txBody>
                  <a:tcPr/>
                </a:tc>
                <a:tc>
                  <a:txBody>
                    <a:bodyPr/>
                    <a:lstStyle/>
                    <a:p>
                      <a:r>
                        <a:rPr lang="en-US" dirty="0"/>
                        <a:t>L1 RE Pole (1)</a:t>
                      </a:r>
                    </a:p>
                  </a:txBody>
                  <a:tcPr/>
                </a:tc>
                <a:tc>
                  <a:txBody>
                    <a:bodyPr/>
                    <a:lstStyle/>
                    <a:p>
                      <a:r>
                        <a:rPr lang="en-US" dirty="0"/>
                        <a:t>L2 Pole (8)</a:t>
                      </a:r>
                    </a:p>
                  </a:txBody>
                  <a:tcPr/>
                </a:tc>
                <a:tc>
                  <a:txBody>
                    <a:bodyPr/>
                    <a:lstStyle/>
                    <a:p>
                      <a:r>
                        <a:rPr lang="en-US" dirty="0"/>
                        <a:t>L2 LE Pole (1)</a:t>
                      </a:r>
                    </a:p>
                  </a:txBody>
                  <a:tcPr/>
                </a:tc>
                <a:tc>
                  <a:txBody>
                    <a:bodyPr/>
                    <a:lstStyle/>
                    <a:p>
                      <a:r>
                        <a:rPr lang="en-US" dirty="0"/>
                        <a:t>L2 RE Pole (1)</a:t>
                      </a:r>
                    </a:p>
                  </a:txBody>
                  <a:tcPr/>
                </a:tc>
                <a:extLst>
                  <a:ext uri="{0D108BD9-81ED-4DB2-BD59-A6C34878D82A}">
                    <a16:rowId xmlns:a16="http://schemas.microsoft.com/office/drawing/2014/main" val="3395245661"/>
                  </a:ext>
                </a:extLst>
              </a:tr>
              <a:tr h="182880">
                <a:tc>
                  <a:txBody>
                    <a:bodyPr/>
                    <a:lstStyle/>
                    <a:p>
                      <a:r>
                        <a:rPr lang="en-US" dirty="0"/>
                        <a:t>QXFP 01</a:t>
                      </a:r>
                    </a:p>
                  </a:txBody>
                  <a:tcPr/>
                </a:tc>
                <a:tc>
                  <a:txBody>
                    <a:bodyPr/>
                    <a:lstStyle/>
                    <a:p>
                      <a:r>
                        <a:rPr lang="en-US" dirty="0" err="1"/>
                        <a:t>Mz</a:t>
                      </a:r>
                      <a:r>
                        <a:rPr lang="en-US" dirty="0"/>
                        <a:t> 13-19, 24</a:t>
                      </a:r>
                    </a:p>
                  </a:txBody>
                  <a:tcPr/>
                </a:tc>
                <a:tc>
                  <a:txBody>
                    <a:bodyPr/>
                    <a:lstStyle/>
                    <a:p>
                      <a:r>
                        <a:rPr lang="en-US" dirty="0" err="1"/>
                        <a:t>Mz</a:t>
                      </a:r>
                      <a:r>
                        <a:rPr lang="en-US" dirty="0"/>
                        <a:t> 15</a:t>
                      </a:r>
                    </a:p>
                  </a:txBody>
                  <a:tcPr/>
                </a:tc>
                <a:tc>
                  <a:txBody>
                    <a:bodyPr/>
                    <a:lstStyle/>
                    <a:p>
                      <a:r>
                        <a:rPr lang="en-US" dirty="0" err="1"/>
                        <a:t>Mz</a:t>
                      </a:r>
                      <a:r>
                        <a:rPr lang="en-US" dirty="0"/>
                        <a:t> 15</a:t>
                      </a:r>
                    </a:p>
                  </a:txBody>
                  <a:tcPr/>
                </a:tc>
                <a:tc>
                  <a:txBody>
                    <a:bodyPr/>
                    <a:lstStyle/>
                    <a:p>
                      <a:r>
                        <a:rPr lang="en-US" dirty="0" err="1"/>
                        <a:t>Mz</a:t>
                      </a:r>
                      <a:r>
                        <a:rPr lang="en-US" dirty="0"/>
                        <a:t> 12-18, 22</a:t>
                      </a:r>
                    </a:p>
                  </a:txBody>
                  <a:tcPr/>
                </a:tc>
                <a:tc>
                  <a:txBody>
                    <a:bodyPr/>
                    <a:lstStyle/>
                    <a:p>
                      <a:r>
                        <a:rPr lang="en-US" dirty="0" err="1"/>
                        <a:t>Mz</a:t>
                      </a:r>
                      <a:r>
                        <a:rPr lang="en-US" dirty="0"/>
                        <a:t> 15</a:t>
                      </a:r>
                    </a:p>
                  </a:txBody>
                  <a:tcPr/>
                </a:tc>
                <a:tc>
                  <a:txBody>
                    <a:bodyPr/>
                    <a:lstStyle/>
                    <a:p>
                      <a:r>
                        <a:rPr lang="en-US" dirty="0" err="1"/>
                        <a:t>Mz</a:t>
                      </a:r>
                      <a:r>
                        <a:rPr lang="en-US" dirty="0"/>
                        <a:t> 13</a:t>
                      </a:r>
                    </a:p>
                  </a:txBody>
                  <a:tcPr/>
                </a:tc>
                <a:extLst>
                  <a:ext uri="{0D108BD9-81ED-4DB2-BD59-A6C34878D82A}">
                    <a16:rowId xmlns:a16="http://schemas.microsoft.com/office/drawing/2014/main" val="1411049956"/>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02</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558048826"/>
                  </a:ext>
                </a:extLst>
              </a:tr>
              <a:tr h="182880">
                <a:tc>
                  <a:txBody>
                    <a:bodyPr/>
                    <a:lstStyle/>
                    <a:p>
                      <a:r>
                        <a:rPr lang="en-US" dirty="0"/>
                        <a:t>QXFP 03</a:t>
                      </a:r>
                    </a:p>
                  </a:txBody>
                  <a:tcPr/>
                </a:tc>
                <a:tc>
                  <a:txBody>
                    <a:bodyPr/>
                    <a:lstStyle/>
                    <a:p>
                      <a:r>
                        <a:rPr lang="en-US" dirty="0" err="1"/>
                        <a:t>Mz</a:t>
                      </a:r>
                      <a:r>
                        <a:rPr lang="en-US" dirty="0"/>
                        <a:t> 02-09</a:t>
                      </a:r>
                    </a:p>
                  </a:txBody>
                  <a:tcPr/>
                </a:tc>
                <a:tc>
                  <a:txBody>
                    <a:bodyPr/>
                    <a:lstStyle/>
                    <a:p>
                      <a:r>
                        <a:rPr lang="en-US" dirty="0" err="1"/>
                        <a:t>Mz</a:t>
                      </a:r>
                      <a:r>
                        <a:rPr lang="en-US" dirty="0"/>
                        <a:t> 02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Mz</a:t>
                      </a:r>
                      <a:r>
                        <a:rPr lang="en-US" dirty="0"/>
                        <a:t> 02</a:t>
                      </a:r>
                    </a:p>
                  </a:txBody>
                  <a:tcPr/>
                </a:tc>
                <a:tc>
                  <a:txBody>
                    <a:bodyPr/>
                    <a:lstStyle/>
                    <a:p>
                      <a:r>
                        <a:rPr lang="en-US" dirty="0" err="1"/>
                        <a:t>Mz</a:t>
                      </a:r>
                      <a:r>
                        <a:rPr lang="en-US" dirty="0"/>
                        <a:t> 02-09</a:t>
                      </a:r>
                    </a:p>
                  </a:txBody>
                  <a:tcPr/>
                </a:tc>
                <a:tc>
                  <a:txBody>
                    <a:bodyPr/>
                    <a:lstStyle/>
                    <a:p>
                      <a:r>
                        <a:rPr lang="en-US" dirty="0" err="1"/>
                        <a:t>Mz</a:t>
                      </a:r>
                      <a:r>
                        <a:rPr lang="en-US" dirty="0"/>
                        <a:t> 02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Mz</a:t>
                      </a:r>
                      <a:r>
                        <a:rPr lang="en-US" dirty="0"/>
                        <a:t> 02</a:t>
                      </a:r>
                    </a:p>
                  </a:txBody>
                  <a:tcPr/>
                </a:tc>
                <a:extLst>
                  <a:ext uri="{0D108BD9-81ED-4DB2-BD59-A6C34878D82A}">
                    <a16:rowId xmlns:a16="http://schemas.microsoft.com/office/drawing/2014/main" val="1001579090"/>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04</a:t>
                      </a:r>
                    </a:p>
                  </a:txBody>
                  <a:tcPr/>
                </a:tc>
                <a:tc>
                  <a:txBody>
                    <a:bodyPr/>
                    <a:lstStyle/>
                    <a:p>
                      <a:r>
                        <a:rPr lang="en-US" dirty="0" err="1"/>
                        <a:t>Mz</a:t>
                      </a:r>
                      <a:r>
                        <a:rPr lang="en-US" dirty="0"/>
                        <a:t> 11-18</a:t>
                      </a:r>
                    </a:p>
                  </a:txBody>
                  <a:tcPr/>
                </a:tc>
                <a:tc>
                  <a:txBody>
                    <a:bodyPr/>
                    <a:lstStyle/>
                    <a:p>
                      <a:r>
                        <a:rPr lang="en-US" dirty="0" err="1"/>
                        <a:t>Mz</a:t>
                      </a:r>
                      <a:r>
                        <a:rPr lang="en-US" dirty="0"/>
                        <a:t> 04</a:t>
                      </a:r>
                    </a:p>
                  </a:txBody>
                  <a:tcPr/>
                </a:tc>
                <a:tc>
                  <a:txBody>
                    <a:bodyPr/>
                    <a:lstStyle/>
                    <a:p>
                      <a:r>
                        <a:rPr lang="en-US" dirty="0" err="1"/>
                        <a:t>Mz</a:t>
                      </a:r>
                      <a:r>
                        <a:rPr lang="en-US" dirty="0"/>
                        <a:t> 04</a:t>
                      </a:r>
                    </a:p>
                  </a:txBody>
                  <a:tcPr/>
                </a:tc>
                <a:tc>
                  <a:txBody>
                    <a:bodyPr/>
                    <a:lstStyle/>
                    <a:p>
                      <a:r>
                        <a:rPr lang="en-US" dirty="0" err="1"/>
                        <a:t>Mz</a:t>
                      </a:r>
                      <a:r>
                        <a:rPr lang="en-US" dirty="0"/>
                        <a:t> 11-18</a:t>
                      </a:r>
                    </a:p>
                  </a:txBody>
                  <a:tcPr/>
                </a:tc>
                <a:tc>
                  <a:txBody>
                    <a:bodyPr/>
                    <a:lstStyle/>
                    <a:p>
                      <a:r>
                        <a:rPr lang="en-US" dirty="0" err="1"/>
                        <a:t>Mz</a:t>
                      </a:r>
                      <a:r>
                        <a:rPr lang="en-US" dirty="0"/>
                        <a:t> 04</a:t>
                      </a:r>
                    </a:p>
                  </a:txBody>
                  <a:tcPr/>
                </a:tc>
                <a:tc>
                  <a:txBody>
                    <a:bodyPr/>
                    <a:lstStyle/>
                    <a:p>
                      <a:r>
                        <a:rPr lang="en-US" dirty="0" err="1"/>
                        <a:t>Mz</a:t>
                      </a:r>
                      <a:r>
                        <a:rPr lang="en-US" dirty="0"/>
                        <a:t> 04</a:t>
                      </a:r>
                    </a:p>
                  </a:txBody>
                  <a:tcPr/>
                </a:tc>
                <a:extLst>
                  <a:ext uri="{0D108BD9-81ED-4DB2-BD59-A6C34878D82A}">
                    <a16:rowId xmlns:a16="http://schemas.microsoft.com/office/drawing/2014/main" val="3160733946"/>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05</a:t>
                      </a:r>
                    </a:p>
                  </a:txBody>
                  <a:tcPr/>
                </a:tc>
                <a:tc>
                  <a:txBody>
                    <a:bodyPr/>
                    <a:lstStyle/>
                    <a:p>
                      <a:r>
                        <a:rPr lang="en-US" dirty="0" err="1"/>
                        <a:t>Mz</a:t>
                      </a:r>
                      <a:r>
                        <a:rPr lang="en-US" dirty="0"/>
                        <a:t> 20, 22-28</a:t>
                      </a:r>
                    </a:p>
                  </a:txBody>
                  <a:tcPr/>
                </a:tc>
                <a:tc>
                  <a:txBody>
                    <a:bodyPr/>
                    <a:lstStyle/>
                    <a:p>
                      <a:r>
                        <a:rPr lang="en-US" dirty="0" err="1"/>
                        <a:t>Mz</a:t>
                      </a:r>
                      <a:r>
                        <a:rPr lang="en-US" dirty="0"/>
                        <a:t> 06</a:t>
                      </a:r>
                    </a:p>
                  </a:txBody>
                  <a:tcPr/>
                </a:tc>
                <a:tc>
                  <a:txBody>
                    <a:bodyPr/>
                    <a:lstStyle/>
                    <a:p>
                      <a:r>
                        <a:rPr lang="en-US" dirty="0" err="1"/>
                        <a:t>Mz</a:t>
                      </a:r>
                      <a:r>
                        <a:rPr lang="en-US" dirty="0"/>
                        <a:t> 06</a:t>
                      </a:r>
                    </a:p>
                  </a:txBody>
                  <a:tcPr/>
                </a:tc>
                <a:tc>
                  <a:txBody>
                    <a:bodyPr/>
                    <a:lstStyle/>
                    <a:p>
                      <a:r>
                        <a:rPr lang="en-US" dirty="0" err="1"/>
                        <a:t>Mz</a:t>
                      </a:r>
                      <a:r>
                        <a:rPr lang="en-US" dirty="0"/>
                        <a:t> 20, 22-28</a:t>
                      </a:r>
                    </a:p>
                  </a:txBody>
                  <a:tcPr/>
                </a:tc>
                <a:tc>
                  <a:txBody>
                    <a:bodyPr/>
                    <a:lstStyle/>
                    <a:p>
                      <a:r>
                        <a:rPr lang="en-US" dirty="0" err="1"/>
                        <a:t>Mz</a:t>
                      </a:r>
                      <a:r>
                        <a:rPr lang="en-US" dirty="0"/>
                        <a:t> 06</a:t>
                      </a:r>
                    </a:p>
                  </a:txBody>
                  <a:tcPr/>
                </a:tc>
                <a:tc>
                  <a:txBody>
                    <a:bodyPr/>
                    <a:lstStyle/>
                    <a:p>
                      <a:r>
                        <a:rPr lang="en-US" dirty="0" err="1"/>
                        <a:t>Mz</a:t>
                      </a:r>
                      <a:r>
                        <a:rPr lang="en-US" dirty="0"/>
                        <a:t> 06</a:t>
                      </a:r>
                    </a:p>
                  </a:txBody>
                  <a:tcPr/>
                </a:tc>
                <a:extLst>
                  <a:ext uri="{0D108BD9-81ED-4DB2-BD59-A6C34878D82A}">
                    <a16:rowId xmlns:a16="http://schemas.microsoft.com/office/drawing/2014/main" val="3230471361"/>
                  </a:ext>
                </a:extLst>
              </a:tr>
            </a:tbl>
          </a:graphicData>
        </a:graphic>
      </p:graphicFrame>
      <p:sp>
        <p:nvSpPr>
          <p:cNvPr id="4" name="Slide Number Placeholder 3"/>
          <p:cNvSpPr>
            <a:spLocks noGrp="1"/>
          </p:cNvSpPr>
          <p:nvPr>
            <p:ph type="sldNum" sz="quarter" idx="12"/>
          </p:nvPr>
        </p:nvSpPr>
        <p:spPr/>
        <p:txBody>
          <a:bodyPr/>
          <a:lstStyle/>
          <a:p>
            <a:fld id="{0B36E016-911B-4D2D-A8E8-137B0FEF7DB1}" type="slidenum">
              <a:rPr lang="en-US" smtClean="0"/>
              <a:t>4</a:t>
            </a:fld>
            <a:endParaRPr lang="en-US" dirty="0"/>
          </a:p>
        </p:txBody>
      </p:sp>
      <p:pic>
        <p:nvPicPr>
          <p:cNvPr id="6" name="Picture 5"/>
          <p:cNvPicPr>
            <a:picLocks noChangeAspect="1"/>
          </p:cNvPicPr>
          <p:nvPr/>
        </p:nvPicPr>
        <p:blipFill>
          <a:blip r:embed="rId3"/>
          <a:stretch>
            <a:fillRect/>
          </a:stretch>
        </p:blipFill>
        <p:spPr>
          <a:xfrm>
            <a:off x="642984" y="3460950"/>
            <a:ext cx="4623571" cy="3200400"/>
          </a:xfrm>
          <a:prstGeom prst="rect">
            <a:avLst/>
          </a:prstGeom>
        </p:spPr>
      </p:pic>
      <p:sp>
        <p:nvSpPr>
          <p:cNvPr id="7" name="TextBox 6"/>
          <p:cNvSpPr txBox="1"/>
          <p:nvPr/>
        </p:nvSpPr>
        <p:spPr>
          <a:xfrm>
            <a:off x="2336800" y="5051536"/>
            <a:ext cx="988291" cy="369332"/>
          </a:xfrm>
          <a:prstGeom prst="rect">
            <a:avLst/>
          </a:prstGeom>
          <a:noFill/>
        </p:spPr>
        <p:txBody>
          <a:bodyPr wrap="square" rtlCol="0">
            <a:spAutoFit/>
          </a:bodyPr>
          <a:lstStyle/>
          <a:p>
            <a:r>
              <a:rPr lang="en-US" dirty="0"/>
              <a:t>L1 Pole </a:t>
            </a:r>
          </a:p>
        </p:txBody>
      </p:sp>
      <p:sp>
        <p:nvSpPr>
          <p:cNvPr id="9" name="TextBox 8"/>
          <p:cNvSpPr txBox="1"/>
          <p:nvPr/>
        </p:nvSpPr>
        <p:spPr>
          <a:xfrm>
            <a:off x="1902691" y="5486926"/>
            <a:ext cx="1917619" cy="369455"/>
          </a:xfrm>
          <a:prstGeom prst="rect">
            <a:avLst/>
          </a:prstGeom>
          <a:noFill/>
        </p:spPr>
        <p:txBody>
          <a:bodyPr wrap="square" rtlCol="0">
            <a:spAutoFit/>
          </a:bodyPr>
          <a:lstStyle/>
          <a:p>
            <a:r>
              <a:rPr lang="en-US" dirty="0"/>
              <a:t>(+0.002, -0.014)</a:t>
            </a:r>
          </a:p>
        </p:txBody>
      </p:sp>
      <p:sp>
        <p:nvSpPr>
          <p:cNvPr id="11" name="TextBox 10"/>
          <p:cNvSpPr txBox="1"/>
          <p:nvPr/>
        </p:nvSpPr>
        <p:spPr>
          <a:xfrm>
            <a:off x="6013634" y="4372597"/>
            <a:ext cx="988291" cy="369332"/>
          </a:xfrm>
          <a:prstGeom prst="rect">
            <a:avLst/>
          </a:prstGeom>
          <a:noFill/>
        </p:spPr>
        <p:txBody>
          <a:bodyPr wrap="square" rtlCol="0">
            <a:spAutoFit/>
          </a:bodyPr>
          <a:lstStyle/>
          <a:p>
            <a:r>
              <a:rPr lang="en-US" dirty="0"/>
              <a:t>L2 Pole </a:t>
            </a:r>
          </a:p>
        </p:txBody>
      </p:sp>
      <p:sp>
        <p:nvSpPr>
          <p:cNvPr id="12" name="TextBox 11"/>
          <p:cNvSpPr txBox="1"/>
          <p:nvPr/>
        </p:nvSpPr>
        <p:spPr>
          <a:xfrm>
            <a:off x="5579525" y="4807987"/>
            <a:ext cx="1917619" cy="369455"/>
          </a:xfrm>
          <a:prstGeom prst="rect">
            <a:avLst/>
          </a:prstGeom>
          <a:noFill/>
        </p:spPr>
        <p:txBody>
          <a:bodyPr wrap="square" rtlCol="0">
            <a:spAutoFit/>
          </a:bodyPr>
          <a:lstStyle/>
          <a:p>
            <a:r>
              <a:rPr lang="en-US" dirty="0"/>
              <a:t>(+0.013, -0.025)</a:t>
            </a:r>
          </a:p>
        </p:txBody>
      </p:sp>
      <p:pic>
        <p:nvPicPr>
          <p:cNvPr id="13" name="Picture 12"/>
          <p:cNvPicPr>
            <a:picLocks noChangeAspect="1"/>
          </p:cNvPicPr>
          <p:nvPr/>
        </p:nvPicPr>
        <p:blipFill>
          <a:blip r:embed="rId4"/>
          <a:stretch>
            <a:fillRect/>
          </a:stretch>
        </p:blipFill>
        <p:spPr>
          <a:xfrm>
            <a:off x="6013634" y="5344750"/>
            <a:ext cx="5514109" cy="1371600"/>
          </a:xfrm>
          <a:prstGeom prst="rect">
            <a:avLst/>
          </a:prstGeom>
        </p:spPr>
      </p:pic>
      <p:sp>
        <p:nvSpPr>
          <p:cNvPr id="16" name="TextBox 15"/>
          <p:cNvSpPr txBox="1"/>
          <p:nvPr/>
        </p:nvSpPr>
        <p:spPr>
          <a:xfrm>
            <a:off x="6507779" y="5890222"/>
            <a:ext cx="3439785" cy="369332"/>
          </a:xfrm>
          <a:prstGeom prst="rect">
            <a:avLst/>
          </a:prstGeom>
          <a:noFill/>
        </p:spPr>
        <p:txBody>
          <a:bodyPr wrap="square" rtlCol="0">
            <a:spAutoFit/>
          </a:bodyPr>
          <a:lstStyle/>
          <a:p>
            <a:r>
              <a:rPr lang="en-US" dirty="0"/>
              <a:t>L2 Keyway (+0.009, -0.012)</a:t>
            </a:r>
          </a:p>
        </p:txBody>
      </p:sp>
    </p:spTree>
    <p:extLst>
      <p:ext uri="{BB962C8B-B14F-4D97-AF65-F5344CB8AC3E}">
        <p14:creationId xmlns:p14="http://schemas.microsoft.com/office/powerpoint/2010/main" val="61426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Parts Inspection</a:t>
            </a:r>
          </a:p>
        </p:txBody>
      </p:sp>
      <p:sp>
        <p:nvSpPr>
          <p:cNvPr id="3" name="Content Placeholder 2"/>
          <p:cNvSpPr>
            <a:spLocks noGrp="1"/>
          </p:cNvSpPr>
          <p:nvPr>
            <p:ph idx="1"/>
          </p:nvPr>
        </p:nvSpPr>
        <p:spPr/>
        <p:txBody>
          <a:bodyPr/>
          <a:lstStyle/>
          <a:p>
            <a:r>
              <a:rPr lang="en-US" dirty="0"/>
              <a:t>Laser sintered parts and slits cut, tolerance within ± 0.2 mm</a:t>
            </a:r>
          </a:p>
          <a:p>
            <a:r>
              <a:rPr lang="en-US" dirty="0"/>
              <a:t>Plasma coating thickness is 8 mil ± 2 mil</a:t>
            </a:r>
          </a:p>
        </p:txBody>
      </p:sp>
      <p:sp>
        <p:nvSpPr>
          <p:cNvPr id="4" name="Slide Number Placeholder 3"/>
          <p:cNvSpPr>
            <a:spLocks noGrp="1"/>
          </p:cNvSpPr>
          <p:nvPr>
            <p:ph type="sldNum" sz="quarter" idx="12"/>
          </p:nvPr>
        </p:nvSpPr>
        <p:spPr/>
        <p:txBody>
          <a:bodyPr/>
          <a:lstStyle/>
          <a:p>
            <a:fld id="{0B36E016-911B-4D2D-A8E8-137B0FEF7DB1}" type="slidenum">
              <a:rPr lang="en-US" smtClean="0"/>
              <a:t>5</a:t>
            </a:fld>
            <a:endParaRPr lang="en-US" dirty="0"/>
          </a:p>
        </p:txBody>
      </p:sp>
      <p:pic>
        <p:nvPicPr>
          <p:cNvPr id="5" name="Picture 4"/>
          <p:cNvPicPr>
            <a:picLocks noChangeAspect="1"/>
          </p:cNvPicPr>
          <p:nvPr/>
        </p:nvPicPr>
        <p:blipFill>
          <a:blip r:embed="rId2"/>
          <a:stretch>
            <a:fillRect/>
          </a:stretch>
        </p:blipFill>
        <p:spPr>
          <a:xfrm>
            <a:off x="129600" y="2501973"/>
            <a:ext cx="5256824" cy="3378054"/>
          </a:xfrm>
          <a:prstGeom prst="rect">
            <a:avLst/>
          </a:prstGeom>
        </p:spPr>
      </p:pic>
      <p:pic>
        <p:nvPicPr>
          <p:cNvPr id="7" name="Picture 6"/>
          <p:cNvPicPr>
            <a:picLocks noChangeAspect="1"/>
          </p:cNvPicPr>
          <p:nvPr/>
        </p:nvPicPr>
        <p:blipFill>
          <a:blip r:embed="rId3"/>
          <a:stretch>
            <a:fillRect/>
          </a:stretch>
        </p:blipFill>
        <p:spPr>
          <a:xfrm>
            <a:off x="5415415" y="2501973"/>
            <a:ext cx="6646985" cy="3200400"/>
          </a:xfrm>
          <a:prstGeom prst="rect">
            <a:avLst/>
          </a:prstGeom>
        </p:spPr>
      </p:pic>
    </p:spTree>
    <p:extLst>
      <p:ext uri="{BB962C8B-B14F-4D97-AF65-F5344CB8AC3E}">
        <p14:creationId xmlns:p14="http://schemas.microsoft.com/office/powerpoint/2010/main" val="346502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Wedge Inspection</a:t>
            </a:r>
          </a:p>
        </p:txBody>
      </p:sp>
      <p:pic>
        <p:nvPicPr>
          <p:cNvPr id="8" name="Content Placeholder 7"/>
          <p:cNvPicPr>
            <a:picLocks noGrp="1" noChangeAspect="1"/>
          </p:cNvPicPr>
          <p:nvPr>
            <p:ph idx="1"/>
          </p:nvPr>
        </p:nvPicPr>
        <p:blipFill>
          <a:blip r:embed="rId3"/>
          <a:stretch>
            <a:fillRect/>
          </a:stretch>
        </p:blipFill>
        <p:spPr>
          <a:xfrm>
            <a:off x="6500328" y="1371055"/>
            <a:ext cx="5322072" cy="3657600"/>
          </a:xfrm>
          <a:prstGeom prst="rect">
            <a:avLst/>
          </a:prstGeom>
        </p:spPr>
      </p:pic>
      <p:sp>
        <p:nvSpPr>
          <p:cNvPr id="4" name="Slide Number Placeholder 3"/>
          <p:cNvSpPr>
            <a:spLocks noGrp="1"/>
          </p:cNvSpPr>
          <p:nvPr>
            <p:ph type="sldNum" sz="quarter" idx="12"/>
          </p:nvPr>
        </p:nvSpPr>
        <p:spPr/>
        <p:txBody>
          <a:bodyPr/>
          <a:lstStyle/>
          <a:p>
            <a:fld id="{0B36E016-911B-4D2D-A8E8-137B0FEF7DB1}" type="slidenum">
              <a:rPr lang="en-US" smtClean="0"/>
              <a:t>6</a:t>
            </a:fld>
            <a:endParaRPr lang="en-US" dirty="0"/>
          </a:p>
        </p:txBody>
      </p:sp>
      <p:pic>
        <p:nvPicPr>
          <p:cNvPr id="9" name="Picture 8"/>
          <p:cNvPicPr>
            <a:picLocks noChangeAspect="1"/>
          </p:cNvPicPr>
          <p:nvPr/>
        </p:nvPicPr>
        <p:blipFill>
          <a:blip r:embed="rId4"/>
          <a:stretch>
            <a:fillRect/>
          </a:stretch>
        </p:blipFill>
        <p:spPr>
          <a:xfrm>
            <a:off x="601168" y="1371055"/>
            <a:ext cx="5330404" cy="3657600"/>
          </a:xfrm>
          <a:prstGeom prst="rect">
            <a:avLst/>
          </a:prstGeom>
        </p:spPr>
      </p:pic>
      <p:sp>
        <p:nvSpPr>
          <p:cNvPr id="10" name="TextBox 9"/>
          <p:cNvSpPr txBox="1"/>
          <p:nvPr/>
        </p:nvSpPr>
        <p:spPr>
          <a:xfrm>
            <a:off x="1764145" y="2281382"/>
            <a:ext cx="2382982" cy="369332"/>
          </a:xfrm>
          <a:prstGeom prst="rect">
            <a:avLst/>
          </a:prstGeom>
          <a:noFill/>
        </p:spPr>
        <p:txBody>
          <a:bodyPr wrap="square" rtlCol="0">
            <a:spAutoFit/>
          </a:bodyPr>
          <a:lstStyle/>
          <a:p>
            <a:r>
              <a:rPr lang="en-US" dirty="0"/>
              <a:t>+0.037, -0.012</a:t>
            </a:r>
          </a:p>
        </p:txBody>
      </p:sp>
      <p:sp>
        <p:nvSpPr>
          <p:cNvPr id="11" name="TextBox 10"/>
          <p:cNvSpPr txBox="1"/>
          <p:nvPr/>
        </p:nvSpPr>
        <p:spPr>
          <a:xfrm>
            <a:off x="6894945" y="2281382"/>
            <a:ext cx="2382982" cy="369332"/>
          </a:xfrm>
          <a:prstGeom prst="rect">
            <a:avLst/>
          </a:prstGeom>
          <a:noFill/>
        </p:spPr>
        <p:txBody>
          <a:bodyPr wrap="square" rtlCol="0">
            <a:spAutoFit/>
          </a:bodyPr>
          <a:lstStyle/>
          <a:p>
            <a:r>
              <a:rPr lang="en-US" dirty="0"/>
              <a:t>+0.009, -0.04</a:t>
            </a:r>
          </a:p>
        </p:txBody>
      </p:sp>
    </p:spTree>
    <p:extLst>
      <p:ext uri="{BB962C8B-B14F-4D97-AF65-F5344CB8AC3E}">
        <p14:creationId xmlns:p14="http://schemas.microsoft.com/office/powerpoint/2010/main" val="341913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Wedge Preparation</a:t>
            </a:r>
          </a:p>
        </p:txBody>
      </p:sp>
      <p:sp>
        <p:nvSpPr>
          <p:cNvPr id="4" name="Slide Number Placeholder 3"/>
          <p:cNvSpPr>
            <a:spLocks noGrp="1"/>
          </p:cNvSpPr>
          <p:nvPr>
            <p:ph type="sldNum" sz="quarter" idx="12"/>
          </p:nvPr>
        </p:nvSpPr>
        <p:spPr/>
        <p:txBody>
          <a:bodyPr/>
          <a:lstStyle/>
          <a:p>
            <a:fld id="{0B36E016-911B-4D2D-A8E8-137B0FEF7DB1}" type="slidenum">
              <a:rPr lang="en-US" smtClean="0"/>
              <a:t>7</a:t>
            </a:fld>
            <a:endParaRPr lang="en-US" dirty="0"/>
          </a:p>
        </p:txBody>
      </p:sp>
      <p:pic>
        <p:nvPicPr>
          <p:cNvPr id="6" name="Picture 5"/>
          <p:cNvPicPr>
            <a:picLocks noChangeAspect="1"/>
          </p:cNvPicPr>
          <p:nvPr/>
        </p:nvPicPr>
        <p:blipFill>
          <a:blip r:embed="rId2"/>
          <a:stretch>
            <a:fillRect/>
          </a:stretch>
        </p:blipFill>
        <p:spPr>
          <a:xfrm>
            <a:off x="3396674" y="3248168"/>
            <a:ext cx="5638800" cy="1266825"/>
          </a:xfrm>
          <a:prstGeom prst="rect">
            <a:avLst/>
          </a:prstGeom>
        </p:spPr>
      </p:pic>
      <p:pic>
        <p:nvPicPr>
          <p:cNvPr id="7" name="Content Placeholder 6"/>
          <p:cNvPicPr>
            <a:picLocks noGrp="1" noChangeAspect="1"/>
          </p:cNvPicPr>
          <p:nvPr>
            <p:ph idx="1"/>
          </p:nvPr>
        </p:nvPicPr>
        <p:blipFill>
          <a:blip r:embed="rId3"/>
          <a:stretch>
            <a:fillRect/>
          </a:stretch>
        </p:blipFill>
        <p:spPr>
          <a:xfrm>
            <a:off x="2616055" y="1260995"/>
            <a:ext cx="7477125" cy="1847850"/>
          </a:xfrm>
          <a:prstGeom prst="rect">
            <a:avLst/>
          </a:prstGeom>
        </p:spPr>
      </p:pic>
      <p:sp>
        <p:nvSpPr>
          <p:cNvPr id="8" name="TextBox 7"/>
          <p:cNvSpPr txBox="1"/>
          <p:nvPr/>
        </p:nvSpPr>
        <p:spPr>
          <a:xfrm>
            <a:off x="748146" y="4652727"/>
            <a:ext cx="9104889" cy="369332"/>
          </a:xfrm>
          <a:prstGeom prst="rect">
            <a:avLst/>
          </a:prstGeom>
          <a:noFill/>
        </p:spPr>
        <p:txBody>
          <a:bodyPr wrap="square" rtlCol="0">
            <a:spAutoFit/>
          </a:bodyPr>
          <a:lstStyle/>
          <a:p>
            <a:r>
              <a:rPr lang="en-US" dirty="0"/>
              <a:t>Wedge gap distribution:   ~6 mm       5.5 mm         5.5 mm          5.5 mm          ~6 mm</a:t>
            </a:r>
          </a:p>
        </p:txBody>
      </p:sp>
    </p:spTree>
    <p:extLst>
      <p:ext uri="{BB962C8B-B14F-4D97-AF65-F5344CB8AC3E}">
        <p14:creationId xmlns:p14="http://schemas.microsoft.com/office/powerpoint/2010/main" val="408645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Preparation</a:t>
            </a:r>
          </a:p>
        </p:txBody>
      </p:sp>
      <p:sp>
        <p:nvSpPr>
          <p:cNvPr id="3" name="Content Placeholder 2"/>
          <p:cNvSpPr>
            <a:spLocks noGrp="1"/>
          </p:cNvSpPr>
          <p:nvPr>
            <p:ph idx="1"/>
          </p:nvPr>
        </p:nvSpPr>
        <p:spPr>
          <a:xfrm>
            <a:off x="816000" y="1219201"/>
            <a:ext cx="11172800" cy="4906963"/>
          </a:xfrm>
        </p:spPr>
        <p:txBody>
          <a:bodyPr>
            <a:normAutofit/>
          </a:bodyPr>
          <a:lstStyle/>
          <a:p>
            <a:r>
              <a:rPr lang="en-US" sz="2400" dirty="0"/>
              <a:t>Re-spool the insulated cable to verify the total length (min. 430 m including the winding lead).</a:t>
            </a:r>
          </a:p>
          <a:p>
            <a:r>
              <a:rPr lang="en-US" sz="2400" dirty="0"/>
              <a:t>Split into two reels for L1 coil (min. 185 m) and L2 coil (min. 234 m).</a:t>
            </a:r>
          </a:p>
        </p:txBody>
      </p:sp>
      <p:pic>
        <p:nvPicPr>
          <p:cNvPr id="4" name="Picture 3"/>
          <p:cNvPicPr>
            <a:picLocks noChangeAspect="1"/>
          </p:cNvPicPr>
          <p:nvPr/>
        </p:nvPicPr>
        <p:blipFill>
          <a:blip r:embed="rId2"/>
          <a:stretch>
            <a:fillRect/>
          </a:stretch>
        </p:blipFill>
        <p:spPr>
          <a:xfrm>
            <a:off x="6642693" y="2423049"/>
            <a:ext cx="4939707" cy="429330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39238427"/>
              </p:ext>
            </p:extLst>
          </p:nvPr>
        </p:nvGraphicFramePr>
        <p:xfrm>
          <a:off x="571013" y="2918937"/>
          <a:ext cx="5401819" cy="2214880"/>
        </p:xfrm>
        <a:graphic>
          <a:graphicData uri="http://schemas.openxmlformats.org/drawingml/2006/table">
            <a:tbl>
              <a:tblPr firstRow="1" bandRow="1">
                <a:tableStyleId>{5C22544A-7EE6-4342-B048-85BDC9FD1C3A}</a:tableStyleId>
              </a:tblPr>
              <a:tblGrid>
                <a:gridCol w="1182053">
                  <a:extLst>
                    <a:ext uri="{9D8B030D-6E8A-4147-A177-3AD203B41FA5}">
                      <a16:colId xmlns:a16="http://schemas.microsoft.com/office/drawing/2014/main" val="2825759123"/>
                    </a:ext>
                  </a:extLst>
                </a:gridCol>
                <a:gridCol w="1160780">
                  <a:extLst>
                    <a:ext uri="{9D8B030D-6E8A-4147-A177-3AD203B41FA5}">
                      <a16:colId xmlns:a16="http://schemas.microsoft.com/office/drawing/2014/main" val="1310288497"/>
                    </a:ext>
                  </a:extLst>
                </a:gridCol>
                <a:gridCol w="1194626">
                  <a:extLst>
                    <a:ext uri="{9D8B030D-6E8A-4147-A177-3AD203B41FA5}">
                      <a16:colId xmlns:a16="http://schemas.microsoft.com/office/drawing/2014/main" val="1732694108"/>
                    </a:ext>
                  </a:extLst>
                </a:gridCol>
                <a:gridCol w="932180">
                  <a:extLst>
                    <a:ext uri="{9D8B030D-6E8A-4147-A177-3AD203B41FA5}">
                      <a16:colId xmlns:a16="http://schemas.microsoft.com/office/drawing/2014/main" val="991832459"/>
                    </a:ext>
                  </a:extLst>
                </a:gridCol>
                <a:gridCol w="932180">
                  <a:extLst>
                    <a:ext uri="{9D8B030D-6E8A-4147-A177-3AD203B41FA5}">
                      <a16:colId xmlns:a16="http://schemas.microsoft.com/office/drawing/2014/main" val="2220458408"/>
                    </a:ext>
                  </a:extLst>
                </a:gridCol>
              </a:tblGrid>
              <a:tr h="370840">
                <a:tc>
                  <a:txBody>
                    <a:bodyPr/>
                    <a:lstStyle/>
                    <a:p>
                      <a:endParaRPr lang="en-US" dirty="0"/>
                    </a:p>
                  </a:txBody>
                  <a:tcPr/>
                </a:tc>
                <a:tc>
                  <a:txBody>
                    <a:bodyPr/>
                    <a:lstStyle/>
                    <a:p>
                      <a:r>
                        <a:rPr lang="en-US" dirty="0"/>
                        <a:t>Cable ID</a:t>
                      </a:r>
                    </a:p>
                  </a:txBody>
                  <a:tcPr/>
                </a:tc>
                <a:tc>
                  <a:txBody>
                    <a:bodyPr/>
                    <a:lstStyle/>
                    <a:p>
                      <a:r>
                        <a:rPr lang="en-US" dirty="0"/>
                        <a:t>Total (m)</a:t>
                      </a:r>
                    </a:p>
                  </a:txBody>
                  <a:tcPr/>
                </a:tc>
                <a:tc>
                  <a:txBody>
                    <a:bodyPr/>
                    <a:lstStyle/>
                    <a:p>
                      <a:r>
                        <a:rPr lang="en-US" dirty="0"/>
                        <a:t>L1 (m)</a:t>
                      </a:r>
                    </a:p>
                  </a:txBody>
                  <a:tcPr/>
                </a:tc>
                <a:tc>
                  <a:txBody>
                    <a:bodyPr/>
                    <a:lstStyle/>
                    <a:p>
                      <a:r>
                        <a:rPr lang="en-US" dirty="0"/>
                        <a:t>L2 (m)</a:t>
                      </a:r>
                    </a:p>
                  </a:txBody>
                  <a:tcPr/>
                </a:tc>
                <a:extLst>
                  <a:ext uri="{0D108BD9-81ED-4DB2-BD59-A6C34878D82A}">
                    <a16:rowId xmlns:a16="http://schemas.microsoft.com/office/drawing/2014/main" val="1595355945"/>
                  </a:ext>
                </a:extLst>
              </a:tr>
              <a:tr h="203939">
                <a:tc>
                  <a:txBody>
                    <a:bodyPr/>
                    <a:lstStyle/>
                    <a:p>
                      <a:r>
                        <a:rPr lang="en-US" dirty="0"/>
                        <a:t>QXFP 01</a:t>
                      </a:r>
                    </a:p>
                  </a:txBody>
                  <a:tcPr/>
                </a:tc>
                <a:tc>
                  <a:txBody>
                    <a:bodyPr/>
                    <a:lstStyle/>
                    <a:p>
                      <a:r>
                        <a:rPr lang="en-US" dirty="0"/>
                        <a:t>1059</a:t>
                      </a:r>
                    </a:p>
                  </a:txBody>
                  <a:tcPr/>
                </a:tc>
                <a:tc>
                  <a:txBody>
                    <a:bodyPr/>
                    <a:lstStyle/>
                    <a:p>
                      <a:r>
                        <a:rPr lang="en-US" dirty="0"/>
                        <a:t>441.7</a:t>
                      </a:r>
                    </a:p>
                  </a:txBody>
                  <a:tcPr/>
                </a:tc>
                <a:tc>
                  <a:txBody>
                    <a:bodyPr/>
                    <a:lstStyle/>
                    <a:p>
                      <a:r>
                        <a:rPr lang="en-US" dirty="0"/>
                        <a:t>195</a:t>
                      </a:r>
                    </a:p>
                  </a:txBody>
                  <a:tcPr/>
                </a:tc>
                <a:tc>
                  <a:txBody>
                    <a:bodyPr/>
                    <a:lstStyle/>
                    <a:p>
                      <a:r>
                        <a:rPr lang="en-US" dirty="0"/>
                        <a:t>246.7</a:t>
                      </a:r>
                    </a:p>
                  </a:txBody>
                  <a:tcPr/>
                </a:tc>
                <a:extLst>
                  <a:ext uri="{0D108BD9-81ED-4DB2-BD59-A6C34878D82A}">
                    <a16:rowId xmlns:a16="http://schemas.microsoft.com/office/drawing/2014/main" val="328121366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02</a:t>
                      </a:r>
                    </a:p>
                  </a:txBody>
                  <a:tcPr/>
                </a:tc>
                <a:tc>
                  <a:txBody>
                    <a:bodyPr/>
                    <a:lstStyle/>
                    <a:p>
                      <a:r>
                        <a:rPr lang="en-US" dirty="0"/>
                        <a:t>1060</a:t>
                      </a:r>
                    </a:p>
                  </a:txBody>
                  <a:tcPr/>
                </a:tc>
                <a:tc>
                  <a:txBody>
                    <a:bodyPr/>
                    <a:lstStyle/>
                    <a:p>
                      <a:r>
                        <a:rPr lang="en-US" dirty="0"/>
                        <a:t>444</a:t>
                      </a:r>
                    </a:p>
                  </a:txBody>
                  <a:tcPr/>
                </a:tc>
                <a:tc>
                  <a:txBody>
                    <a:bodyPr/>
                    <a:lstStyle/>
                    <a:p>
                      <a:r>
                        <a:rPr lang="en-US" dirty="0"/>
                        <a:t>194</a:t>
                      </a:r>
                    </a:p>
                  </a:txBody>
                  <a:tcPr/>
                </a:tc>
                <a:tc>
                  <a:txBody>
                    <a:bodyPr/>
                    <a:lstStyle/>
                    <a:p>
                      <a:r>
                        <a:rPr lang="en-US" dirty="0"/>
                        <a:t>250</a:t>
                      </a:r>
                    </a:p>
                  </a:txBody>
                  <a:tcPr/>
                </a:tc>
                <a:extLst>
                  <a:ext uri="{0D108BD9-81ED-4DB2-BD59-A6C34878D82A}">
                    <a16:rowId xmlns:a16="http://schemas.microsoft.com/office/drawing/2014/main" val="281011171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03</a:t>
                      </a:r>
                    </a:p>
                  </a:txBody>
                  <a:tcPr/>
                </a:tc>
                <a:tc>
                  <a:txBody>
                    <a:bodyPr/>
                    <a:lstStyle/>
                    <a:p>
                      <a:r>
                        <a:rPr lang="en-US" dirty="0"/>
                        <a:t>1064</a:t>
                      </a:r>
                    </a:p>
                  </a:txBody>
                  <a:tcPr/>
                </a:tc>
                <a:tc>
                  <a:txBody>
                    <a:bodyPr/>
                    <a:lstStyle/>
                    <a:p>
                      <a:r>
                        <a:rPr lang="en-US" dirty="0"/>
                        <a:t>445.6</a:t>
                      </a:r>
                    </a:p>
                  </a:txBody>
                  <a:tcPr/>
                </a:tc>
                <a:tc>
                  <a:txBody>
                    <a:bodyPr/>
                    <a:lstStyle/>
                    <a:p>
                      <a:r>
                        <a:rPr lang="en-US" dirty="0"/>
                        <a:t>195</a:t>
                      </a:r>
                    </a:p>
                  </a:txBody>
                  <a:tcPr/>
                </a:tc>
                <a:tc>
                  <a:txBody>
                    <a:bodyPr/>
                    <a:lstStyle/>
                    <a:p>
                      <a:r>
                        <a:rPr lang="en-US" dirty="0"/>
                        <a:t>250.6</a:t>
                      </a:r>
                    </a:p>
                  </a:txBody>
                  <a:tcPr/>
                </a:tc>
                <a:extLst>
                  <a:ext uri="{0D108BD9-81ED-4DB2-BD59-A6C34878D82A}">
                    <a16:rowId xmlns:a16="http://schemas.microsoft.com/office/drawing/2014/main" val="399289663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04</a:t>
                      </a:r>
                    </a:p>
                  </a:txBody>
                  <a:tcPr/>
                </a:tc>
                <a:tc>
                  <a:txBody>
                    <a:bodyPr/>
                    <a:lstStyle/>
                    <a:p>
                      <a:r>
                        <a:rPr lang="en-US" dirty="0"/>
                        <a:t>1069</a:t>
                      </a:r>
                    </a:p>
                  </a:txBody>
                  <a:tcPr/>
                </a:tc>
                <a:tc>
                  <a:txBody>
                    <a:bodyPr/>
                    <a:lstStyle/>
                    <a:p>
                      <a:r>
                        <a:rPr lang="en-US" dirty="0"/>
                        <a:t>440.8</a:t>
                      </a:r>
                    </a:p>
                  </a:txBody>
                  <a:tcPr/>
                </a:tc>
                <a:tc>
                  <a:txBody>
                    <a:bodyPr/>
                    <a:lstStyle/>
                    <a:p>
                      <a:r>
                        <a:rPr lang="en-US" dirty="0"/>
                        <a:t>198</a:t>
                      </a:r>
                    </a:p>
                  </a:txBody>
                  <a:tcPr/>
                </a:tc>
                <a:tc>
                  <a:txBody>
                    <a:bodyPr/>
                    <a:lstStyle/>
                    <a:p>
                      <a:r>
                        <a:rPr lang="en-US" dirty="0"/>
                        <a:t>242.8</a:t>
                      </a:r>
                    </a:p>
                  </a:txBody>
                  <a:tcPr/>
                </a:tc>
                <a:extLst>
                  <a:ext uri="{0D108BD9-81ED-4DB2-BD59-A6C34878D82A}">
                    <a16:rowId xmlns:a16="http://schemas.microsoft.com/office/drawing/2014/main" val="70757954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QXFP 05</a:t>
                      </a:r>
                    </a:p>
                  </a:txBody>
                  <a:tcPr/>
                </a:tc>
                <a:tc>
                  <a:txBody>
                    <a:bodyPr/>
                    <a:lstStyle/>
                    <a:p>
                      <a:r>
                        <a:rPr lang="en-US" dirty="0"/>
                        <a:t>1070</a:t>
                      </a:r>
                    </a:p>
                  </a:txBody>
                  <a:tcPr/>
                </a:tc>
                <a:tc>
                  <a:txBody>
                    <a:bodyPr/>
                    <a:lstStyle/>
                    <a:p>
                      <a:r>
                        <a:rPr lang="en-US" dirty="0"/>
                        <a:t>446.1</a:t>
                      </a:r>
                    </a:p>
                  </a:txBody>
                  <a:tcPr/>
                </a:tc>
                <a:tc>
                  <a:txBody>
                    <a:bodyPr/>
                    <a:lstStyle/>
                    <a:p>
                      <a:r>
                        <a:rPr lang="en-US" dirty="0"/>
                        <a:t>198</a:t>
                      </a:r>
                    </a:p>
                  </a:txBody>
                  <a:tcPr/>
                </a:tc>
                <a:tc>
                  <a:txBody>
                    <a:bodyPr/>
                    <a:lstStyle/>
                    <a:p>
                      <a:r>
                        <a:rPr lang="en-US" dirty="0"/>
                        <a:t>248.1</a:t>
                      </a:r>
                    </a:p>
                  </a:txBody>
                  <a:tcPr/>
                </a:tc>
                <a:extLst>
                  <a:ext uri="{0D108BD9-81ED-4DB2-BD59-A6C34878D82A}">
                    <a16:rowId xmlns:a16="http://schemas.microsoft.com/office/drawing/2014/main" val="3728575176"/>
                  </a:ext>
                </a:extLst>
              </a:tr>
            </a:tbl>
          </a:graphicData>
        </a:graphic>
      </p:graphicFrame>
      <p:sp>
        <p:nvSpPr>
          <p:cNvPr id="6" name="Slide Number Placeholder 5"/>
          <p:cNvSpPr>
            <a:spLocks noGrp="1"/>
          </p:cNvSpPr>
          <p:nvPr>
            <p:ph type="sldNum" sz="quarter" idx="12"/>
          </p:nvPr>
        </p:nvSpPr>
        <p:spPr/>
        <p:txBody>
          <a:bodyPr/>
          <a:lstStyle/>
          <a:p>
            <a:fld id="{0B36E016-911B-4D2D-A8E8-137B0FEF7DB1}" type="slidenum">
              <a:rPr lang="en-US" smtClean="0"/>
              <a:t>8</a:t>
            </a:fld>
            <a:endParaRPr lang="en-US" dirty="0"/>
          </a:p>
        </p:txBody>
      </p:sp>
    </p:spTree>
    <p:extLst>
      <p:ext uri="{BB962C8B-B14F-4D97-AF65-F5344CB8AC3E}">
        <p14:creationId xmlns:p14="http://schemas.microsoft.com/office/powerpoint/2010/main" val="209597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Pole Gap</a:t>
            </a:r>
          </a:p>
        </p:txBody>
      </p:sp>
      <p:sp>
        <p:nvSpPr>
          <p:cNvPr id="4" name="Slide Number Placeholder 3"/>
          <p:cNvSpPr>
            <a:spLocks noGrp="1"/>
          </p:cNvSpPr>
          <p:nvPr>
            <p:ph type="sldNum" sz="quarter" idx="12"/>
          </p:nvPr>
        </p:nvSpPr>
        <p:spPr/>
        <p:txBody>
          <a:bodyPr/>
          <a:lstStyle/>
          <a:p>
            <a:fld id="{0B36E016-911B-4D2D-A8E8-137B0FEF7DB1}" type="slidenum">
              <a:rPr lang="en-US" smtClean="0"/>
              <a:t>9</a:t>
            </a:fld>
            <a:endParaRPr lang="en-US" dirty="0"/>
          </a:p>
        </p:txBody>
      </p:sp>
      <p:graphicFrame>
        <p:nvGraphicFramePr>
          <p:cNvPr id="11" name="Content Placeholder 10">
            <a:extLst>
              <a:ext uri="{FF2B5EF4-FFF2-40B4-BE49-F238E27FC236}">
                <a16:creationId xmlns:a16="http://schemas.microsoft.com/office/drawing/2014/main" id="{00000000-0008-0000-0900-000002000000}"/>
              </a:ext>
            </a:extLst>
          </p:cNvPr>
          <p:cNvGraphicFramePr>
            <a:graphicFrameLocks noGrp="1"/>
          </p:cNvGraphicFramePr>
          <p:nvPr>
            <p:ph idx="1"/>
          </p:nvPr>
        </p:nvGraphicFramePr>
        <p:xfrm>
          <a:off x="815975" y="1219200"/>
          <a:ext cx="1056005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4581789"/>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LARP Coil_Fabrication_Status_020217</Template>
  <TotalTime>2251</TotalTime>
  <Words>1408</Words>
  <Application>Microsoft Office PowerPoint</Application>
  <PresentationFormat>Widescreen</PresentationFormat>
  <Paragraphs>227</Paragraphs>
  <Slides>17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ＭＳ Ｐゴシック</vt:lpstr>
      <vt:lpstr>Arial</vt:lpstr>
      <vt:lpstr>Calibri</vt:lpstr>
      <vt:lpstr>Helvetica</vt:lpstr>
      <vt:lpstr>Wingdings</vt:lpstr>
      <vt:lpstr>FermilabTemplate</vt:lpstr>
      <vt:lpstr>Fermilab: Footer Only</vt:lpstr>
      <vt:lpstr>Thème Office</vt:lpstr>
      <vt:lpstr>1_Thème Office</vt:lpstr>
      <vt:lpstr>Coil Winding and Curing at FNAL  </vt:lpstr>
      <vt:lpstr>Outline</vt:lpstr>
      <vt:lpstr>Candidate Coils</vt:lpstr>
      <vt:lpstr>Pole Parts Inspection </vt:lpstr>
      <vt:lpstr>End Parts Inspection</vt:lpstr>
      <vt:lpstr>Wedge Inspection</vt:lpstr>
      <vt:lpstr>Wedge Preparation</vt:lpstr>
      <vt:lpstr>Cable Preparation</vt:lpstr>
      <vt:lpstr>Pole Gap</vt:lpstr>
      <vt:lpstr>Backup Slides: DRs during W&amp;C</vt:lpstr>
      <vt:lpstr>QXFP 02 DRs</vt:lpstr>
      <vt:lpstr>QXFP 02 DRs Picture</vt:lpstr>
      <vt:lpstr>QXFP 03 DRs</vt:lpstr>
      <vt:lpstr>QXFP 03 DRs Picture</vt:lpstr>
      <vt:lpstr>QXFP 04 DRs</vt:lpstr>
      <vt:lpstr>QXFP 05 DRs</vt:lpstr>
      <vt:lpstr>QXFP 05 DRs Picture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MQXFA 01 Readiness Review DRs for the Candidate Coils during Winding and Curing</dc:title>
  <dc:creator>Miao M Yu</dc:creator>
  <cp:lastModifiedBy>Miao M Yu</cp:lastModifiedBy>
  <cp:revision>76</cp:revision>
  <dcterms:created xsi:type="dcterms:W3CDTF">2017-03-02T21:55:48Z</dcterms:created>
  <dcterms:modified xsi:type="dcterms:W3CDTF">2017-03-23T14:49:48Z</dcterms:modified>
</cp:coreProperties>
</file>