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61" r:id="rId3"/>
    <p:sldId id="265" r:id="rId4"/>
    <p:sldId id="266"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701" autoAdjust="0"/>
  </p:normalViewPr>
  <p:slideViewPr>
    <p:cSldViewPr>
      <p:cViewPr>
        <p:scale>
          <a:sx n="75" d="100"/>
          <a:sy n="75" d="100"/>
        </p:scale>
        <p:origin x="-1296" y="-2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17FC5-5A14-45B4-A930-623D6CA502FF}" type="datetimeFigureOut">
              <a:rPr lang="en-US" smtClean="0"/>
              <a:t>3/29/2017</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71297F-CFE2-405B-ABA3-0F1DE85DC703}" type="slidenum">
              <a:rPr lang="en-US" smtClean="0"/>
              <a:t>‹N°›</a:t>
            </a:fld>
            <a:endParaRPr lang="en-US"/>
          </a:p>
        </p:txBody>
      </p:sp>
    </p:spTree>
    <p:extLst>
      <p:ext uri="{BB962C8B-B14F-4D97-AF65-F5344CB8AC3E}">
        <p14:creationId xmlns:p14="http://schemas.microsoft.com/office/powerpoint/2010/main" val="1806309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9"/>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8F053C66-38A5-4EDF-A1F0-9518A59843CE}" type="datetime1">
              <a:rPr lang="fr-FR" smtClean="0"/>
              <a:t>29/03/2017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B3F9BD7-6C6A-43D2-9961-2D231F5119BC}" type="datetime1">
              <a:rPr lang="fr-FR" smtClean="0"/>
              <a:t>29/03/2017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2"/>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836EE59-D582-476B-A672-7FE0F0836F6C}" type="datetime1">
              <a:rPr lang="fr-FR" smtClean="0"/>
              <a:t>29/03/2017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3357113-0B08-4CA8-AD79-89C9386E079B}" type="datetime1">
              <a:rPr lang="fr-FR" smtClean="0"/>
              <a:t>29/03/2017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4"/>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675298A-4493-4555-AF60-0E5C3D9A0B65}" type="datetime1">
              <a:rPr lang="fr-FR" smtClean="0"/>
              <a:t>29/03/2017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98B8BF6B-6850-4DAC-9C32-E8409B1C1C4B}" type="datetime1">
              <a:rPr lang="fr-FR" smtClean="0"/>
              <a:t>29/03/2017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6A8E0354-C442-46A8-A26E-F98EECBE3381}" type="datetime1">
              <a:rPr lang="fr-FR" smtClean="0"/>
              <a:t>29/03/2017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CA9A0496-4837-4C7C-9E9F-9C1230407DA6}" type="datetime1">
              <a:rPr lang="fr-FR" smtClean="0"/>
              <a:t>29/03/2017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ADAAAF-E699-4FE5-A4C5-3F6A9E197CF8}" type="datetime1">
              <a:rPr lang="fr-FR" smtClean="0"/>
              <a:t>29/03/2017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D2FEEC7-6118-44A3-9ABB-0B4E679181C0}" type="datetime1">
              <a:rPr lang="fr-FR" smtClean="0"/>
              <a:t>29/03/2017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48BF54-434B-4B0C-8A16-8800E668DBE8}" type="datetime1">
              <a:rPr lang="fr-FR" smtClean="0"/>
              <a:t>29/03/2017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3A4E5-9C72-43A5-9DB3-223269071940}" type="datetime1">
              <a:rPr lang="fr-FR" smtClean="0"/>
              <a:t>29/03/2017</a:t>
            </a:fld>
            <a:endParaRPr lang="fr-BE"/>
          </a:p>
        </p:txBody>
      </p:sp>
      <p:sp>
        <p:nvSpPr>
          <p:cNvPr id="5" name="Espace réservé du pied de page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1"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indico.fnal.gov/conferenceDisplay.py?confId=14115" TargetMode="External"/><Relationship Id="rId2" Type="http://schemas.openxmlformats.org/officeDocument/2006/relationships/hyperlink" Target="https://indico.fnal.gov/conferenceDisplay.py?confId=14116"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476676"/>
            <a:ext cx="5619423" cy="954107"/>
          </a:xfrm>
          <a:prstGeom prst="rect">
            <a:avLst/>
          </a:prstGeom>
          <a:noFill/>
        </p:spPr>
        <p:txBody>
          <a:bodyPr wrap="non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t>Technical </a:t>
            </a:r>
            <a:r>
              <a:rPr lang="en-US" sz="2800" b="1" dirty="0"/>
              <a:t>B</a:t>
            </a:r>
            <a:r>
              <a:rPr lang="en-US" sz="2800" b="1" dirty="0" smtClean="0"/>
              <a:t>oard Meeting, 29/3/2017</a:t>
            </a:r>
          </a:p>
          <a:p>
            <a:endParaRPr lang="en-US" sz="2800" b="1" dirty="0" smtClean="0"/>
          </a:p>
        </p:txBody>
      </p:sp>
      <p:sp>
        <p:nvSpPr>
          <p:cNvPr id="5" name="Espace réservé du numéro de diapositive 4"/>
          <p:cNvSpPr>
            <a:spLocks noGrp="1"/>
          </p:cNvSpPr>
          <p:nvPr>
            <p:ph type="sldNum" sz="quarter" idx="12"/>
          </p:nvPr>
        </p:nvSpPr>
        <p:spPr/>
        <p:txBody>
          <a:bodyPr/>
          <a:lstStyle/>
          <a:p>
            <a:fld id="{CF4668DC-857F-487D-BFFA-8C0CA5037977}" type="slidenum">
              <a:rPr lang="en-US" smtClean="0"/>
              <a:t>1</a:t>
            </a:fld>
            <a:endParaRPr lang="en-US" dirty="0"/>
          </a:p>
        </p:txBody>
      </p:sp>
    </p:spTree>
    <p:extLst>
      <p:ext uri="{BB962C8B-B14F-4D97-AF65-F5344CB8AC3E}">
        <p14:creationId xmlns:p14="http://schemas.microsoft.com/office/powerpoint/2010/main" val="2355592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en-US" smtClean="0"/>
              <a:t>2</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1557338"/>
            <a:ext cx="8048625" cy="374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381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en-US" smtClean="0"/>
              <a:t>3</a:t>
            </a:fld>
            <a:endParaRPr lang="en-US" dirty="0"/>
          </a:p>
        </p:txBody>
      </p:sp>
      <p:sp>
        <p:nvSpPr>
          <p:cNvPr id="3" name="ZoneTexte 2"/>
          <p:cNvSpPr txBox="1"/>
          <p:nvPr/>
        </p:nvSpPr>
        <p:spPr>
          <a:xfrm>
            <a:off x="-108520" y="-27384"/>
            <a:ext cx="9217024" cy="7478970"/>
          </a:xfrm>
          <a:prstGeom prst="rect">
            <a:avLst/>
          </a:prstGeom>
          <a:noFill/>
        </p:spPr>
        <p:txBody>
          <a:bodyPr wrap="square" rtlCol="0">
            <a:spAutoFit/>
          </a:bodyPr>
          <a:lstStyle/>
          <a:p>
            <a:pPr marL="285750" indent="-285750">
              <a:buFont typeface="Wingdings" panose="05000000000000000000" pitchFamily="2" charset="2"/>
              <a:buChar char="Ø"/>
            </a:pPr>
            <a:r>
              <a:rPr lang="en-US" sz="1600" dirty="0" smtClean="0"/>
              <a:t>Special meeting to signoff on the voltage divider cards</a:t>
            </a:r>
          </a:p>
          <a:p>
            <a:pPr marL="285750" indent="-285750">
              <a:buFont typeface="Wingdings" panose="05000000000000000000" pitchFamily="2" charset="2"/>
              <a:buChar char="Ø"/>
            </a:pPr>
            <a:endParaRPr lang="en-US" sz="1600" dirty="0" smtClean="0"/>
          </a:p>
          <a:p>
            <a:pPr marL="285750" indent="-285750">
              <a:buFont typeface="Wingdings" panose="05000000000000000000" pitchFamily="2" charset="2"/>
              <a:buChar char="Ø"/>
            </a:pPr>
            <a:r>
              <a:rPr lang="en-US" sz="1600" dirty="0" smtClean="0"/>
              <a:t>UTA needs  a « Production </a:t>
            </a:r>
            <a:r>
              <a:rPr lang="en-US" sz="1600" dirty="0"/>
              <a:t>R</a:t>
            </a:r>
            <a:r>
              <a:rPr lang="en-US" sz="1600" dirty="0" smtClean="0"/>
              <a:t>eadiness </a:t>
            </a:r>
            <a:r>
              <a:rPr lang="en-US" sz="1600" dirty="0"/>
              <a:t>R</a:t>
            </a:r>
            <a:r>
              <a:rPr lang="en-US" sz="1600" dirty="0" smtClean="0"/>
              <a:t>eview » in order to start ordering the FRP profiles, as we </a:t>
            </a:r>
            <a:r>
              <a:rPr lang="en-US" sz="1600" dirty="0" smtClean="0"/>
              <a:t>learnt </a:t>
            </a:r>
            <a:r>
              <a:rPr lang="en-US" sz="1600" dirty="0" smtClean="0"/>
              <a:t>from the presentation given by </a:t>
            </a:r>
            <a:r>
              <a:rPr lang="en-US" sz="1600" dirty="0" err="1" smtClean="0"/>
              <a:t>Animesh</a:t>
            </a:r>
            <a:r>
              <a:rPr lang="en-US" sz="1600" dirty="0" smtClean="0"/>
              <a:t> last week at the general meeting. This review has been foreseen by May 15th: </a:t>
            </a:r>
            <a:r>
              <a:rPr lang="en-US" sz="1600" dirty="0" smtClean="0">
                <a:hlinkClick r:id="rId2"/>
              </a:rPr>
              <a:t>https://indico.fnal.gov/conferenceDisplay.py?confId=14116</a:t>
            </a:r>
            <a:r>
              <a:rPr lang="en-US" sz="1600" dirty="0"/>
              <a:t> </a:t>
            </a:r>
            <a:r>
              <a:rPr lang="en-US" sz="1600" dirty="0" smtClean="0"/>
              <a:t> (see the generic PRR charge letter in the next slide)</a:t>
            </a:r>
          </a:p>
          <a:p>
            <a:pPr marL="285750" indent="-285750">
              <a:buFont typeface="Wingdings" panose="05000000000000000000" pitchFamily="2" charset="2"/>
              <a:buChar char="Ø"/>
            </a:pPr>
            <a:endParaRPr lang="en-US" sz="1600" dirty="0" smtClean="0"/>
          </a:p>
          <a:p>
            <a:pPr marL="285750" indent="-285750">
              <a:buFont typeface="Wingdings" panose="05000000000000000000" pitchFamily="2" charset="2"/>
              <a:buChar char="Ø"/>
            </a:pPr>
            <a:r>
              <a:rPr lang="en-US" sz="1600" dirty="0" smtClean="0"/>
              <a:t> The DUNE management, before engaging the production money from the DOE budget, wants an official sign-off at this production readiness review by  Gina </a:t>
            </a:r>
            <a:r>
              <a:rPr lang="en-US" sz="1600" dirty="0" err="1" smtClean="0"/>
              <a:t>Rameika</a:t>
            </a:r>
            <a:r>
              <a:rPr lang="en-US" sz="1600" dirty="0" smtClean="0"/>
              <a:t>, the DUNE production manager (Kevin Fahey) and by us. A similar procedure will be applied also for the SP field cage </a:t>
            </a:r>
            <a:r>
              <a:rPr lang="en-US" sz="1600" dirty="0" smtClean="0"/>
              <a:t>in the next</a:t>
            </a:r>
            <a:r>
              <a:rPr lang="en-US" sz="1600" dirty="0" smtClean="0"/>
              <a:t>  weeks </a:t>
            </a:r>
            <a:r>
              <a:rPr lang="en-US" sz="1600" dirty="0" smtClean="0"/>
              <a:t>with </a:t>
            </a:r>
            <a:r>
              <a:rPr lang="en-US" sz="1600" dirty="0" smtClean="0"/>
              <a:t>two </a:t>
            </a:r>
            <a:r>
              <a:rPr lang="en-US" sz="1600" dirty="0" smtClean="0"/>
              <a:t>dedicated PRR:</a:t>
            </a:r>
            <a:r>
              <a:rPr lang="en-US" sz="1600" dirty="0"/>
              <a:t> </a:t>
            </a:r>
            <a:endParaRPr lang="en-US" sz="1600" dirty="0" smtClean="0"/>
          </a:p>
          <a:p>
            <a:r>
              <a:rPr lang="en-US" sz="1600" dirty="0">
                <a:hlinkClick r:id="rId3"/>
              </a:rPr>
              <a:t>https://</a:t>
            </a:r>
            <a:r>
              <a:rPr lang="en-US" sz="1600" dirty="0" smtClean="0">
                <a:hlinkClick r:id="rId3"/>
              </a:rPr>
              <a:t>indico.fnal.gov/conferenceDisplay.py?confId=13831 </a:t>
            </a:r>
            <a:r>
              <a:rPr lang="en-US" sz="1600" dirty="0" err="1" smtClean="0"/>
              <a:t>Endwall</a:t>
            </a:r>
            <a:r>
              <a:rPr lang="en-US" sz="1600" dirty="0" smtClean="0"/>
              <a:t> </a:t>
            </a:r>
            <a:r>
              <a:rPr lang="en-US" sz="1600" dirty="0"/>
              <a:t>FC PRR April 5</a:t>
            </a:r>
            <a:r>
              <a:rPr lang="en-US" sz="1600" baseline="30000" dirty="0" smtClean="0"/>
              <a:t>th</a:t>
            </a:r>
            <a:r>
              <a:rPr lang="en-US" sz="1600" dirty="0" smtClean="0"/>
              <a:t> LSU</a:t>
            </a:r>
            <a:endParaRPr lang="en-US" sz="1600" dirty="0">
              <a:hlinkClick r:id="rId3"/>
            </a:endParaRPr>
          </a:p>
          <a:p>
            <a:r>
              <a:rPr lang="en-US" sz="1600" dirty="0" smtClean="0">
                <a:hlinkClick r:id="rId3"/>
              </a:rPr>
              <a:t>https</a:t>
            </a:r>
            <a:r>
              <a:rPr lang="en-US" sz="1600" dirty="0" smtClean="0">
                <a:hlinkClick r:id="rId3"/>
              </a:rPr>
              <a:t>://</a:t>
            </a:r>
            <a:r>
              <a:rPr lang="en-US" sz="1600" dirty="0" smtClean="0">
                <a:hlinkClick r:id="rId3"/>
              </a:rPr>
              <a:t>indico.fnal.gov/conferenceDisplay.py?confId=14115</a:t>
            </a:r>
            <a:r>
              <a:rPr lang="en-US" sz="1600" dirty="0" smtClean="0"/>
              <a:t>  Top-Bottom FC PRR April 12</a:t>
            </a:r>
            <a:r>
              <a:rPr lang="en-US" sz="1600" baseline="30000" dirty="0" smtClean="0"/>
              <a:t>th</a:t>
            </a:r>
            <a:r>
              <a:rPr lang="en-US" sz="1600" dirty="0" smtClean="0"/>
              <a:t> SBU</a:t>
            </a:r>
            <a:endParaRPr lang="en-US" sz="1600" dirty="0" smtClean="0"/>
          </a:p>
          <a:p>
            <a:r>
              <a:rPr lang="en-US" sz="1600" dirty="0" smtClean="0"/>
              <a:t>  </a:t>
            </a:r>
          </a:p>
          <a:p>
            <a:pPr marL="285750" indent="-285750">
              <a:buFont typeface="Wingdings" panose="05000000000000000000" pitchFamily="2" charset="2"/>
              <a:buChar char="Ø"/>
            </a:pPr>
            <a:r>
              <a:rPr lang="en-US" sz="1600" dirty="0" smtClean="0"/>
              <a:t>The </a:t>
            </a:r>
            <a:r>
              <a:rPr lang="en-US" sz="1600" dirty="0" smtClean="0"/>
              <a:t>PRR for the DP FC</a:t>
            </a:r>
            <a:r>
              <a:rPr lang="en-US" sz="1600" dirty="0" smtClean="0"/>
              <a:t> </a:t>
            </a:r>
            <a:r>
              <a:rPr lang="en-US" sz="1600" dirty="0" smtClean="0"/>
              <a:t>is pending from a qualification of the selected company by the successful construction of a « module zero » </a:t>
            </a:r>
            <a:r>
              <a:rPr lang="en-US" sz="1600" dirty="0" smtClean="0"/>
              <a:t>prototype with material respecting the specification requirements given to the company. </a:t>
            </a:r>
            <a:r>
              <a:rPr lang="en-US" sz="1600" dirty="0" smtClean="0"/>
              <a:t>UTA should receive this </a:t>
            </a:r>
            <a:r>
              <a:rPr lang="en-US" sz="1600" dirty="0" smtClean="0"/>
              <a:t>pre-sample material </a:t>
            </a:r>
            <a:r>
              <a:rPr lang="en-US" sz="1600" dirty="0" smtClean="0"/>
              <a:t>to assemble the module zero by the middle of April.  </a:t>
            </a:r>
          </a:p>
          <a:p>
            <a:pPr marL="285750" indent="-285750">
              <a:buFont typeface="Wingdings" panose="05000000000000000000" pitchFamily="2" charset="2"/>
              <a:buChar char="Ø"/>
            </a:pPr>
            <a:endParaRPr lang="en-US" sz="1600" dirty="0" smtClean="0"/>
          </a:p>
          <a:p>
            <a:pPr marL="285750" indent="-285750">
              <a:buFont typeface="Wingdings" panose="05000000000000000000" pitchFamily="2" charset="2"/>
              <a:buChar char="Ø"/>
            </a:pPr>
            <a:r>
              <a:rPr lang="en-US" sz="1600" dirty="0" smtClean="0"/>
              <a:t>We had discussions with </a:t>
            </a:r>
            <a:r>
              <a:rPr lang="en-US" sz="1600" dirty="0"/>
              <a:t>E</a:t>
            </a:r>
            <a:r>
              <a:rPr lang="en-US" sz="1600" dirty="0" smtClean="0"/>
              <a:t>ric James, Jae, </a:t>
            </a:r>
            <a:r>
              <a:rPr lang="en-US" sz="1600" dirty="0" err="1" smtClean="0"/>
              <a:t>Adamo</a:t>
            </a:r>
            <a:r>
              <a:rPr lang="en-US" sz="1600" dirty="0" smtClean="0"/>
              <a:t> and Sebastian  on how to organize the signoff on our side. The assembly of the module zero is going very likely to be completed by the Technical Design Review of 24-25th April where we can already get the feedback and discuss the technical details. In parallel Jae is going to send to CERN some samples of the FRP raw material for mechanical and cold tests that </a:t>
            </a:r>
            <a:r>
              <a:rPr lang="en-US" sz="1600" dirty="0" err="1" smtClean="0"/>
              <a:t>Adamo</a:t>
            </a:r>
            <a:r>
              <a:rPr lang="en-US" sz="1600" dirty="0" smtClean="0"/>
              <a:t> would like to perform. Then on the basis of all this information we could have a formal sign-off on May 15</a:t>
            </a:r>
            <a:r>
              <a:rPr lang="en-US" sz="1600" baseline="30000" dirty="0" smtClean="0"/>
              <a:t>th</a:t>
            </a:r>
            <a:r>
              <a:rPr lang="en-US" sz="1600" dirty="0" smtClean="0"/>
              <a:t>, which will not require to spend to much time at UTA in order to look at the technical issues (this trip may be combined with the DUNE collaboration meeting). For what concerns the order of the material (ordering after May 15</a:t>
            </a:r>
            <a:r>
              <a:rPr lang="en-US" sz="1600" baseline="30000" dirty="0" smtClean="0"/>
              <a:t>th</a:t>
            </a:r>
            <a:r>
              <a:rPr lang="en-US" sz="1600" dirty="0" smtClean="0"/>
              <a:t> would imply delivery by middle of July) we will see if it is possible to speed up on the basis of the discussion already happening on April 25</a:t>
            </a:r>
            <a:r>
              <a:rPr lang="en-US" sz="1600" baseline="30000" dirty="0" smtClean="0"/>
              <a:t>th</a:t>
            </a:r>
            <a:r>
              <a:rPr lang="en-US" sz="1600" dirty="0" smtClean="0"/>
              <a:t> at the DP Technical Design Review at CERN.</a:t>
            </a:r>
          </a:p>
          <a:p>
            <a:pPr marL="285750" indent="-285750">
              <a:buFont typeface="Wingdings" panose="05000000000000000000" pitchFamily="2" charset="2"/>
              <a:buChar char="Ø"/>
            </a:pPr>
            <a:endParaRPr lang="en-US" sz="1600" dirty="0" smtClean="0"/>
          </a:p>
          <a:p>
            <a:endParaRPr lang="en-US" sz="1600" dirty="0" smtClean="0"/>
          </a:p>
        </p:txBody>
      </p:sp>
    </p:spTree>
    <p:extLst>
      <p:ext uri="{BB962C8B-B14F-4D97-AF65-F5344CB8AC3E}">
        <p14:creationId xmlns:p14="http://schemas.microsoft.com/office/powerpoint/2010/main" val="418882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4</a:t>
            </a:fld>
            <a:endParaRPr lang="fr-B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16632"/>
            <a:ext cx="5879554" cy="6396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683763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7839</TotalTime>
  <Words>22</Words>
  <Application>Microsoft Office PowerPoint</Application>
  <PresentationFormat>Affichage à l'écran (4:3)</PresentationFormat>
  <Paragraphs>16</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Dario Autiero</dc:creator>
  <cp:lastModifiedBy>Dario Autiero</cp:lastModifiedBy>
  <cp:revision>235</cp:revision>
  <dcterms:created xsi:type="dcterms:W3CDTF">2015-04-08T06:38:53Z</dcterms:created>
  <dcterms:modified xsi:type="dcterms:W3CDTF">2017-03-29T11:50:43Z</dcterms:modified>
</cp:coreProperties>
</file>