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6" r:id="rId2"/>
    <p:sldId id="307" r:id="rId3"/>
    <p:sldId id="308" r:id="rId4"/>
    <p:sldId id="309" r:id="rId5"/>
    <p:sldId id="312" r:id="rId6"/>
    <p:sldId id="313" r:id="rId7"/>
    <p:sldId id="310" r:id="rId8"/>
    <p:sldId id="311" r:id="rId9"/>
    <p:sldId id="306" r:id="rId10"/>
    <p:sldId id="293" r:id="rId11"/>
    <p:sldId id="294" r:id="rId12"/>
    <p:sldId id="314" r:id="rId13"/>
    <p:sldId id="315" r:id="rId14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3655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688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174">
          <p15:clr>
            <a:srgbClr val="A4A3A4"/>
          </p15:clr>
        </p15:guide>
        <p15:guide id="7" orient="horz" pos="128">
          <p15:clr>
            <a:srgbClr val="A4A3A4"/>
          </p15:clr>
        </p15:guide>
        <p15:guide id="8" pos="5621">
          <p15:clr>
            <a:srgbClr val="A4A3A4"/>
          </p15:clr>
        </p15:guide>
        <p15:guide id="9" pos="136">
          <p15:clr>
            <a:srgbClr val="A4A3A4"/>
          </p15:clr>
        </p15:guide>
        <p15:guide id="10" pos="589">
          <p15:clr>
            <a:srgbClr val="A4A3A4"/>
          </p15:clr>
        </p15:guide>
        <p15:guide id="11" pos="3572">
          <p15:clr>
            <a:srgbClr val="A4A3A4"/>
          </p15:clr>
        </p15:guide>
        <p15:guide id="12" pos="5163">
          <p15:clr>
            <a:srgbClr val="A4A3A4"/>
          </p15:clr>
        </p15:guide>
        <p15:guide id="13" pos="4632">
          <p15:clr>
            <a:srgbClr val="A4A3A4"/>
          </p15:clr>
        </p15:guide>
        <p15:guide id="14" pos="44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4E4E"/>
    <a:srgbClr val="404040"/>
    <a:srgbClr val="004C97"/>
    <a:srgbClr val="63666A"/>
    <a:srgbClr val="99D6EA"/>
    <a:srgbClr val="505050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napToObjects="1" showGuides="1">
      <p:cViewPr varScale="1">
        <p:scale>
          <a:sx n="120" d="100"/>
          <a:sy n="120" d="100"/>
        </p:scale>
        <p:origin x="1266" y="84"/>
      </p:cViewPr>
      <p:guideLst>
        <p:guide orient="horz" pos="4142"/>
        <p:guide orient="horz" pos="3655"/>
        <p:guide orient="horz" pos="1698"/>
        <p:guide orient="horz" pos="688"/>
        <p:guide orient="horz" pos="2790"/>
        <p:guide orient="horz" pos="174"/>
        <p:guide orient="horz" pos="128"/>
        <p:guide pos="5621"/>
        <p:guide pos="136"/>
        <p:guide pos="589"/>
        <p:guide pos="3572"/>
        <p:guide pos="5163"/>
        <p:guide pos="4632"/>
        <p:guide pos="444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99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2" name="Picture 31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5057" y="6115469"/>
            <a:ext cx="1147625" cy="62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26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4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315146"/>
            <a:ext cx="867727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488691" y="6478730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61181" y="6478730"/>
            <a:ext cx="5474355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76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860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8797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4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8797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4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472362" y="6491467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1759" y="6491467"/>
            <a:ext cx="5466192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5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1043694"/>
            <a:ext cx="5347605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4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443900" y="6488179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081567" y="6484178"/>
            <a:ext cx="5425370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PIP-II Risk Management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0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686800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0602" y="6495482"/>
            <a:ext cx="5360056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PIP-II Risk Management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4DF0CCB-7EA3-7341-A46D-36EC5E85E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4073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51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76557" y="6474279"/>
            <a:ext cx="675368" cy="255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97895" y="6476725"/>
            <a:ext cx="5458028" cy="237285"/>
          </a:xfrm>
        </p:spPr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468311"/>
            <a:ext cx="8675688" cy="568486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21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7318987" y="6488179"/>
            <a:ext cx="675368" cy="2413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097894" y="6486606"/>
            <a:ext cx="5449863" cy="242873"/>
          </a:xfrm>
        </p:spPr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463790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66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66364" y="6488179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1956" y="6495483"/>
            <a:ext cx="4989690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4800" y="6315146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 txBox="1">
            <a:spLocks/>
          </p:cNvSpPr>
          <p:nvPr/>
        </p:nvSpPr>
        <p:spPr>
          <a:xfrm>
            <a:off x="381001" y="6667500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09721" y="136401"/>
            <a:ext cx="8723157" cy="197990"/>
            <a:chOff x="577653" y="6258863"/>
            <a:chExt cx="8320285" cy="188846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577653" y="6351018"/>
              <a:ext cx="7213350" cy="6918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241732" y="6381246"/>
            <a:ext cx="762066" cy="4159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098" r:id="rId2"/>
    <p:sldLayoutId id="2147484099" r:id="rId3"/>
    <p:sldLayoutId id="2147484100" r:id="rId4"/>
    <p:sldLayoutId id="2147484101" r:id="rId5"/>
    <p:sldLayoutId id="2147484121" r:id="rId6"/>
    <p:sldLayoutId id="2147484113" r:id="rId7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fermipoint.fnal.gov/organization/ocoo/ippm/_layouts/15/listform.aspx?PageType=4&amp;ListId=%7B11265885%2D6617%2D476A%2DB941%2DF7E43E1C2263%7D&amp;ID=899&amp;ContentTypeID=0x01008B016DE0E58B7949A6E51E9B54695B1D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ermipoint.fnal.gov/organization/ocoo/ippm/Lists/Risk%20Register/all-risks.aspx" TargetMode="External"/><Relationship Id="rId2" Type="http://schemas.openxmlformats.org/officeDocument/2006/relationships/hyperlink" Target="https://indico.fnal.gov/conferenceDisplay.py?confId=1414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pp-docdb.fnal.gov/cgi-bin/RetrieveFile?docid=65&amp;filename=Fermilab-Risk-Management-Procedure-v1-1-rev1.pdf&amp;version=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ip2-docdb.fnal.gov:8080/cgi-bin/ShowDocument?docid=163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9718" y="5186902"/>
            <a:ext cx="4941110" cy="999214"/>
          </a:xfrm>
        </p:spPr>
        <p:txBody>
          <a:bodyPr/>
          <a:lstStyle/>
          <a:p>
            <a:r>
              <a:rPr lang="en-US" dirty="0"/>
              <a:t>Shekhar Mishra</a:t>
            </a:r>
          </a:p>
          <a:p>
            <a:r>
              <a:rPr lang="en-US" sz="1400" dirty="0"/>
              <a:t>PIP-II Risk Workshop</a:t>
            </a:r>
          </a:p>
          <a:p>
            <a:r>
              <a:rPr lang="en-US" sz="1400" dirty="0"/>
              <a:t>4/6-7/2017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Goals and Plan for the Workshop</a:t>
            </a:r>
          </a:p>
        </p:txBody>
      </p:sp>
    </p:spTree>
    <p:extLst>
      <p:ext uri="{BB962C8B-B14F-4D97-AF65-F5344CB8AC3E}">
        <p14:creationId xmlns:p14="http://schemas.microsoft.com/office/powerpoint/2010/main" val="2506810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Risk Workshop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April 6, 2017</a:t>
            </a:r>
            <a:endParaRPr lang="en-US" dirty="0"/>
          </a:p>
          <a:p>
            <a:pPr lvl="1"/>
            <a:r>
              <a:rPr lang="en-US" dirty="0"/>
              <a:t>8:00 – 8:30 AM, Goals and plan for the workshop, Shekhar Mishra</a:t>
            </a:r>
          </a:p>
          <a:p>
            <a:pPr lvl="1"/>
            <a:r>
              <a:rPr lang="en-US" dirty="0"/>
              <a:t>8:30 – 9:30 AM, Fermilab Project Risk Management, Lucas Taylor</a:t>
            </a:r>
          </a:p>
          <a:p>
            <a:pPr lvl="1"/>
            <a:r>
              <a:rPr lang="en-US" dirty="0"/>
              <a:t>9:30 – 10:00 AM, Break</a:t>
            </a:r>
          </a:p>
          <a:p>
            <a:pPr lvl="1"/>
            <a:r>
              <a:rPr lang="en-US" dirty="0"/>
              <a:t>10:00 – 10:45 AM, PIP-II Assumption and Enterprise Risk, Steve Holmes</a:t>
            </a:r>
          </a:p>
          <a:p>
            <a:pPr lvl="1"/>
            <a:r>
              <a:rPr lang="en-US" dirty="0"/>
              <a:t>10:45 – 12:00 PM, PIP-II Project Risk, Steve Holmes/Shekhar /Paul Derwent</a:t>
            </a:r>
          </a:p>
          <a:p>
            <a:pPr lvl="0"/>
            <a:r>
              <a:rPr lang="en-US" dirty="0"/>
              <a:t>12:00 – 1:00 PM, Lunch</a:t>
            </a:r>
          </a:p>
          <a:p>
            <a:pPr lvl="1"/>
            <a:r>
              <a:rPr lang="en-US" dirty="0"/>
              <a:t>1:00 – 3:00 PM, Cavity and Cryomodule Risk, Allan Rowe</a:t>
            </a:r>
          </a:p>
          <a:p>
            <a:pPr lvl="0"/>
            <a:r>
              <a:rPr lang="en-US" dirty="0"/>
              <a:t>3:00 – 3:30 PM, Break</a:t>
            </a:r>
          </a:p>
          <a:p>
            <a:pPr lvl="1"/>
            <a:r>
              <a:rPr lang="en-US" dirty="0"/>
              <a:t>3:30 – 5:00 PM, Conventional Facility, Steve Dixon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997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Risk Workshop Agenda 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38484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April 7, 2017</a:t>
            </a:r>
            <a:endParaRPr lang="en-US" sz="2000" dirty="0"/>
          </a:p>
          <a:p>
            <a:r>
              <a:rPr lang="en-US" b="1" dirty="0"/>
              <a:t>Group 1: (IARC, Room 1A&amp;B)</a:t>
            </a:r>
            <a:endParaRPr lang="en-US" sz="2000" dirty="0"/>
          </a:p>
          <a:p>
            <a:pPr lvl="1"/>
            <a:r>
              <a:rPr lang="en-US" sz="2300" dirty="0"/>
              <a:t>8:00 – 8:30 AM, RF Coupler, Leonardo Ristori </a:t>
            </a:r>
          </a:p>
          <a:p>
            <a:pPr lvl="1"/>
            <a:r>
              <a:rPr lang="en-US" sz="2300" dirty="0"/>
              <a:t>8:30 – 9:30 PM, RF Power, Dave Peterson</a:t>
            </a:r>
          </a:p>
          <a:p>
            <a:pPr lvl="1"/>
            <a:r>
              <a:rPr lang="en-US" sz="2300" dirty="0"/>
              <a:t>9:30 – 10:15 PM, LLRF, Brian Chase</a:t>
            </a:r>
          </a:p>
          <a:p>
            <a:pPr lvl="1"/>
            <a:r>
              <a:rPr lang="en-US" sz="2300" dirty="0"/>
              <a:t>10:00 – 10:30 AM, Break</a:t>
            </a:r>
          </a:p>
          <a:p>
            <a:pPr lvl="1"/>
            <a:r>
              <a:rPr lang="en-US" sz="2300" dirty="0"/>
              <a:t>10:30 – 11:30 PM, RFPI, Peter Prieto</a:t>
            </a:r>
          </a:p>
          <a:p>
            <a:pPr lvl="1"/>
            <a:r>
              <a:rPr lang="en-US" sz="2300" dirty="0"/>
              <a:t>11:30 – 12:00 PM, RF Integration, Jim Steimel</a:t>
            </a:r>
          </a:p>
          <a:p>
            <a:r>
              <a:rPr lang="en-US" dirty="0"/>
              <a:t>12:00 – 1:00, Lunch</a:t>
            </a:r>
          </a:p>
          <a:p>
            <a:pPr lvl="1"/>
            <a:r>
              <a:rPr lang="en-US" dirty="0"/>
              <a:t>1:00 – 2:00 PM, ES&amp;H, Shekhar Mishra</a:t>
            </a:r>
          </a:p>
          <a:p>
            <a:pPr lvl="1"/>
            <a:r>
              <a:rPr lang="en-US" dirty="0"/>
              <a:t>2:00 – 2:30 PM, Machine Protection System, Jim Steimel</a:t>
            </a:r>
          </a:p>
          <a:p>
            <a:r>
              <a:rPr lang="en-US" b="1" dirty="0"/>
              <a:t>Group 2: (IARC, Floating Point)</a:t>
            </a:r>
            <a:endParaRPr lang="en-US" sz="2000" b="1" dirty="0"/>
          </a:p>
          <a:p>
            <a:pPr lvl="1"/>
            <a:r>
              <a:rPr lang="en-US" dirty="0"/>
              <a:t>8:00 – 9:00 AM, Cryogenic, Arkadiy Klebaner</a:t>
            </a:r>
            <a:endParaRPr lang="en-US" sz="1800" dirty="0"/>
          </a:p>
          <a:p>
            <a:pPr lvl="1"/>
            <a:r>
              <a:rPr lang="en-US" dirty="0"/>
              <a:t>9:00 – 10:00 AM SRF Infrastructure, Joe Ozelis</a:t>
            </a:r>
            <a:endParaRPr lang="en-US" sz="1800" dirty="0"/>
          </a:p>
          <a:p>
            <a:pPr lvl="1"/>
            <a:r>
              <a:rPr lang="en-US" dirty="0"/>
              <a:t>10:00 – 10:30 AM, Break</a:t>
            </a:r>
            <a:endParaRPr lang="en-US" sz="1800" dirty="0"/>
          </a:p>
          <a:p>
            <a:pPr lvl="1"/>
            <a:r>
              <a:rPr lang="en-US" dirty="0"/>
              <a:t>10:30 – 11:00 AM Controls, Jim Patrick</a:t>
            </a:r>
            <a:endParaRPr lang="en-US" sz="1800" dirty="0"/>
          </a:p>
          <a:p>
            <a:pPr lvl="1"/>
            <a:r>
              <a:rPr lang="en-US" dirty="0"/>
              <a:t>11:00 – 12:00 PM, Instrumentation, Vic Scarpine</a:t>
            </a:r>
          </a:p>
          <a:p>
            <a:r>
              <a:rPr lang="en-US" dirty="0"/>
              <a:t>12:30 – 1:00 PM, Lunch</a:t>
            </a:r>
            <a:endParaRPr lang="en-US" sz="2000" dirty="0"/>
          </a:p>
          <a:p>
            <a:pPr lvl="1"/>
            <a:r>
              <a:rPr lang="en-US" dirty="0"/>
              <a:t>1:00 – 1:45 PM, Front End, Lionel R Prost</a:t>
            </a:r>
          </a:p>
          <a:p>
            <a:pPr lvl="1"/>
            <a:r>
              <a:rPr lang="en-US" dirty="0"/>
              <a:t>1:45 – 2:30 PM, Superconducting Magnet Quench Protection</a:t>
            </a:r>
          </a:p>
          <a:p>
            <a:r>
              <a:rPr lang="en-US" b="1" dirty="0"/>
              <a:t>2:30 – 4:30 PM (Joint Group 1 and 2 Meeting, IARC, Room 1A&amp;B)</a:t>
            </a:r>
            <a:endParaRPr lang="en-US" sz="2000" b="1" dirty="0"/>
          </a:p>
          <a:p>
            <a:pPr lvl="1"/>
            <a:r>
              <a:rPr lang="en-US" dirty="0"/>
              <a:t>2:30 – 3:30 PM Risk Analysis Tool,</a:t>
            </a:r>
            <a:r>
              <a:rPr lang="en-US" sz="1800" dirty="0"/>
              <a:t> Mohammed </a:t>
            </a:r>
            <a:r>
              <a:rPr lang="en-US" sz="1800" dirty="0" err="1"/>
              <a:t>Elrafih</a:t>
            </a:r>
            <a:endParaRPr lang="en-US" sz="1800" dirty="0"/>
          </a:p>
          <a:p>
            <a:pPr lvl="1"/>
            <a:r>
              <a:rPr lang="en-US" dirty="0"/>
              <a:t>3:30 – 4:00 PM, Break</a:t>
            </a:r>
          </a:p>
          <a:p>
            <a:pPr lvl="1"/>
            <a:r>
              <a:rPr lang="en-US" dirty="0"/>
              <a:t>4:00 – 4:30 PM Plans for Risk Validation Meeting April 17, 2017, Shekhar Mishra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Rectangle: Rounded Corners 5"/>
          <p:cNvSpPr/>
          <p:nvPr/>
        </p:nvSpPr>
        <p:spPr>
          <a:xfrm>
            <a:off x="5987332" y="2401294"/>
            <a:ext cx="2913781" cy="2162755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cannot cover 130+ Risks. We will focus on a selected key risks.</a:t>
            </a:r>
          </a:p>
        </p:txBody>
      </p:sp>
    </p:spTree>
    <p:extLst>
      <p:ext uri="{BB962C8B-B14F-4D97-AF65-F5344CB8AC3E}">
        <p14:creationId xmlns:p14="http://schemas.microsoft.com/office/powerpoint/2010/main" val="1397920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537253"/>
            <a:ext cx="8686800" cy="427877"/>
          </a:xfrm>
        </p:spPr>
        <p:txBody>
          <a:bodyPr/>
          <a:lstStyle/>
          <a:p>
            <a:r>
              <a:rPr lang="en-US" dirty="0"/>
              <a:t>What’s the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Interactive work in the Risk Registry</a:t>
            </a:r>
          </a:p>
          <a:p>
            <a:pPr lvl="1"/>
            <a:r>
              <a:rPr lang="en-US" u="sng" dirty="0">
                <a:hlinkClick r:id="rId2"/>
              </a:rPr>
              <a:t>PIP2IT does not meet overall requirement at CD-3</a:t>
            </a:r>
            <a:endParaRPr lang="en-US" u="sng" dirty="0"/>
          </a:p>
          <a:p>
            <a:r>
              <a:rPr lang="en-US" dirty="0"/>
              <a:t>Does summary captures the Risk. </a:t>
            </a:r>
          </a:p>
          <a:p>
            <a:pPr lvl="1"/>
            <a:r>
              <a:rPr lang="en-US" dirty="0"/>
              <a:t>If &lt;Risk&gt; occurs then &lt;Impact&gt; jeopardizes &lt;Objective&gt;</a:t>
            </a:r>
          </a:p>
          <a:p>
            <a:r>
              <a:rPr lang="en-US" dirty="0"/>
              <a:t>Areas of discussion and agreement</a:t>
            </a:r>
          </a:p>
          <a:p>
            <a:pPr lvl="1"/>
            <a:r>
              <a:rPr lang="en-US" dirty="0"/>
              <a:t>Probability</a:t>
            </a:r>
          </a:p>
          <a:p>
            <a:pPr lvl="1"/>
            <a:r>
              <a:rPr lang="en-US" dirty="0"/>
              <a:t>Technical Impact</a:t>
            </a:r>
          </a:p>
          <a:p>
            <a:pPr lvl="1"/>
            <a:r>
              <a:rPr lang="en-US" dirty="0"/>
              <a:t>Cost Impact</a:t>
            </a:r>
          </a:p>
          <a:p>
            <a:pPr lvl="1"/>
            <a:r>
              <a:rPr lang="en-US" dirty="0"/>
              <a:t>Schedule Impact</a:t>
            </a:r>
          </a:p>
          <a:p>
            <a:pPr lvl="1"/>
            <a:r>
              <a:rPr lang="en-US" dirty="0"/>
              <a:t>Cause or Trigger</a:t>
            </a:r>
          </a:p>
          <a:p>
            <a:pPr lvl="1"/>
            <a:r>
              <a:rPr lang="en-US" dirty="0"/>
              <a:t>Initial thoughts on Risk Mitigation Plan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132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Hoping for two days of productive interactions</a:t>
            </a:r>
          </a:p>
          <a:p>
            <a:r>
              <a:rPr lang="en-US" dirty="0"/>
              <a:t>Indico website is </a:t>
            </a:r>
          </a:p>
          <a:p>
            <a:pPr lvl="1"/>
            <a:r>
              <a:rPr lang="en-US" dirty="0">
                <a:hlinkClick r:id="rId2"/>
              </a:rPr>
              <a:t>https://indico.fnal.gov/conferenceDisplay.py?confId=14141</a:t>
            </a:r>
            <a:endParaRPr lang="en-US" dirty="0"/>
          </a:p>
          <a:p>
            <a:r>
              <a:rPr lang="en-US" dirty="0"/>
              <a:t>Risk Registry (to edit you have to have an account)</a:t>
            </a:r>
          </a:p>
          <a:p>
            <a:pPr lvl="1"/>
            <a:r>
              <a:rPr lang="en-US" dirty="0">
                <a:hlinkClick r:id="rId3"/>
              </a:rPr>
              <a:t>https://fermipoint.fnal.gov/organization/ocoo/ippm/Lists/Risk%20Register/all-risks.aspx</a:t>
            </a:r>
            <a:endParaRPr lang="en-US" dirty="0"/>
          </a:p>
          <a:p>
            <a:pPr marL="5715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042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“The Risk Management process is a continuous, iterative process that is performed as early in the project cycle as possible.” (PIP-II started this after CD-0)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0" y="2300294"/>
            <a:ext cx="6102819" cy="3880097"/>
          </a:xfrm>
          <a:prstGeom prst="rect">
            <a:avLst/>
          </a:prstGeom>
        </p:spPr>
      </p:pic>
      <p:sp>
        <p:nvSpPr>
          <p:cNvPr id="9" name="Right Brace 8"/>
          <p:cNvSpPr/>
          <p:nvPr/>
        </p:nvSpPr>
        <p:spPr>
          <a:xfrm>
            <a:off x="6003235" y="4357315"/>
            <a:ext cx="365760" cy="87464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0692" y="3983604"/>
            <a:ext cx="2039137" cy="17174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We plan to have these done for CD-1 review</a:t>
            </a:r>
            <a:r>
              <a:rPr lang="en-US" dirty="0"/>
              <a:t>.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H="1">
            <a:off x="6160960" y="4806563"/>
            <a:ext cx="5745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497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Management Process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065" y="1184119"/>
            <a:ext cx="8672513" cy="47056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663" y="1542553"/>
            <a:ext cx="3482671" cy="3061252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85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1485"/>
            <a:ext cx="8672513" cy="833462"/>
          </a:xfrm>
        </p:spPr>
        <p:txBody>
          <a:bodyPr/>
          <a:lstStyle/>
          <a:p>
            <a:r>
              <a:rPr lang="en-US" dirty="0"/>
              <a:t>Build on what Fermilab Projects have developed</a:t>
            </a:r>
          </a:p>
          <a:p>
            <a:pPr lvl="1"/>
            <a:r>
              <a:rPr lang="en-US" dirty="0"/>
              <a:t>Learn and utilize their experience for CD-1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 rotWithShape="1">
          <a:blip r:embed="rId2"/>
          <a:srcRect l="31608" t="12210" r="32602" b="23859"/>
          <a:stretch/>
        </p:blipFill>
        <p:spPr>
          <a:xfrm>
            <a:off x="228600" y="1804947"/>
            <a:ext cx="4309081" cy="41693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9419" y="2558792"/>
            <a:ext cx="2886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Link</a:t>
            </a:r>
            <a:r>
              <a:rPr lang="en-US" dirty="0"/>
              <a:t> to this document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2110" t="23544" r="34404" b="8269"/>
          <a:stretch/>
        </p:blipFill>
        <p:spPr>
          <a:xfrm>
            <a:off x="4764954" y="1784427"/>
            <a:ext cx="3790650" cy="419567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65772" y="2466648"/>
            <a:ext cx="2886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Link</a:t>
            </a:r>
            <a:r>
              <a:rPr lang="en-US" dirty="0"/>
              <a:t> to this document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4361" y="5942468"/>
            <a:ext cx="7961243" cy="3246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PIP-II will follow this and all the procedures established by the Fermilab Project Office.</a:t>
            </a:r>
          </a:p>
        </p:txBody>
      </p:sp>
    </p:spTree>
    <p:extLst>
      <p:ext uri="{BB962C8B-B14F-4D97-AF65-F5344CB8AC3E}">
        <p14:creationId xmlns:p14="http://schemas.microsoft.com/office/powerpoint/2010/main" val="55401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Risk Identification</a:t>
            </a:r>
          </a:p>
          <a:p>
            <a:pPr lvl="1"/>
            <a:r>
              <a:rPr lang="en-US" dirty="0"/>
              <a:t>PIP-II Project has identified 130+ risk  </a:t>
            </a:r>
            <a:r>
              <a:rPr lang="en-US" dirty="0">
                <a:sym typeface="Wingdings" panose="05000000000000000000" pitchFamily="2" charset="2"/>
              </a:rPr>
              <a:t> Draft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At the end of this workshop we expect to have Final-n Draft</a:t>
            </a:r>
          </a:p>
          <a:p>
            <a:r>
              <a:rPr lang="en-US" dirty="0">
                <a:sym typeface="Wingdings" panose="05000000000000000000" pitchFamily="2" charset="2"/>
              </a:rPr>
              <a:t>Risk Owners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Project Office for all L2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L3Ms for all technical components L3</a:t>
            </a:r>
          </a:p>
          <a:p>
            <a:r>
              <a:rPr lang="en-US" dirty="0">
                <a:sym typeface="Wingdings" panose="05000000000000000000" pitchFamily="2" charset="2"/>
              </a:rPr>
              <a:t>Assignment of Probabilities and Consequences</a:t>
            </a:r>
          </a:p>
          <a:p>
            <a:r>
              <a:rPr lang="en-US" dirty="0">
                <a:sym typeface="Wingdings" panose="05000000000000000000" pitchFamily="2" charset="2"/>
              </a:rPr>
              <a:t>Assignment of Risk Trigger Metrics</a:t>
            </a:r>
          </a:p>
          <a:p>
            <a:r>
              <a:rPr lang="en-US" dirty="0">
                <a:sym typeface="Wingdings" panose="05000000000000000000" pitchFamily="2" charset="2"/>
              </a:rPr>
              <a:t>Risk Register</a:t>
            </a:r>
          </a:p>
          <a:p>
            <a:r>
              <a:rPr lang="en-US" dirty="0">
                <a:sym typeface="Wingdings" panose="05000000000000000000" pitchFamily="2" charset="2"/>
              </a:rPr>
              <a:t>Risk Analysis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Qualitative Risk Analysis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Quantitative Risk Analysis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536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Risk Owner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5141839"/>
              </p:ext>
            </p:extLst>
          </p:nvPr>
        </p:nvGraphicFramePr>
        <p:xfrm>
          <a:off x="222250" y="996008"/>
          <a:ext cx="5791402" cy="5225008"/>
        </p:xfrm>
        <a:graphic>
          <a:graphicData uri="http://schemas.openxmlformats.org/drawingml/2006/table">
            <a:tbl>
              <a:tblPr/>
              <a:tblGrid>
                <a:gridCol w="1121301">
                  <a:extLst>
                    <a:ext uri="{9D8B030D-6E8A-4147-A177-3AD203B41FA5}">
                      <a16:colId xmlns:a16="http://schemas.microsoft.com/office/drawing/2014/main" val="533498786"/>
                    </a:ext>
                  </a:extLst>
                </a:gridCol>
                <a:gridCol w="2880790">
                  <a:extLst>
                    <a:ext uri="{9D8B030D-6E8A-4147-A177-3AD203B41FA5}">
                      <a16:colId xmlns:a16="http://schemas.microsoft.com/office/drawing/2014/main" val="861893216"/>
                    </a:ext>
                  </a:extLst>
                </a:gridCol>
                <a:gridCol w="1789311">
                  <a:extLst>
                    <a:ext uri="{9D8B030D-6E8A-4147-A177-3AD203B41FA5}">
                      <a16:colId xmlns:a16="http://schemas.microsoft.com/office/drawing/2014/main" val="3757321899"/>
                    </a:ext>
                  </a:extLst>
                </a:gridCol>
              </a:tblGrid>
              <a:tr h="131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WBS Code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WBS Name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WBS manager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8248454"/>
                  </a:ext>
                </a:extLst>
              </a:tr>
              <a:tr h="131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PIP-II Project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Holmes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238278"/>
                  </a:ext>
                </a:extLst>
              </a:tr>
              <a:tr h="131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121.1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PIP-II - Major Milestones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Holmes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7509488"/>
                  </a:ext>
                </a:extLst>
              </a:tr>
              <a:tr h="131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121.2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PIP-II - Project Management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Holmes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7712628"/>
                  </a:ext>
                </a:extLst>
              </a:tr>
              <a:tr h="131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121.2.1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 - T3 Milestones (PIP-II Project Manager)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Holmes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4014921"/>
                  </a:ext>
                </a:extLst>
              </a:tr>
              <a:tr h="131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121.2.2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 - Fermilab &amp; USA Coordination (Fermi&amp;USACoord)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Holmes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9833088"/>
                  </a:ext>
                </a:extLst>
              </a:tr>
              <a:tr h="131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121.2.3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 - International Coordination (IntCoord)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Holmes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4820764"/>
                  </a:ext>
                </a:extLst>
              </a:tr>
              <a:tr h="131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121.2.4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 - Business Office (BO)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L. Lari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903734"/>
                  </a:ext>
                </a:extLst>
              </a:tr>
              <a:tr h="131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121.2.5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 - Environmental Safety, Health &amp; Quality (ESH&amp;Q)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V. Kuchler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634650"/>
                  </a:ext>
                </a:extLst>
              </a:tr>
              <a:tr h="131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121.2.6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 - System Engineering &amp; Electrical and Mechanical Integration (SE&amp;I)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 Mitchell + J. Steimel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1058483"/>
                  </a:ext>
                </a:extLst>
              </a:tr>
              <a:tr h="131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121.3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PIP-II - Linac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F. Garcia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1169158"/>
                  </a:ext>
                </a:extLst>
              </a:tr>
              <a:tr h="131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121.3.1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Linac - Project Management (PM)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F. Garcia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379810"/>
                  </a:ext>
                </a:extLst>
              </a:tr>
              <a:tr h="131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121.3.2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Linac - Accelerator Physics (AP)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V. Lebedev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3602915"/>
                  </a:ext>
                </a:extLst>
              </a:tr>
              <a:tr h="131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121.3.3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Linac - Ions Source &amp; Low Energy Beam Transfer (IS&amp;LEBT)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L. Prost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775272"/>
                  </a:ext>
                </a:extLst>
              </a:tr>
              <a:tr h="131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121.3.4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Linac - Radio Frequency Quadrupole (RFQ)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L. Prost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768813"/>
                  </a:ext>
                </a:extLst>
              </a:tr>
              <a:tr h="131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121.3.5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Linac - Medium Energy Beam Transfer (MEBT)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L. Prost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096211"/>
                  </a:ext>
                </a:extLst>
              </a:tr>
              <a:tr h="131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121.3.6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Linac - Half Wave Resonator (HWR)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Rowe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4886775"/>
                  </a:ext>
                </a:extLst>
              </a:tr>
              <a:tr h="131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121.3.7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Linac - Single Spoke Resonator 1 (SSR1)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L. Ristori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841893"/>
                  </a:ext>
                </a:extLst>
              </a:tr>
              <a:tr h="131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121.3.8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Linac - Single Spoke Resonator 2 (SSR2)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L. Ristori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0546972"/>
                  </a:ext>
                </a:extLst>
              </a:tr>
              <a:tr h="131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121.3.9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Linac - Low Beta 650 (LB650)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T. Nichol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562387"/>
                  </a:ext>
                </a:extLst>
              </a:tr>
              <a:tr h="131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121.3.10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Linac - High Beta 650 (HB650)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T. Nichol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028096"/>
                  </a:ext>
                </a:extLst>
              </a:tr>
              <a:tr h="131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121.3.11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Linac - Radio Frequency power (RF)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 Peterson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265249"/>
                  </a:ext>
                </a:extLst>
              </a:tr>
              <a:tr h="131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121.3.12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Linac - RF power INTegration (RF-INT)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Chase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993457"/>
                  </a:ext>
                </a:extLst>
              </a:tr>
              <a:tr h="131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121.3.13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Linac - CRYOgenics (CRYO)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Klebaner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063856"/>
                  </a:ext>
                </a:extLst>
              </a:tr>
              <a:tr h="131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121.3.14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Linac - LB650 and HB650 Warm Units (WarmU)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Chen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9103168"/>
                  </a:ext>
                </a:extLst>
              </a:tr>
              <a:tr h="131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121.3.15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Linac - cold and warm magnets Power Supply (PS)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Hanna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634046"/>
                  </a:ext>
                </a:extLst>
              </a:tr>
              <a:tr h="131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121.3.16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Linac - Beam Transfer Line to booster  (BTL)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 Johnson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515614"/>
                  </a:ext>
                </a:extLst>
              </a:tr>
              <a:tr h="131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121.3.17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Linac - Beam Absorber Line (BAL)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 Johnson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680878"/>
                  </a:ext>
                </a:extLst>
              </a:tr>
              <a:tr h="131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121.3.18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Linac - Beam Instrumentation (BI)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V. Scarpine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903083"/>
                  </a:ext>
                </a:extLst>
              </a:tr>
              <a:tr h="131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121.3.19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Linac - Controls (C)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J. Patrick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2195407"/>
                  </a:ext>
                </a:extLst>
              </a:tr>
              <a:tr h="131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121.3.20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Linac - Vacuum (V)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Chen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3803758"/>
                  </a:ext>
                </a:extLst>
              </a:tr>
              <a:tr h="131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121.3.21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Linac - General Services Support (GenServ)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 Baffes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584282"/>
                  </a:ext>
                </a:extLst>
              </a:tr>
              <a:tr h="131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121.3.22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Linac - Safety Systems (SS)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J. Anderson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60888"/>
                  </a:ext>
                </a:extLst>
              </a:tr>
              <a:tr h="131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121.3.23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Linac - Test Infrastructures (TI)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J. Leibfritz + J. Ozelis + M. White + L. Ristori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581783"/>
                  </a:ext>
                </a:extLst>
              </a:tr>
              <a:tr h="131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121.3.24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Linac - Installation, Integration &amp; Commissioning Coordination (I&amp;I&amp;C)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 Baffes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7296084"/>
                  </a:ext>
                </a:extLst>
              </a:tr>
              <a:tr h="131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121.4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PIP-II - Booster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 Kourbanis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161599"/>
                  </a:ext>
                </a:extLst>
              </a:tr>
              <a:tr h="131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121.5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PIP-II - Recycler/Main Injector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 Kourbanis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5898628"/>
                  </a:ext>
                </a:extLst>
              </a:tr>
              <a:tr h="131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121.6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PIP-II - Conventional Facility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Dixon</a:t>
                      </a:r>
                    </a:p>
                  </a:txBody>
                  <a:tcPr marL="5966" marR="5966" marT="59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67945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54310" y="2321781"/>
            <a:ext cx="2822713" cy="22422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PIP-II L3Ms are Risk Owners for all the L3 WBS under 121.3, 121.4, 121.5 and 121.6 L2 WBS</a:t>
            </a:r>
          </a:p>
        </p:txBody>
      </p:sp>
    </p:spTree>
    <p:extLst>
      <p:ext uri="{BB962C8B-B14F-4D97-AF65-F5344CB8AC3E}">
        <p14:creationId xmlns:p14="http://schemas.microsoft.com/office/powerpoint/2010/main" val="188608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Ranking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1043046"/>
            <a:ext cx="8672513" cy="5118857"/>
          </a:xfrm>
        </p:spPr>
        <p:txBody>
          <a:bodyPr/>
          <a:lstStyle/>
          <a:p>
            <a:r>
              <a:rPr lang="en-US" dirty="0"/>
              <a:t>PIP-II Project is using this matrix of risk probability vs impacts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090" y="1821923"/>
            <a:ext cx="5693486" cy="3831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6666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Risk Workshop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970059"/>
            <a:ext cx="8672513" cy="53114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Bring together the projects’ leadership as well as external experts to focus on risks.</a:t>
            </a:r>
          </a:p>
          <a:p>
            <a:r>
              <a:rPr lang="en-US" dirty="0"/>
              <a:t>Dialog and exchange ideas, not just present and review.</a:t>
            </a:r>
          </a:p>
          <a:p>
            <a:r>
              <a:rPr lang="en-US" dirty="0"/>
              <a:t>Ensure that all known risk threats and opportunities are appropriately characterized.</a:t>
            </a:r>
          </a:p>
          <a:p>
            <a:r>
              <a:rPr lang="en-US" dirty="0"/>
              <a:t>Classify threats in order to identify those that need to be actively managed in the near term.</a:t>
            </a:r>
          </a:p>
          <a:p>
            <a:r>
              <a:rPr lang="en-US" dirty="0"/>
              <a:t>Do this in an open, transparent, and inclusive manner.</a:t>
            </a:r>
          </a:p>
          <a:p>
            <a:pPr lvl="1"/>
            <a:r>
              <a:rPr lang="en-US" dirty="0"/>
              <a:t>To maximize buy-in through an objective dialogue among the participants about the risks.</a:t>
            </a:r>
          </a:p>
          <a:p>
            <a:pPr lvl="1"/>
            <a:r>
              <a:rPr lang="en-US" dirty="0"/>
              <a:t>To ensure that all perspectives, views and opinions are heard and considered in identifying and judging the risks.</a:t>
            </a:r>
          </a:p>
          <a:p>
            <a:pPr lvl="1"/>
            <a:r>
              <a:rPr lang="en-US" dirty="0"/>
              <a:t>For this open dialogue to lead to consensus on a large majority of the risks for the CD-1 scope, cost, schedule and more importantly </a:t>
            </a:r>
            <a:r>
              <a:rPr lang="en-US" dirty="0">
                <a:solidFill>
                  <a:srgbClr val="FF0000"/>
                </a:solidFill>
              </a:rPr>
              <a:t>the mitigation plan and schedule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PIP-II Risk Management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04E01-8191-4F05-9582-B821E5EA4F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19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Fermilab Subject Matter Experts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543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Rich Stanek  </a:t>
            </a:r>
            <a:r>
              <a:rPr lang="en-US" dirty="0">
                <a:sym typeface="Wingdings" panose="05000000000000000000" pitchFamily="2" charset="2"/>
              </a:rPr>
              <a:t> Management and International Collaboration</a:t>
            </a:r>
            <a:endParaRPr lang="en-US" dirty="0"/>
          </a:p>
          <a:p>
            <a:r>
              <a:rPr lang="en-US" dirty="0"/>
              <a:t>Elaine G Mccluskey </a:t>
            </a:r>
            <a:r>
              <a:rPr lang="en-US" dirty="0">
                <a:sym typeface="Wingdings" panose="05000000000000000000" pitchFamily="2" charset="2"/>
              </a:rPr>
              <a:t> Management, International Collaboration and Conventional Facility</a:t>
            </a:r>
            <a:endParaRPr lang="en-US" dirty="0"/>
          </a:p>
          <a:p>
            <a:r>
              <a:rPr lang="en-US" dirty="0"/>
              <a:t>Vyacheslav P Yakovlev </a:t>
            </a:r>
            <a:r>
              <a:rPr lang="en-US" dirty="0">
                <a:sym typeface="Wingdings" panose="05000000000000000000" pitchFamily="2" charset="2"/>
              </a:rPr>
              <a:t> Cavity, Cryomodule and RF</a:t>
            </a:r>
            <a:endParaRPr lang="en-US" dirty="0"/>
          </a:p>
          <a:p>
            <a:r>
              <a:rPr lang="en-US" dirty="0"/>
              <a:t>Camille Ginsburg </a:t>
            </a:r>
            <a:r>
              <a:rPr lang="en-US" dirty="0">
                <a:sym typeface="Wingdings" panose="05000000000000000000" pitchFamily="2" charset="2"/>
              </a:rPr>
              <a:t> Cavity, Cryomodule and RF </a:t>
            </a:r>
            <a:endParaRPr lang="en-US" dirty="0"/>
          </a:p>
          <a:p>
            <a:r>
              <a:rPr lang="en-US" dirty="0"/>
              <a:t>Ruben H </a:t>
            </a:r>
            <a:r>
              <a:rPr lang="en-US" dirty="0" err="1"/>
              <a:t>Carcagno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RF and Instrumentation</a:t>
            </a:r>
            <a:endParaRPr lang="en-US" dirty="0"/>
          </a:p>
          <a:p>
            <a:r>
              <a:rPr lang="en-US" dirty="0"/>
              <a:t>Marc L </a:t>
            </a:r>
            <a:r>
              <a:rPr lang="en-US" dirty="0" err="1"/>
              <a:t>Kaducak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All areas   (Group 1)</a:t>
            </a:r>
            <a:endParaRPr lang="en-US" dirty="0"/>
          </a:p>
          <a:p>
            <a:r>
              <a:rPr lang="en-US" dirty="0" err="1"/>
              <a:t>Vaia</a:t>
            </a:r>
            <a:r>
              <a:rPr lang="en-US" dirty="0"/>
              <a:t> Papadimitriou </a:t>
            </a:r>
            <a:r>
              <a:rPr lang="en-US" dirty="0">
                <a:sym typeface="Wingdings" panose="05000000000000000000" pitchFamily="2" charset="2"/>
              </a:rPr>
              <a:t> All areas   (Group 2)</a:t>
            </a:r>
            <a:endParaRPr lang="en-US" dirty="0"/>
          </a:p>
          <a:p>
            <a:r>
              <a:rPr lang="en-US" dirty="0"/>
              <a:t>Lucas Taylor </a:t>
            </a:r>
            <a:r>
              <a:rPr lang="en-US" dirty="0">
                <a:sym typeface="Wingdings" panose="05000000000000000000" pitchFamily="2" charset="2"/>
              </a:rPr>
              <a:t> All areas  (Group 1)</a:t>
            </a:r>
          </a:p>
          <a:p>
            <a:r>
              <a:rPr lang="en-US" dirty="0"/>
              <a:t>Erik E Gottschalk </a:t>
            </a:r>
            <a:r>
              <a:rPr lang="en-US" dirty="0">
                <a:sym typeface="Wingdings" panose="05000000000000000000" pitchFamily="2" charset="2"/>
              </a:rPr>
              <a:t> All areas  (Group 2)</a:t>
            </a:r>
            <a:endParaRPr lang="en-US" dirty="0"/>
          </a:p>
          <a:p>
            <a:r>
              <a:rPr lang="en-US" dirty="0"/>
              <a:t>Mohammed </a:t>
            </a:r>
            <a:r>
              <a:rPr lang="en-US" dirty="0" err="1"/>
              <a:t>Elrafih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All areas (Group 1)</a:t>
            </a:r>
          </a:p>
          <a:p>
            <a:r>
              <a:rPr lang="en-US" dirty="0">
                <a:sym typeface="Wingdings" panose="05000000000000000000" pitchFamily="2" charset="2"/>
              </a:rPr>
              <a:t>Thomas </a:t>
            </a:r>
            <a:r>
              <a:rPr lang="en-US" dirty="0" err="1">
                <a:sym typeface="Wingdings" panose="05000000000000000000" pitchFamily="2" charset="2"/>
              </a:rPr>
              <a:t>Hamernik</a:t>
            </a:r>
            <a:r>
              <a:rPr lang="en-US" dirty="0">
                <a:sym typeface="Wingdings" panose="05000000000000000000" pitchFamily="2" charset="2"/>
              </a:rPr>
              <a:t>  Conventional Facility</a:t>
            </a:r>
          </a:p>
          <a:p>
            <a:r>
              <a:rPr lang="en-US" dirty="0">
                <a:sym typeface="Wingdings" panose="05000000000000000000" pitchFamily="2" charset="2"/>
              </a:rPr>
              <a:t>Tracy K. Lundin  Conventional Facility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82878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Partners_PowerPoint_Template_090915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P-II Risk Management.pptx" id="{2ADAA87C-13A9-4D36-8FCF-C6356769C1D9}" vid="{F7FB6E2E-6782-4D94-9BB9-2DD3BE79A1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11757</TotalTime>
  <Words>1439</Words>
  <Application>Microsoft Office PowerPoint</Application>
  <PresentationFormat>On-screen Show (4:3)</PresentationFormat>
  <Paragraphs>249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Calibri</vt:lpstr>
      <vt:lpstr>Geneva</vt:lpstr>
      <vt:lpstr>Helvetica</vt:lpstr>
      <vt:lpstr>Wingdings</vt:lpstr>
      <vt:lpstr>FermilabPartners_PowerPoint_Template_090915</vt:lpstr>
      <vt:lpstr>PowerPoint Presentation</vt:lpstr>
      <vt:lpstr>Risk Management</vt:lpstr>
      <vt:lpstr>Risk Management Process</vt:lpstr>
      <vt:lpstr>Risk Planning</vt:lpstr>
      <vt:lpstr>Risk Assessment</vt:lpstr>
      <vt:lpstr>PIP-II Risk Owner</vt:lpstr>
      <vt:lpstr>Risk Ranking</vt:lpstr>
      <vt:lpstr>Purpose of Risk Workshop</vt:lpstr>
      <vt:lpstr>Fermilab Subject Matter Experts</vt:lpstr>
      <vt:lpstr>PIP-II Risk Workshop Agenda</vt:lpstr>
      <vt:lpstr>PIP-II Risk Workshop Agenda ….</vt:lpstr>
      <vt:lpstr>What’s the plan</vt:lpstr>
      <vt:lpstr>Summary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C. S. Mishra x4094 08870N</dc:creator>
  <cp:lastModifiedBy>C. S. Mishra x4094 08870N</cp:lastModifiedBy>
  <cp:revision>54</cp:revision>
  <cp:lastPrinted>2017-04-04T16:41:29Z</cp:lastPrinted>
  <dcterms:created xsi:type="dcterms:W3CDTF">2017-01-12T18:49:08Z</dcterms:created>
  <dcterms:modified xsi:type="dcterms:W3CDTF">2017-04-05T18:31:30Z</dcterms:modified>
</cp:coreProperties>
</file>