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86" r:id="rId2"/>
    <p:sldId id="287" r:id="rId3"/>
    <p:sldId id="288" r:id="rId4"/>
    <p:sldId id="289" r:id="rId5"/>
    <p:sldId id="290" r:id="rId6"/>
  </p:sldIdLst>
  <p:sldSz cx="9144000" cy="6858000" type="screen4x3"/>
  <p:notesSz cx="6985000" cy="92837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3655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688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174">
          <p15:clr>
            <a:srgbClr val="A4A3A4"/>
          </p15:clr>
        </p15:guide>
        <p15:guide id="7" orient="horz" pos="128">
          <p15:clr>
            <a:srgbClr val="A4A3A4"/>
          </p15:clr>
        </p15:guide>
        <p15:guide id="8" pos="5621">
          <p15:clr>
            <a:srgbClr val="A4A3A4"/>
          </p15:clr>
        </p15:guide>
        <p15:guide id="9" pos="136">
          <p15:clr>
            <a:srgbClr val="A4A3A4"/>
          </p15:clr>
        </p15:guide>
        <p15:guide id="10" pos="589">
          <p15:clr>
            <a:srgbClr val="A4A3A4"/>
          </p15:clr>
        </p15:guide>
        <p15:guide id="11" pos="3572">
          <p15:clr>
            <a:srgbClr val="A4A3A4"/>
          </p15:clr>
        </p15:guide>
        <p15:guide id="12" pos="5163">
          <p15:clr>
            <a:srgbClr val="A4A3A4"/>
          </p15:clr>
        </p15:guide>
        <p15:guide id="13" pos="4632">
          <p15:clr>
            <a:srgbClr val="A4A3A4"/>
          </p15:clr>
        </p15:guide>
        <p15:guide id="14" pos="444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4E4E"/>
    <a:srgbClr val="404040"/>
    <a:srgbClr val="004C97"/>
    <a:srgbClr val="63666A"/>
    <a:srgbClr val="99D6EA"/>
    <a:srgbClr val="505050"/>
    <a:srgbClr val="A7A8AA"/>
    <a:srgbClr val="003087"/>
    <a:srgbClr val="0F2D62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napToObjects="1" showGuides="1">
      <p:cViewPr varScale="1">
        <p:scale>
          <a:sx n="68" d="100"/>
          <a:sy n="68" d="100"/>
        </p:scale>
        <p:origin x="72" y="726"/>
      </p:cViewPr>
      <p:guideLst>
        <p:guide orient="horz" pos="4142"/>
        <p:guide orient="horz" pos="3655"/>
        <p:guide orient="horz" pos="1698"/>
        <p:guide orient="horz" pos="688"/>
        <p:guide orient="horz" pos="2790"/>
        <p:guide orient="horz" pos="174"/>
        <p:guide orient="horz" pos="128"/>
        <p:guide pos="5621"/>
        <p:guide pos="136"/>
        <p:guide pos="589"/>
        <p:guide pos="3572"/>
        <p:guide pos="5163"/>
        <p:guide pos="4632"/>
        <p:guide pos="444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4/5/2017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4/5/2017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899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ermilab + Extra Logos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219719" y="4963772"/>
            <a:ext cx="4941110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219718" y="3951841"/>
            <a:ext cx="8667106" cy="1003049"/>
          </a:xfrm>
          <a:prstGeom prst="rect">
            <a:avLst/>
          </a:prstGeom>
        </p:spPr>
        <p:txBody>
          <a:bodyPr vert="horz" wrap="square" lIns="0" tIns="27432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2" name="Picture 31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33" name="Picture 32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88917"/>
            <a:ext cx="9010786" cy="3018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805057" y="6115469"/>
            <a:ext cx="1147625" cy="624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8268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5691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accent3"/>
                </a:solidFill>
              </a:defRPr>
            </a:lvl3pPr>
            <a:lvl4pPr>
              <a:defRPr sz="1800">
                <a:solidFill>
                  <a:schemeClr val="accent4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28600" y="6315146"/>
            <a:ext cx="8677275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488691" y="6478730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61181" y="6478730"/>
            <a:ext cx="5474355" cy="23728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PIP-II Risk Management</a:t>
            </a:r>
            <a:endParaRPr lang="en-US" b="1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495482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769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8600" y="4765101"/>
            <a:ext cx="420624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87970" y="4765101"/>
            <a:ext cx="420624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0" y="1043694"/>
            <a:ext cx="4206240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chemeClr val="tx2"/>
                </a:solidFill>
              </a:defRPr>
            </a:lvl2pPr>
            <a:lvl3pPr>
              <a:defRPr sz="2000">
                <a:solidFill>
                  <a:schemeClr val="accent3"/>
                </a:solidFill>
              </a:defRPr>
            </a:lvl3pPr>
            <a:lvl4pPr>
              <a:defRPr sz="1800">
                <a:solidFill>
                  <a:schemeClr val="accent4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chemeClr val="accent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87970" y="1043694"/>
            <a:ext cx="4206240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chemeClr val="tx2"/>
                </a:solidFill>
              </a:defRPr>
            </a:lvl2pPr>
            <a:lvl3pPr>
              <a:defRPr sz="2000">
                <a:solidFill>
                  <a:schemeClr val="accent3"/>
                </a:solidFill>
              </a:defRPr>
            </a:lvl3pPr>
            <a:lvl4pPr>
              <a:defRPr sz="1800">
                <a:solidFill>
                  <a:schemeClr val="accent4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chemeClr val="accent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7472362" y="6491467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91759" y="6491467"/>
            <a:ext cx="5466192" cy="23728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PIP-II Risk Management</a:t>
            </a:r>
            <a:endParaRPr lang="en-US" b="1" dirty="0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228600" y="465691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495482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056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1043694"/>
            <a:ext cx="5347605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chemeClr val="tx2"/>
                </a:solidFill>
              </a:defRPr>
            </a:lvl2pPr>
            <a:lvl3pPr>
              <a:defRPr sz="2000">
                <a:solidFill>
                  <a:schemeClr val="accent3"/>
                </a:solidFill>
              </a:defRPr>
            </a:lvl3pPr>
            <a:lvl4pPr>
              <a:defRPr sz="1800">
                <a:solidFill>
                  <a:schemeClr val="accent4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chemeClr val="accent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443900" y="6488179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081567" y="6484178"/>
            <a:ext cx="5425370" cy="242873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PIP-II Risk Management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465691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105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686800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30602" y="6495482"/>
            <a:ext cx="5360056" cy="242873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PIP-II Risk Management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64DF0CCB-7EA3-7341-A46D-36EC5E85EB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4073" y="465691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513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476557" y="6474279"/>
            <a:ext cx="675368" cy="255200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97895" y="6476725"/>
            <a:ext cx="5458028" cy="237285"/>
          </a:xfrm>
        </p:spPr>
        <p:txBody>
          <a:bodyPr/>
          <a:lstStyle/>
          <a:p>
            <a:pPr>
              <a:defRPr/>
            </a:pPr>
            <a:r>
              <a:rPr lang="en-US"/>
              <a:t>PIP-II Risk Management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468311"/>
            <a:ext cx="8675688" cy="5684865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216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9371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4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9371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5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9371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6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9371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7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9371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>
          <a:xfrm>
            <a:off x="7318987" y="6488179"/>
            <a:ext cx="675368" cy="241300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1097894" y="6486606"/>
            <a:ext cx="5449863" cy="242873"/>
          </a:xfrm>
        </p:spPr>
        <p:txBody>
          <a:bodyPr/>
          <a:lstStyle/>
          <a:p>
            <a:pPr>
              <a:defRPr/>
            </a:pPr>
            <a:r>
              <a:rPr lang="en-US"/>
              <a:t>PIP-II Risk Management</a:t>
            </a:r>
            <a:endParaRPr lang="en-US" b="1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8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1050328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1050328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1050328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1050328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1050328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9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52695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0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52695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1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52695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52695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3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52695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228600" y="463790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666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566364" y="6488179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11956" y="6495483"/>
            <a:ext cx="4989690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PIP-II Risk Management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495482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14800" y="6315146"/>
            <a:ext cx="8704708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Slide Number Placeholder 5"/>
          <p:cNvSpPr txBox="1">
            <a:spLocks/>
          </p:cNvSpPr>
          <p:nvPr/>
        </p:nvSpPr>
        <p:spPr>
          <a:xfrm>
            <a:off x="381001" y="6667500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rgbClr val="004C97"/>
                </a:solidFill>
                <a:latin typeface="Helvetica" charset="0"/>
                <a:ea typeface="Geneva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>
              <a:defRPr/>
            </a:pPr>
            <a:endParaRPr lang="en-US" dirty="0"/>
          </a:p>
        </p:txBody>
      </p:sp>
      <p:grpSp>
        <p:nvGrpSpPr>
          <p:cNvPr id="12" name="Group 11"/>
          <p:cNvGrpSpPr>
            <a:grpSpLocks noChangeAspect="1"/>
          </p:cNvGrpSpPr>
          <p:nvPr/>
        </p:nvGrpSpPr>
        <p:grpSpPr>
          <a:xfrm>
            <a:off x="209721" y="136401"/>
            <a:ext cx="8723157" cy="197990"/>
            <a:chOff x="577653" y="6258863"/>
            <a:chExt cx="8320285" cy="188846"/>
          </a:xfrm>
        </p:grpSpPr>
        <p:cxnSp>
          <p:nvCxnSpPr>
            <p:cNvPr id="14" name="Straight Connector 13"/>
            <p:cNvCxnSpPr/>
            <p:nvPr userDrawn="1"/>
          </p:nvCxnSpPr>
          <p:spPr>
            <a:xfrm>
              <a:off x="577653" y="6351018"/>
              <a:ext cx="7213350" cy="6918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Picture 6" descr="FermiLogo_RGB_NALBlue.png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8241732" y="6381246"/>
            <a:ext cx="762066" cy="41592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10" r:id="rId1"/>
    <p:sldLayoutId id="2147484098" r:id="rId2"/>
    <p:sldLayoutId id="2147484099" r:id="rId3"/>
    <p:sldLayoutId id="2147484100" r:id="rId4"/>
    <p:sldLayoutId id="2147484101" r:id="rId5"/>
    <p:sldLayoutId id="2147484121" r:id="rId6"/>
    <p:sldLayoutId id="2147484113" r:id="rId7"/>
  </p:sldLayoutIdLst>
  <p:hf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595959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19718" y="5186902"/>
            <a:ext cx="4941110" cy="999214"/>
          </a:xfrm>
        </p:spPr>
        <p:txBody>
          <a:bodyPr/>
          <a:lstStyle/>
          <a:p>
            <a:r>
              <a:rPr lang="en-US" dirty="0" smtClean="0"/>
              <a:t>Bruce Hanna</a:t>
            </a:r>
            <a:endParaRPr lang="en-US" dirty="0"/>
          </a:p>
          <a:p>
            <a:r>
              <a:rPr lang="en-US" sz="1400" dirty="0"/>
              <a:t>PIP-II Risk Workshop</a:t>
            </a:r>
          </a:p>
          <a:p>
            <a:r>
              <a:rPr lang="en-US" sz="1400" dirty="0"/>
              <a:t>Thursday 4/6-4/7/2017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PIP-II Project Risk: </a:t>
            </a:r>
            <a:r>
              <a:rPr lang="en-US" dirty="0" smtClean="0"/>
              <a:t>Quench Calculations and QPM System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810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Summary: Opportunity or Threat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Risk Owner: </a:t>
            </a:r>
            <a:r>
              <a:rPr lang="en-US" dirty="0" smtClean="0"/>
              <a:t>Bruce Hanna</a:t>
            </a:r>
            <a:endParaRPr lang="en-US" dirty="0"/>
          </a:p>
          <a:p>
            <a:r>
              <a:rPr lang="en-US" dirty="0" smtClean="0"/>
              <a:t>It is planned to perform Quench calculations on superconducting solenoids</a:t>
            </a:r>
            <a:endParaRPr lang="en-US" dirty="0"/>
          </a:p>
          <a:p>
            <a:pPr lvl="1"/>
            <a:r>
              <a:rPr lang="en-US" dirty="0" smtClean="0"/>
              <a:t>SSR1 as a check </a:t>
            </a:r>
            <a:endParaRPr lang="en-US" dirty="0"/>
          </a:p>
          <a:p>
            <a:pPr lvl="1"/>
            <a:r>
              <a:rPr lang="en-US" dirty="0" smtClean="0"/>
              <a:t>SSR2 </a:t>
            </a:r>
            <a:endParaRPr lang="en-US" dirty="0"/>
          </a:p>
          <a:p>
            <a:r>
              <a:rPr lang="en-US" dirty="0"/>
              <a:t>Risk Cause:</a:t>
            </a:r>
          </a:p>
          <a:p>
            <a:pPr lvl="1"/>
            <a:r>
              <a:rPr lang="en-US" dirty="0" smtClean="0"/>
              <a:t>Calculations may show 1) that our QPM system is not adequate for SSR1 solenoids and 2) that dumps may be needed for SSR2</a:t>
            </a:r>
            <a:endParaRPr lang="en-US" dirty="0"/>
          </a:p>
          <a:p>
            <a:r>
              <a:rPr lang="en-US" dirty="0"/>
              <a:t>Risk Effect:</a:t>
            </a:r>
          </a:p>
          <a:p>
            <a:pPr lvl="1"/>
            <a:r>
              <a:rPr lang="en-US" dirty="0" smtClean="0"/>
              <a:t>Could result in the need for modifications or redesign of QPM system. May show the need to include a dump (SSR2)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PIP-II Risk Management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296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Risk: Probability, Technical Impact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155745" cy="5231919"/>
          </a:xfrm>
        </p:spPr>
        <p:txBody>
          <a:bodyPr>
            <a:normAutofit/>
          </a:bodyPr>
          <a:lstStyle/>
          <a:p>
            <a:r>
              <a:rPr lang="en-US" dirty="0" smtClean="0"/>
              <a:t>Calculations could indicate the need for a dump system. This may require modifications to the QPM and modification or design of a dump </a:t>
            </a:r>
            <a:endParaRPr lang="en-US" dirty="0"/>
          </a:p>
          <a:p>
            <a:r>
              <a:rPr lang="en-US" dirty="0"/>
              <a:t>Probability</a:t>
            </a:r>
          </a:p>
          <a:p>
            <a:pPr lvl="1"/>
            <a:r>
              <a:rPr lang="en-US" dirty="0"/>
              <a:t>8</a:t>
            </a:r>
            <a:r>
              <a:rPr lang="en-US" dirty="0" smtClean="0"/>
              <a:t>0</a:t>
            </a:r>
            <a:r>
              <a:rPr lang="en-US" dirty="0"/>
              <a:t>%</a:t>
            </a:r>
          </a:p>
          <a:p>
            <a:r>
              <a:rPr lang="en-US" dirty="0"/>
              <a:t>Technical Impact</a:t>
            </a:r>
          </a:p>
          <a:p>
            <a:pPr lvl="1"/>
            <a:r>
              <a:rPr lang="en-US" dirty="0" smtClean="0"/>
              <a:t>Will need to look at existing HINS dump to see if it is useable</a:t>
            </a:r>
            <a:endParaRPr lang="en-US" dirty="0"/>
          </a:p>
          <a:p>
            <a:r>
              <a:rPr lang="en-US" dirty="0"/>
              <a:t>Risk Rank</a:t>
            </a:r>
          </a:p>
          <a:p>
            <a:pPr lvl="1"/>
            <a:r>
              <a:rPr lang="en-US" dirty="0"/>
              <a:t>2 (Medium)</a:t>
            </a:r>
          </a:p>
          <a:p>
            <a:r>
              <a:rPr lang="en-US" dirty="0"/>
              <a:t>Cause or Trigger</a:t>
            </a:r>
          </a:p>
          <a:p>
            <a:pPr lvl="1"/>
            <a:r>
              <a:rPr lang="en-US" dirty="0" smtClean="0"/>
              <a:t>Calculations indicate damage to coils during a quench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PIP-II Risk Management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299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Risk: Cost Impact and Estimate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Cost Impact: (Single Point)</a:t>
            </a:r>
          </a:p>
          <a:p>
            <a:pPr lvl="1"/>
            <a:r>
              <a:rPr lang="en-US" smtClean="0"/>
              <a:t>20 k dollars</a:t>
            </a:r>
            <a:endParaRPr lang="en-US" dirty="0"/>
          </a:p>
          <a:p>
            <a:r>
              <a:rPr lang="en-US" dirty="0"/>
              <a:t>Estimate:</a:t>
            </a:r>
          </a:p>
          <a:p>
            <a:pPr lvl="1"/>
            <a:r>
              <a:rPr lang="en-US" dirty="0" smtClean="0"/>
              <a:t>Cost of HINS dump</a:t>
            </a:r>
          </a:p>
          <a:p>
            <a:pPr lvl="1"/>
            <a:r>
              <a:rPr lang="en-US" dirty="0" smtClean="0"/>
              <a:t>Cost of knowledgeable EE- Support technician</a:t>
            </a:r>
            <a:r>
              <a:rPr lang="en-US" dirty="0"/>
              <a:t> </a:t>
            </a:r>
            <a:endParaRPr lang="en-US" dirty="0" smtClean="0"/>
          </a:p>
          <a:p>
            <a:pPr lvl="1"/>
            <a:r>
              <a:rPr lang="en-US" dirty="0" smtClean="0"/>
              <a:t>Possible need for design engineer</a:t>
            </a:r>
            <a:endParaRPr lang="en-US" dirty="0"/>
          </a:p>
          <a:p>
            <a:r>
              <a:rPr lang="en-US" dirty="0"/>
              <a:t>Quality of Risk Estimate</a:t>
            </a:r>
          </a:p>
          <a:p>
            <a:pPr lvl="1"/>
            <a:r>
              <a:rPr lang="en-US" dirty="0" smtClean="0"/>
              <a:t>Rough guess based on documentation for HINS dump.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PIP-II Risk Management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561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Mitigation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thorough quench analysis needs to be done for both SSR1 and SSR2 solenoids.</a:t>
            </a:r>
            <a:endParaRPr lang="en-US" dirty="0"/>
          </a:p>
          <a:p>
            <a:r>
              <a:rPr lang="en-US" dirty="0"/>
              <a:t>Start Date: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When appropriate people become available.</a:t>
            </a:r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End Date: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2019</a:t>
            </a:r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Monitoring Required: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Monitored as new information becomes available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PIP-II Risk Management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023216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Partners_PowerPoint_Template_090915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IP-II Risk Management.pptx" id="{2ADAA87C-13A9-4D36-8FCF-C6356769C1D9}" vid="{F7FB6E2E-6782-4D94-9BB9-2DD3BE79A15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11459</TotalTime>
  <Words>247</Words>
  <Application>Microsoft Office PowerPoint</Application>
  <PresentationFormat>On-screen Show (4:3)</PresentationFormat>
  <Paragraphs>49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ＭＳ Ｐゴシック</vt:lpstr>
      <vt:lpstr>Arial</vt:lpstr>
      <vt:lpstr>Calibri</vt:lpstr>
      <vt:lpstr>Geneva</vt:lpstr>
      <vt:lpstr>Helvetica</vt:lpstr>
      <vt:lpstr>Wingdings</vt:lpstr>
      <vt:lpstr>FermilabPartners_PowerPoint_Template_090915</vt:lpstr>
      <vt:lpstr>PowerPoint Presentation</vt:lpstr>
      <vt:lpstr>Risk Summary: Opportunity or Threat</vt:lpstr>
      <vt:lpstr>Risk: Probability, Technical Impact</vt:lpstr>
      <vt:lpstr>Risk: Cost Impact and Estimate</vt:lpstr>
      <vt:lpstr>Risk Mitigation</vt:lpstr>
    </vt:vector>
  </TitlesOfParts>
  <Company>Sandbox Studio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C. S. Mishra x4094 08870N</dc:creator>
  <cp:lastModifiedBy>Bruce M. Hanna x4985 03242N</cp:lastModifiedBy>
  <cp:revision>47</cp:revision>
  <cp:lastPrinted>2017-01-17T20:13:04Z</cp:lastPrinted>
  <dcterms:created xsi:type="dcterms:W3CDTF">2017-01-12T18:49:08Z</dcterms:created>
  <dcterms:modified xsi:type="dcterms:W3CDTF">2017-04-05T19:18:14Z</dcterms:modified>
</cp:coreProperties>
</file>