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7" r:id="rId3"/>
    <p:sldId id="288" r:id="rId4"/>
    <p:sldId id="289" r:id="rId5"/>
    <p:sldId id="290" r:id="rId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66" y="8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/>
              <a:t>Shekhar Mishra</a:t>
            </a:r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PIP-II Project Risk: Currency Fluctuation 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Summary: Opportunity or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Owner: Steve Holmes</a:t>
            </a:r>
          </a:p>
          <a:p>
            <a:r>
              <a:rPr lang="en-US" dirty="0"/>
              <a:t>The PIP-II Project plans to purchase from international suppliers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superconducting cavities, and </a:t>
            </a:r>
          </a:p>
          <a:p>
            <a:pPr lvl="1"/>
            <a:r>
              <a:rPr lang="en-US" dirty="0"/>
              <a:t>cryogenic equipment </a:t>
            </a:r>
          </a:p>
          <a:p>
            <a:r>
              <a:rPr lang="en-US" dirty="0"/>
              <a:t>Risk Cause:</a:t>
            </a:r>
          </a:p>
          <a:p>
            <a:pPr lvl="1"/>
            <a:r>
              <a:rPr lang="en-US" dirty="0"/>
              <a:t>If the value of the U.S. dollar relative to the local currency changes in a significant manner, the cost of components supplied by international vendors could decrease, </a:t>
            </a:r>
          </a:p>
          <a:p>
            <a:r>
              <a:rPr lang="en-US" dirty="0"/>
              <a:t>Risk Effect:</a:t>
            </a:r>
          </a:p>
          <a:p>
            <a:pPr lvl="1"/>
            <a:r>
              <a:rPr lang="en-US" dirty="0"/>
              <a:t>Enhancing (Jeopardizing) the ability to the Project to meet cost and schedule goals.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Probability, Technical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215855" cy="52319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2014 US $ has become stronger with respect to Euro and Yen. </a:t>
            </a:r>
          </a:p>
          <a:p>
            <a:pPr lvl="1"/>
            <a:r>
              <a:rPr lang="en-US" dirty="0"/>
              <a:t>These rates are defined by </a:t>
            </a:r>
            <a:r>
              <a:rPr lang="en-US" dirty="0" err="1"/>
              <a:t>monitary</a:t>
            </a:r>
            <a:r>
              <a:rPr lang="en-US" dirty="0"/>
              <a:t> policies and politics. </a:t>
            </a:r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50%</a:t>
            </a:r>
          </a:p>
          <a:p>
            <a:r>
              <a:rPr lang="en-US" dirty="0"/>
              <a:t>Technical Impact</a:t>
            </a:r>
          </a:p>
          <a:p>
            <a:pPr lvl="1"/>
            <a:r>
              <a:rPr lang="en-US" dirty="0"/>
              <a:t>Negligible</a:t>
            </a:r>
          </a:p>
          <a:p>
            <a:r>
              <a:rPr lang="en-US" dirty="0"/>
              <a:t>Risk Rank</a:t>
            </a:r>
          </a:p>
          <a:p>
            <a:pPr lvl="1"/>
            <a:r>
              <a:rPr lang="en-US" dirty="0"/>
              <a:t>2 (Medium)</a:t>
            </a:r>
          </a:p>
          <a:p>
            <a:r>
              <a:rPr lang="en-US" dirty="0"/>
              <a:t>Cause or Trigger</a:t>
            </a:r>
          </a:p>
          <a:p>
            <a:pPr lvl="1"/>
            <a:r>
              <a:rPr lang="en-US" dirty="0"/>
              <a:t>International Policies of the US government, market conditions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26" y="1115736"/>
            <a:ext cx="3166132" cy="2314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25" y="3652336"/>
            <a:ext cx="3166133" cy="23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Cost Impact and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Impact: (Single Point)</a:t>
            </a:r>
          </a:p>
          <a:p>
            <a:pPr lvl="1"/>
            <a:r>
              <a:rPr lang="en-US" dirty="0"/>
              <a:t>+/- $2.5M</a:t>
            </a:r>
          </a:p>
          <a:p>
            <a:r>
              <a:rPr lang="en-US" dirty="0"/>
              <a:t>Estimate:</a:t>
            </a:r>
          </a:p>
          <a:p>
            <a:pPr lvl="1"/>
            <a:r>
              <a:rPr lang="en-US" dirty="0"/>
              <a:t>The U.S. dollar has fluctuated about 5% over the last two years </a:t>
            </a:r>
            <a:r>
              <a:rPr lang="en-US" dirty="0" err="1"/>
              <a:t>wrt</a:t>
            </a:r>
            <a:r>
              <a:rPr lang="en-US" dirty="0"/>
              <a:t> the Euro.  </a:t>
            </a:r>
          </a:p>
          <a:p>
            <a:pPr lvl="1"/>
            <a:r>
              <a:rPr lang="en-US" dirty="0"/>
              <a:t>Total international purchases for PIP-II are going to be in the range of $50M. </a:t>
            </a:r>
          </a:p>
          <a:p>
            <a:pPr lvl="1"/>
            <a:r>
              <a:rPr lang="en-US" dirty="0"/>
              <a:t>Thus the total exposure is roughly $2.5M with a 50/50 chance of an upward vs downward fluctuation. </a:t>
            </a:r>
          </a:p>
          <a:p>
            <a:r>
              <a:rPr lang="en-US" dirty="0"/>
              <a:t>Quality of Risk Estimate</a:t>
            </a:r>
          </a:p>
          <a:p>
            <a:pPr lvl="1"/>
            <a:r>
              <a:rPr lang="en-US" dirty="0"/>
              <a:t>Reasonable based on market data of past 10 yrs.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will work with the purchasing office to place all the international contracts in US $.</a:t>
            </a:r>
          </a:p>
          <a:p>
            <a:r>
              <a:rPr lang="en-US" dirty="0"/>
              <a:t>Start Date:</a:t>
            </a:r>
          </a:p>
          <a:p>
            <a:pPr lvl="1"/>
            <a:r>
              <a:rPr lang="en-US" dirty="0"/>
              <a:t>CD3A </a:t>
            </a:r>
            <a:r>
              <a:rPr lang="en-US" dirty="0">
                <a:sym typeface="Wingdings" panose="05000000000000000000" pitchFamily="2" charset="2"/>
              </a:rPr>
              <a:t> When the Project plans to starting placing all major international order(s).</a:t>
            </a:r>
          </a:p>
          <a:p>
            <a:r>
              <a:rPr lang="en-US" dirty="0">
                <a:sym typeface="Wingdings" panose="05000000000000000000" pitchFamily="2" charset="2"/>
              </a:rPr>
              <a:t>End Date: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2022  By this time Project should have placed all the order</a:t>
            </a:r>
          </a:p>
          <a:p>
            <a:r>
              <a:rPr lang="en-US" dirty="0">
                <a:sym typeface="Wingdings" panose="05000000000000000000" pitchFamily="2" charset="2"/>
              </a:rPr>
              <a:t>Monitoring Required: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Continuous by the Project Office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32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11368</TotalTime>
  <Words>250</Words>
  <Application>Microsoft Office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Arial</vt:lpstr>
      <vt:lpstr>Calibri</vt:lpstr>
      <vt:lpstr>Geneva</vt:lpstr>
      <vt:lpstr>Helvetica</vt:lpstr>
      <vt:lpstr>Wingdings</vt:lpstr>
      <vt:lpstr>FermilabPartners_PowerPoint_Template_090915</vt:lpstr>
      <vt:lpstr>PowerPoint Presentation</vt:lpstr>
      <vt:lpstr>Risk Summary: Opportunity or Threat</vt:lpstr>
      <vt:lpstr>Risk: Probability, Technical Impact</vt:lpstr>
      <vt:lpstr>Risk: Cost Impact and Estimate</vt:lpstr>
      <vt:lpstr>Risk Mitigation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C. S. Mishra x4094 08870N</cp:lastModifiedBy>
  <cp:revision>43</cp:revision>
  <cp:lastPrinted>2017-01-17T20:13:04Z</cp:lastPrinted>
  <dcterms:created xsi:type="dcterms:W3CDTF">2017-01-12T18:49:08Z</dcterms:created>
  <dcterms:modified xsi:type="dcterms:W3CDTF">2017-04-03T15:35:41Z</dcterms:modified>
</cp:coreProperties>
</file>