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86" r:id="rId2"/>
    <p:sldId id="291" r:id="rId3"/>
    <p:sldId id="287" r:id="rId4"/>
    <p:sldId id="288" r:id="rId5"/>
    <p:sldId id="289" r:id="rId6"/>
    <p:sldId id="290" r:id="rId7"/>
    <p:sldId id="292" r:id="rId8"/>
    <p:sldId id="293" r:id="rId9"/>
    <p:sldId id="294" r:id="rId10"/>
    <p:sldId id="295" r:id="rId11"/>
    <p:sldId id="296" r:id="rId12"/>
    <p:sldId id="297" r:id="rId13"/>
    <p:sldId id="298" r:id="rId14"/>
    <p:sldId id="299" r:id="rId15"/>
  </p:sldIdLst>
  <p:sldSz cx="9144000" cy="6858000" type="screen4x3"/>
  <p:notesSz cx="6985000" cy="92837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3655">
          <p15:clr>
            <a:srgbClr val="A4A3A4"/>
          </p15:clr>
        </p15:guide>
        <p15:guide id="3" orient="horz" pos="1698">
          <p15:clr>
            <a:srgbClr val="A4A3A4"/>
          </p15:clr>
        </p15:guide>
        <p15:guide id="4" orient="horz" pos="688">
          <p15:clr>
            <a:srgbClr val="A4A3A4"/>
          </p15:clr>
        </p15:guide>
        <p15:guide id="5" orient="horz" pos="2790">
          <p15:clr>
            <a:srgbClr val="A4A3A4"/>
          </p15:clr>
        </p15:guide>
        <p15:guide id="6" orient="horz" pos="174">
          <p15:clr>
            <a:srgbClr val="A4A3A4"/>
          </p15:clr>
        </p15:guide>
        <p15:guide id="7" orient="horz" pos="128">
          <p15:clr>
            <a:srgbClr val="A4A3A4"/>
          </p15:clr>
        </p15:guide>
        <p15:guide id="8" pos="5621">
          <p15:clr>
            <a:srgbClr val="A4A3A4"/>
          </p15:clr>
        </p15:guide>
        <p15:guide id="9" pos="136">
          <p15:clr>
            <a:srgbClr val="A4A3A4"/>
          </p15:clr>
        </p15:guide>
        <p15:guide id="10" pos="589">
          <p15:clr>
            <a:srgbClr val="A4A3A4"/>
          </p15:clr>
        </p15:guide>
        <p15:guide id="11" pos="3572">
          <p15:clr>
            <a:srgbClr val="A4A3A4"/>
          </p15:clr>
        </p15:guide>
        <p15:guide id="12" pos="5163">
          <p15:clr>
            <a:srgbClr val="A4A3A4"/>
          </p15:clr>
        </p15:guide>
        <p15:guide id="13" pos="4632">
          <p15:clr>
            <a:srgbClr val="A4A3A4"/>
          </p15:clr>
        </p15:guide>
        <p15:guide id="14" pos="444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E4E"/>
    <a:srgbClr val="404040"/>
    <a:srgbClr val="004C97"/>
    <a:srgbClr val="63666A"/>
    <a:srgbClr val="99D6EA"/>
    <a:srgbClr val="505050"/>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napToObjects="1" showGuides="1">
      <p:cViewPr varScale="1">
        <p:scale>
          <a:sx n="112" d="100"/>
          <a:sy n="112" d="100"/>
        </p:scale>
        <p:origin x="828" y="102"/>
      </p:cViewPr>
      <p:guideLst>
        <p:guide orient="horz" pos="4142"/>
        <p:guide orient="horz" pos="3655"/>
        <p:guide orient="horz" pos="1698"/>
        <p:guide orient="horz" pos="688"/>
        <p:guide orient="horz" pos="2790"/>
        <p:guide orient="horz" pos="174"/>
        <p:guide orient="horz" pos="128"/>
        <p:guide pos="5621"/>
        <p:guide pos="136"/>
        <p:guide pos="589"/>
        <p:guide pos="3572"/>
        <p:guide pos="5163"/>
        <p:guide pos="4632"/>
        <p:guide pos="444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4/3/2017</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4/3/2017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2369899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32" name="Picture 31"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33" name="Picture 32"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pic>
        <p:nvPicPr>
          <p:cNvPr id="5" name="Picture 4"/>
          <p:cNvPicPr>
            <a:picLocks noChangeAspect="1"/>
          </p:cNvPicPr>
          <p:nvPr userDrawn="1"/>
        </p:nvPicPr>
        <p:blipFill>
          <a:blip r:embed="rId4"/>
          <a:stretch>
            <a:fillRect/>
          </a:stretch>
        </p:blipFill>
        <p:spPr>
          <a:xfrm>
            <a:off x="7805057" y="6115469"/>
            <a:ext cx="1147625" cy="624308"/>
          </a:xfrm>
          <a:prstGeom prst="rect">
            <a:avLst/>
          </a:prstGeom>
        </p:spPr>
      </p:pic>
    </p:spTree>
    <p:extLst>
      <p:ext uri="{BB962C8B-B14F-4D97-AF65-F5344CB8AC3E}">
        <p14:creationId xmlns:p14="http://schemas.microsoft.com/office/powerpoint/2010/main" val="344782685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chemeClr val="tx1"/>
                </a:solidFill>
              </a:defRPr>
            </a:lvl2pPr>
            <a:lvl3pPr>
              <a:defRPr sz="2000">
                <a:solidFill>
                  <a:schemeClr val="accent3"/>
                </a:solidFill>
              </a:defRPr>
            </a:lvl3pPr>
            <a:lvl4pPr>
              <a:defRPr sz="1800">
                <a:solidFill>
                  <a:schemeClr val="accent4"/>
                </a:solidFill>
              </a:defRPr>
            </a:lvl4pPr>
            <a:lvl5pPr marL="2057400" indent="-228600">
              <a:buFont typeface="Arial"/>
              <a:buChar char="•"/>
              <a:defRPr sz="18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488691" y="6478730"/>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11" name="Footer Placeholder 4"/>
          <p:cNvSpPr>
            <a:spLocks noGrp="1"/>
          </p:cNvSpPr>
          <p:nvPr>
            <p:ph type="ftr" sz="quarter" idx="3"/>
          </p:nvPr>
        </p:nvSpPr>
        <p:spPr>
          <a:xfrm>
            <a:off x="1261181" y="6478730"/>
            <a:ext cx="5474355"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PIP-II Risk Management</a:t>
            </a: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8377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chemeClr val="tx2"/>
                </a:solidFill>
              </a:defRPr>
            </a:lvl2pPr>
            <a:lvl3pPr>
              <a:defRPr sz="2000">
                <a:solidFill>
                  <a:schemeClr val="accent3"/>
                </a:solidFill>
              </a:defRPr>
            </a:lvl3pPr>
            <a:lvl4pPr>
              <a:defRPr sz="1800">
                <a:solidFill>
                  <a:schemeClr val="accent4"/>
                </a:solidFill>
              </a:defRPr>
            </a:lvl4pPr>
            <a:lvl5pPr marL="2057400" indent="-228600">
              <a:buFont typeface="Arial"/>
              <a:buChar char="•"/>
              <a:defRPr sz="180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chemeClr val="tx2"/>
                </a:solidFill>
              </a:defRPr>
            </a:lvl2pPr>
            <a:lvl3pPr>
              <a:defRPr sz="2000">
                <a:solidFill>
                  <a:schemeClr val="accent3"/>
                </a:solidFill>
              </a:defRPr>
            </a:lvl3pPr>
            <a:lvl4pPr>
              <a:defRPr sz="1800">
                <a:solidFill>
                  <a:schemeClr val="accent4"/>
                </a:solidFill>
              </a:defRPr>
            </a:lvl4pPr>
            <a:lvl5pPr marL="2057400" indent="-228600">
              <a:buFont typeface="Arial"/>
              <a:buChar char="•"/>
              <a:defRPr sz="180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472362" y="6491467"/>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18" name="Footer Placeholder 4"/>
          <p:cNvSpPr>
            <a:spLocks noGrp="1"/>
          </p:cNvSpPr>
          <p:nvPr>
            <p:ph type="ftr" sz="quarter" idx="3"/>
          </p:nvPr>
        </p:nvSpPr>
        <p:spPr>
          <a:xfrm>
            <a:off x="991759" y="6491467"/>
            <a:ext cx="5466192"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PIP-II Risk Management</a:t>
            </a: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64505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chemeClr val="tx2"/>
                </a:solidFill>
              </a:defRPr>
            </a:lvl2pPr>
            <a:lvl3pPr>
              <a:defRPr sz="2000">
                <a:solidFill>
                  <a:schemeClr val="accent3"/>
                </a:solidFill>
              </a:defRPr>
            </a:lvl3pPr>
            <a:lvl4pPr>
              <a:defRPr sz="1800">
                <a:solidFill>
                  <a:schemeClr val="accent4"/>
                </a:solidFill>
              </a:defRPr>
            </a:lvl4pPr>
            <a:lvl5pPr marL="2057400" indent="-228600">
              <a:buFont typeface="Arial"/>
              <a:buChar char="•"/>
              <a:defRPr sz="1800">
                <a:solidFill>
                  <a:schemeClr val="accent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443900" y="6488179"/>
            <a:ext cx="675368" cy="241300"/>
          </a:xfrm>
        </p:spPr>
        <p:txBody>
          <a:bodyPr/>
          <a:lstStyle>
            <a:lvl1pPr>
              <a:defRPr sz="1200" smtClean="0"/>
            </a:lvl1pPr>
          </a:lstStyle>
          <a:p>
            <a:pPr>
              <a:defRPr/>
            </a:pPr>
            <a:endParaRPr lang="en-US" dirty="0"/>
          </a:p>
        </p:txBody>
      </p:sp>
      <p:sp>
        <p:nvSpPr>
          <p:cNvPr id="6" name="Footer Placeholder 4"/>
          <p:cNvSpPr>
            <a:spLocks noGrp="1"/>
          </p:cNvSpPr>
          <p:nvPr>
            <p:ph type="ftr" sz="quarter" idx="17"/>
          </p:nvPr>
        </p:nvSpPr>
        <p:spPr>
          <a:xfrm>
            <a:off x="1081567" y="6484178"/>
            <a:ext cx="5425370" cy="242873"/>
          </a:xfrm>
        </p:spPr>
        <p:txBody>
          <a:bodyPr/>
          <a:lstStyle>
            <a:lvl1pPr>
              <a:defRPr sz="1200" dirty="0" smtClean="0"/>
            </a:lvl1pPr>
          </a:lstStyle>
          <a:p>
            <a:pPr>
              <a:defRPr/>
            </a:pPr>
            <a:r>
              <a:rPr lang="en-US"/>
              <a:t>PIP-II Risk Management</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23810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z="1200" smtClean="0"/>
            </a:lvl1pPr>
          </a:lstStyle>
          <a:p>
            <a:pPr>
              <a:defRPr/>
            </a:pPr>
            <a:endParaRPr lang="en-US" dirty="0"/>
          </a:p>
        </p:txBody>
      </p:sp>
      <p:sp>
        <p:nvSpPr>
          <p:cNvPr id="6" name="Footer Placeholder 4"/>
          <p:cNvSpPr>
            <a:spLocks noGrp="1"/>
          </p:cNvSpPr>
          <p:nvPr>
            <p:ph type="ftr" sz="quarter" idx="11"/>
          </p:nvPr>
        </p:nvSpPr>
        <p:spPr>
          <a:xfrm>
            <a:off x="1530602" y="6495482"/>
            <a:ext cx="5360056" cy="242873"/>
          </a:xfrm>
        </p:spPr>
        <p:txBody>
          <a:bodyPr/>
          <a:lstStyle>
            <a:lvl1pPr>
              <a:defRPr sz="1200" dirty="0" smtClean="0"/>
            </a:lvl1pPr>
          </a:lstStyle>
          <a:p>
            <a:pPr>
              <a:defRPr/>
            </a:pPr>
            <a:r>
              <a:rPr lang="en-US"/>
              <a:t>PIP-II Risk Management</a:t>
            </a:r>
            <a:endParaRPr lang="en-US" b="1"/>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237513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476557" y="6474279"/>
            <a:ext cx="675368" cy="255200"/>
          </a:xfrm>
        </p:spPr>
        <p:txBody>
          <a:bodyPr/>
          <a:lstStyle/>
          <a:p>
            <a:pPr>
              <a:defRPr/>
            </a:pPr>
            <a:endParaRPr lang="en-US" dirty="0"/>
          </a:p>
        </p:txBody>
      </p:sp>
      <p:sp>
        <p:nvSpPr>
          <p:cNvPr id="4" name="Footer Placeholder 3"/>
          <p:cNvSpPr>
            <a:spLocks noGrp="1"/>
          </p:cNvSpPr>
          <p:nvPr>
            <p:ph type="ftr" sz="quarter" idx="11"/>
          </p:nvPr>
        </p:nvSpPr>
        <p:spPr>
          <a:xfrm>
            <a:off x="1097895" y="6476725"/>
            <a:ext cx="5458028" cy="237285"/>
          </a:xfrm>
        </p:spPr>
        <p:txBody>
          <a:bodyPr/>
          <a:lstStyle/>
          <a:p>
            <a:pPr>
              <a:defRPr/>
            </a:pPr>
            <a:r>
              <a:rPr lang="en-US"/>
              <a:t>PIP-II Risk Management</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spTree>
    <p:extLst>
      <p:ext uri="{BB962C8B-B14F-4D97-AF65-F5344CB8AC3E}">
        <p14:creationId xmlns:p14="http://schemas.microsoft.com/office/powerpoint/2010/main" val="1088216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a:xfrm>
            <a:off x="7318987" y="6488179"/>
            <a:ext cx="675368" cy="241300"/>
          </a:xfrm>
        </p:spPr>
        <p:txBody>
          <a:bodyPr/>
          <a:lstStyle/>
          <a:p>
            <a:pPr>
              <a:defRPr/>
            </a:pPr>
            <a:endParaRPr lang="en-US" dirty="0"/>
          </a:p>
        </p:txBody>
      </p:sp>
      <p:sp>
        <p:nvSpPr>
          <p:cNvPr id="12" name="Footer Placeholder 11"/>
          <p:cNvSpPr>
            <a:spLocks noGrp="1"/>
          </p:cNvSpPr>
          <p:nvPr>
            <p:ph type="ftr" sz="quarter" idx="11"/>
          </p:nvPr>
        </p:nvSpPr>
        <p:spPr>
          <a:xfrm>
            <a:off x="1097894" y="6486606"/>
            <a:ext cx="5449863" cy="242873"/>
          </a:xfrm>
        </p:spPr>
        <p:txBody>
          <a:bodyPr/>
          <a:lstStyle/>
          <a:p>
            <a:pPr>
              <a:defRPr/>
            </a:pPr>
            <a:r>
              <a:rPr lang="en-US"/>
              <a:t>PIP-II Risk Management</a:t>
            </a: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16666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566364" y="6488179"/>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endParaRPr lang="en-US" dirty="0"/>
          </a:p>
        </p:txBody>
      </p:sp>
      <p:sp>
        <p:nvSpPr>
          <p:cNvPr id="11" name="Footer Placeholder 4"/>
          <p:cNvSpPr>
            <a:spLocks noGrp="1"/>
          </p:cNvSpPr>
          <p:nvPr>
            <p:ph type="ftr" sz="quarter" idx="3"/>
          </p:nvPr>
        </p:nvSpPr>
        <p:spPr>
          <a:xfrm>
            <a:off x="1311956" y="6495483"/>
            <a:ext cx="4989690" cy="241300"/>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PIP-II Risk Management</a:t>
            </a: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1" name="Picture 20"/>
          <p:cNvPicPr>
            <a:picLocks noChangeAspect="1"/>
          </p:cNvPicPr>
          <p:nvPr userDrawn="1"/>
        </p:nvPicPr>
        <p:blipFill>
          <a:blip r:embed="rId10"/>
          <a:stretch>
            <a:fillRect/>
          </a:stretch>
        </p:blipFill>
        <p:spPr>
          <a:xfrm>
            <a:off x="8241732" y="6381246"/>
            <a:ext cx="762066" cy="415925"/>
          </a:xfrm>
          <a:prstGeom prst="rect">
            <a:avLst/>
          </a:prstGeom>
        </p:spPr>
      </p:pic>
    </p:spTree>
  </p:cSld>
  <p:clrMap bg1="lt1" tx1="dk1" bg2="lt2" tx2="dk2" accent1="accent1" accent2="accent2" accent3="accent3" accent4="accent4" accent5="accent5" accent6="accent6" hlink="hlink" folHlink="folHlink"/>
  <p:sldLayoutIdLst>
    <p:sldLayoutId id="2147484110" r:id="rId1"/>
    <p:sldLayoutId id="2147484098" r:id="rId2"/>
    <p:sldLayoutId id="2147484099" r:id="rId3"/>
    <p:sldLayoutId id="2147484100" r:id="rId4"/>
    <p:sldLayoutId id="2147484101" r:id="rId5"/>
    <p:sldLayoutId id="2147484121" r:id="rId6"/>
    <p:sldLayoutId id="2147484113" r:id="rId7"/>
  </p:sldLayoutIdLst>
  <p:hf hdr="0" dt="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8" y="5186902"/>
            <a:ext cx="4941110" cy="999214"/>
          </a:xfrm>
        </p:spPr>
        <p:txBody>
          <a:bodyPr/>
          <a:lstStyle/>
          <a:p>
            <a:r>
              <a:rPr lang="en-US" dirty="0"/>
              <a:t>Lionel Prost</a:t>
            </a:r>
          </a:p>
          <a:p>
            <a:r>
              <a:rPr lang="en-US" sz="1400" dirty="0"/>
              <a:t>PIP-II Risk Workshop</a:t>
            </a:r>
          </a:p>
          <a:p>
            <a:r>
              <a:rPr lang="en-US" sz="1400" dirty="0"/>
              <a:t>4/6-4/7/2017</a:t>
            </a:r>
          </a:p>
        </p:txBody>
      </p:sp>
      <p:sp>
        <p:nvSpPr>
          <p:cNvPr id="5" name="Text Placeholder 4"/>
          <p:cNvSpPr>
            <a:spLocks noGrp="1"/>
          </p:cNvSpPr>
          <p:nvPr>
            <p:ph type="body" sz="quarter" idx="11"/>
          </p:nvPr>
        </p:nvSpPr>
        <p:spPr/>
        <p:txBody>
          <a:bodyPr>
            <a:normAutofit/>
          </a:bodyPr>
          <a:lstStyle/>
          <a:p>
            <a:r>
              <a:rPr lang="en-US" dirty="0"/>
              <a:t>PIP-II Project Risk: Warm Frontend</a:t>
            </a:r>
          </a:p>
        </p:txBody>
      </p:sp>
    </p:spTree>
    <p:extLst>
      <p:ext uri="{BB962C8B-B14F-4D97-AF65-F5344CB8AC3E}">
        <p14:creationId xmlns:p14="http://schemas.microsoft.com/office/powerpoint/2010/main" val="250681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Mitigation</a:t>
            </a:r>
          </a:p>
        </p:txBody>
      </p:sp>
      <p:sp>
        <p:nvSpPr>
          <p:cNvPr id="3" name="Content Placeholder 2"/>
          <p:cNvSpPr>
            <a:spLocks noGrp="1"/>
          </p:cNvSpPr>
          <p:nvPr>
            <p:ph idx="1"/>
          </p:nvPr>
        </p:nvSpPr>
        <p:spPr/>
        <p:txBody>
          <a:bodyPr/>
          <a:lstStyle/>
          <a:p>
            <a:r>
              <a:rPr lang="en-US" dirty="0"/>
              <a:t>Differential pumping section design will be implemented at PIP2IT</a:t>
            </a:r>
          </a:p>
          <a:p>
            <a:pPr lvl="1"/>
            <a:endParaRPr lang="en-US" dirty="0"/>
          </a:p>
          <a:p>
            <a:r>
              <a:rPr lang="en-US" dirty="0"/>
              <a:t>Start Date:</a:t>
            </a:r>
          </a:p>
          <a:p>
            <a:pPr lvl="1"/>
            <a:r>
              <a:rPr lang="en-US" dirty="0">
                <a:sym typeface="Wingdings" panose="05000000000000000000" pitchFamily="2" charset="2"/>
              </a:rPr>
              <a:t>Design in progress</a:t>
            </a:r>
          </a:p>
          <a:p>
            <a:r>
              <a:rPr lang="en-US" dirty="0">
                <a:sym typeface="Wingdings" panose="05000000000000000000" pitchFamily="2" charset="2"/>
              </a:rPr>
              <a:t>End Date:</a:t>
            </a:r>
          </a:p>
          <a:p>
            <a:pPr lvl="1"/>
            <a:r>
              <a:rPr lang="en-US" dirty="0">
                <a:sym typeface="Wingdings" panose="05000000000000000000" pitchFamily="2" charset="2"/>
              </a:rPr>
              <a:t>2020 i.e. End of R&amp;D Phase</a:t>
            </a:r>
          </a:p>
          <a:p>
            <a:r>
              <a:rPr lang="en-US" dirty="0">
                <a:sym typeface="Wingdings" panose="05000000000000000000" pitchFamily="2" charset="2"/>
              </a:rPr>
              <a:t>Monitoring Required:</a:t>
            </a:r>
          </a:p>
          <a:p>
            <a:pPr lvl="1"/>
            <a:r>
              <a:rPr lang="en-US" dirty="0">
                <a:sym typeface="Wingdings" panose="05000000000000000000" pitchFamily="2" charset="2"/>
              </a:rPr>
              <a:t>?</a:t>
            </a:r>
            <a:endParaRPr lang="en-US" dirty="0"/>
          </a:p>
          <a:p>
            <a:pPr marL="0" indent="0">
              <a:buNone/>
            </a:pPr>
            <a:endParaRPr lang="en-US" dirty="0"/>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83840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9635"/>
            <a:ext cx="8686800" cy="846250"/>
          </a:xfrm>
        </p:spPr>
        <p:txBody>
          <a:bodyPr/>
          <a:lstStyle/>
          <a:p>
            <a:r>
              <a:rPr lang="en-US" dirty="0"/>
              <a:t>MEBT protection scheme with scrapers does not work</a:t>
            </a:r>
          </a:p>
        </p:txBody>
      </p:sp>
      <p:sp>
        <p:nvSpPr>
          <p:cNvPr id="3" name="Content Placeholder 2"/>
          <p:cNvSpPr>
            <a:spLocks noGrp="1"/>
          </p:cNvSpPr>
          <p:nvPr>
            <p:ph idx="1"/>
          </p:nvPr>
        </p:nvSpPr>
        <p:spPr>
          <a:xfrm>
            <a:off x="228600" y="1241610"/>
            <a:ext cx="8672513" cy="4987867"/>
          </a:xfrm>
        </p:spPr>
        <p:txBody>
          <a:bodyPr/>
          <a:lstStyle/>
          <a:p>
            <a:r>
              <a:rPr lang="en-US" dirty="0"/>
              <a:t>Risk Owner: Lionel Prost</a:t>
            </a:r>
          </a:p>
          <a:p>
            <a:r>
              <a:rPr lang="en-US" dirty="0"/>
              <a:t>Movable scrapers are not water-cooled and have several uses (e.g. beam size measurements with short pulses), making operation possibly a little bit more prone to mistakes</a:t>
            </a:r>
          </a:p>
          <a:p>
            <a:r>
              <a:rPr lang="en-US" dirty="0"/>
              <a:t>Risk Cause:</a:t>
            </a:r>
          </a:p>
          <a:p>
            <a:pPr lvl="1"/>
            <a:r>
              <a:rPr lang="en-US" dirty="0"/>
              <a:t>Scrapers need to be integrated within the Machine Protection System while also being used as diagnostics depending on the machine status</a:t>
            </a:r>
          </a:p>
          <a:p>
            <a:pPr lvl="2"/>
            <a:r>
              <a:rPr lang="en-US" dirty="0"/>
              <a:t>Radiation-cooled design limit the maximum power that the scrapers can withstand </a:t>
            </a:r>
          </a:p>
          <a:p>
            <a:r>
              <a:rPr lang="en-US" dirty="0"/>
              <a:t>Risk Effect:</a:t>
            </a:r>
          </a:p>
          <a:p>
            <a:pPr lvl="1"/>
            <a:r>
              <a:rPr lang="en-US" dirty="0"/>
              <a:t>Failure of the scheme at PIP2IT would jeopardize completion of the R&amp;D goals and trigger design changes</a:t>
            </a:r>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391000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Probability, Technical Impact</a:t>
            </a:r>
          </a:p>
        </p:txBody>
      </p:sp>
      <p:sp>
        <p:nvSpPr>
          <p:cNvPr id="3" name="Content Placeholder 2"/>
          <p:cNvSpPr>
            <a:spLocks noGrp="1"/>
          </p:cNvSpPr>
          <p:nvPr>
            <p:ph idx="1"/>
          </p:nvPr>
        </p:nvSpPr>
        <p:spPr>
          <a:xfrm>
            <a:off x="228600" y="1043046"/>
            <a:ext cx="8686800" cy="5231919"/>
          </a:xfrm>
        </p:spPr>
        <p:txBody>
          <a:bodyPr>
            <a:normAutofit/>
          </a:bodyPr>
          <a:lstStyle/>
          <a:p>
            <a:r>
              <a:rPr lang="en-US" dirty="0"/>
              <a:t>Probability</a:t>
            </a:r>
          </a:p>
          <a:p>
            <a:pPr lvl="1"/>
            <a:r>
              <a:rPr lang="en-US" dirty="0"/>
              <a:t>25%</a:t>
            </a:r>
          </a:p>
          <a:p>
            <a:r>
              <a:rPr lang="en-US" dirty="0"/>
              <a:t>Technical Impact</a:t>
            </a:r>
          </a:p>
          <a:p>
            <a:pPr lvl="1"/>
            <a:r>
              <a:rPr lang="en-US" dirty="0"/>
              <a:t>2 (M) – Moderately substandard</a:t>
            </a:r>
          </a:p>
          <a:p>
            <a:r>
              <a:rPr lang="en-US" dirty="0"/>
              <a:t>Risk Rank</a:t>
            </a:r>
          </a:p>
          <a:p>
            <a:pPr lvl="1"/>
            <a:r>
              <a:rPr lang="en-US" dirty="0"/>
              <a:t>3 (High)</a:t>
            </a:r>
          </a:p>
          <a:p>
            <a:r>
              <a:rPr lang="en-US" dirty="0"/>
              <a:t>Cause or Trigger</a:t>
            </a:r>
          </a:p>
          <a:p>
            <a:pPr lvl="1"/>
            <a:r>
              <a:rPr lang="en-US" dirty="0"/>
              <a:t>Failure of a major component(s) or of the scrapers themselves at PIP2IT </a:t>
            </a:r>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3832040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Cost &amp; Schedule Impact and Estimate</a:t>
            </a:r>
          </a:p>
        </p:txBody>
      </p:sp>
      <p:sp>
        <p:nvSpPr>
          <p:cNvPr id="3" name="Content Placeholder 2"/>
          <p:cNvSpPr>
            <a:spLocks noGrp="1"/>
          </p:cNvSpPr>
          <p:nvPr>
            <p:ph idx="1"/>
          </p:nvPr>
        </p:nvSpPr>
        <p:spPr>
          <a:xfrm>
            <a:off x="234341" y="926714"/>
            <a:ext cx="8672513" cy="5297933"/>
          </a:xfrm>
        </p:spPr>
        <p:txBody>
          <a:bodyPr/>
          <a:lstStyle/>
          <a:p>
            <a:r>
              <a:rPr lang="en-US" dirty="0"/>
              <a:t>Cost Impact: (Single Point)</a:t>
            </a:r>
          </a:p>
          <a:p>
            <a:pPr lvl="1"/>
            <a:r>
              <a:rPr lang="en-US" dirty="0"/>
              <a:t>$100k</a:t>
            </a:r>
          </a:p>
          <a:p>
            <a:r>
              <a:rPr lang="en-US" dirty="0"/>
              <a:t>Schedule Impact: (2-point – flat range)</a:t>
            </a:r>
          </a:p>
          <a:p>
            <a:pPr lvl="1"/>
            <a:r>
              <a:rPr lang="en-US" dirty="0"/>
              <a:t>6-12 months</a:t>
            </a:r>
            <a:endParaRPr lang="en-US" dirty="0"/>
          </a:p>
          <a:p>
            <a:r>
              <a:rPr lang="en-US" dirty="0"/>
              <a:t>Estimate:</a:t>
            </a:r>
          </a:p>
          <a:p>
            <a:pPr lvl="1"/>
            <a:r>
              <a:rPr lang="en-US" dirty="0"/>
              <a:t>Design new scraper paddles</a:t>
            </a:r>
          </a:p>
          <a:p>
            <a:pPr lvl="2"/>
            <a:r>
              <a:rPr lang="en-US" dirty="0"/>
              <a:t>Associated effort with machine status reporting and machine protection system </a:t>
            </a:r>
          </a:p>
          <a:p>
            <a:r>
              <a:rPr lang="en-US" dirty="0"/>
              <a:t>Quality of Risk Estimate</a:t>
            </a:r>
          </a:p>
          <a:p>
            <a:pPr lvl="1"/>
            <a:r>
              <a:rPr lang="en-US" dirty="0"/>
              <a:t>1 – Rough guess</a:t>
            </a:r>
          </a:p>
          <a:p>
            <a:pPr lvl="1"/>
            <a:r>
              <a:rPr lang="en-US" dirty="0"/>
              <a:t>The most expensive parts of the scrapers are the actuators, which may not have to be replaced</a:t>
            </a:r>
          </a:p>
          <a:p>
            <a:pPr lvl="2"/>
            <a:r>
              <a:rPr lang="en-US" dirty="0"/>
              <a:t>Redesign of the paddles with, for instance, water cooling may not be too costly</a:t>
            </a:r>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1275755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Mitigation</a:t>
            </a:r>
          </a:p>
        </p:txBody>
      </p:sp>
      <p:sp>
        <p:nvSpPr>
          <p:cNvPr id="3" name="Content Placeholder 2"/>
          <p:cNvSpPr>
            <a:spLocks noGrp="1"/>
          </p:cNvSpPr>
          <p:nvPr>
            <p:ph idx="1"/>
          </p:nvPr>
        </p:nvSpPr>
        <p:spPr/>
        <p:txBody>
          <a:bodyPr/>
          <a:lstStyle/>
          <a:p>
            <a:r>
              <a:rPr lang="en-US" dirty="0"/>
              <a:t>Scrapers and associated protection scheme will be tested at PIP2IT</a:t>
            </a:r>
          </a:p>
          <a:p>
            <a:pPr lvl="1"/>
            <a:endParaRPr lang="en-US" dirty="0"/>
          </a:p>
          <a:p>
            <a:r>
              <a:rPr lang="en-US" dirty="0"/>
              <a:t>Start Date:</a:t>
            </a:r>
          </a:p>
          <a:p>
            <a:pPr lvl="1"/>
            <a:r>
              <a:rPr lang="en-US" dirty="0">
                <a:sym typeface="Wingdings" panose="05000000000000000000" pitchFamily="2" charset="2"/>
              </a:rPr>
              <a:t>Q1FY18</a:t>
            </a:r>
          </a:p>
          <a:p>
            <a:r>
              <a:rPr lang="en-US" dirty="0">
                <a:sym typeface="Wingdings" panose="05000000000000000000" pitchFamily="2" charset="2"/>
              </a:rPr>
              <a:t>End Date:</a:t>
            </a:r>
          </a:p>
          <a:p>
            <a:pPr lvl="1"/>
            <a:r>
              <a:rPr lang="en-US" dirty="0">
                <a:sym typeface="Wingdings" panose="05000000000000000000" pitchFamily="2" charset="2"/>
              </a:rPr>
              <a:t>2020 i.e. End of R&amp;D Phase</a:t>
            </a:r>
          </a:p>
          <a:p>
            <a:r>
              <a:rPr lang="en-US" dirty="0">
                <a:sym typeface="Wingdings" panose="05000000000000000000" pitchFamily="2" charset="2"/>
              </a:rPr>
              <a:t>Monitoring Required:</a:t>
            </a:r>
          </a:p>
          <a:p>
            <a:pPr lvl="1"/>
            <a:r>
              <a:rPr lang="en-US" dirty="0">
                <a:sym typeface="Wingdings" panose="05000000000000000000" pitchFamily="2" charset="2"/>
              </a:rPr>
              <a:t>?</a:t>
            </a:r>
            <a:endParaRPr lang="en-US" dirty="0"/>
          </a:p>
          <a:p>
            <a:pPr marL="0" indent="0">
              <a:buNone/>
            </a:pPr>
            <a:endParaRPr lang="en-US" dirty="0"/>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Tree>
    <p:extLst>
      <p:ext uri="{BB962C8B-B14F-4D97-AF65-F5344CB8AC3E}">
        <p14:creationId xmlns:p14="http://schemas.microsoft.com/office/powerpoint/2010/main" val="64802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to be covered today</a:t>
            </a:r>
          </a:p>
        </p:txBody>
      </p:sp>
      <p:sp>
        <p:nvSpPr>
          <p:cNvPr id="3" name="Content Placeholder 2"/>
          <p:cNvSpPr>
            <a:spLocks noGrp="1"/>
          </p:cNvSpPr>
          <p:nvPr>
            <p:ph idx="1"/>
          </p:nvPr>
        </p:nvSpPr>
        <p:spPr/>
        <p:txBody>
          <a:bodyPr/>
          <a:lstStyle/>
          <a:p>
            <a:r>
              <a:rPr lang="en-US" dirty="0"/>
              <a:t>Beam properties at the exit of the ion source drift over long period of times</a:t>
            </a:r>
          </a:p>
          <a:p>
            <a:r>
              <a:rPr lang="en-US" dirty="0"/>
              <a:t>Unable to maintain proper vacuum between MEBT absorber and SRF</a:t>
            </a:r>
          </a:p>
          <a:p>
            <a:r>
              <a:rPr lang="en-US" dirty="0"/>
              <a:t>MEBT protection scheme with scrapers does not work</a:t>
            </a:r>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53928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9635"/>
            <a:ext cx="8686800" cy="846250"/>
          </a:xfrm>
        </p:spPr>
        <p:txBody>
          <a:bodyPr/>
          <a:lstStyle/>
          <a:p>
            <a:r>
              <a:rPr lang="en-US" dirty="0"/>
              <a:t>Beam properties at the exit of the ion source drift over long period of times</a:t>
            </a:r>
          </a:p>
        </p:txBody>
      </p:sp>
      <p:sp>
        <p:nvSpPr>
          <p:cNvPr id="3" name="Content Placeholder 2"/>
          <p:cNvSpPr>
            <a:spLocks noGrp="1"/>
          </p:cNvSpPr>
          <p:nvPr>
            <p:ph idx="1"/>
          </p:nvPr>
        </p:nvSpPr>
        <p:spPr>
          <a:xfrm>
            <a:off x="228600" y="1233064"/>
            <a:ext cx="8672513" cy="4987867"/>
          </a:xfrm>
        </p:spPr>
        <p:txBody>
          <a:bodyPr/>
          <a:lstStyle/>
          <a:p>
            <a:r>
              <a:rPr lang="en-US" dirty="0"/>
              <a:t>Risk Owner: Lionel Prost</a:t>
            </a:r>
          </a:p>
          <a:p>
            <a:r>
              <a:rPr lang="en-US" dirty="0"/>
              <a:t>Choice of commercially available ion source (from D-Pace, Inc.) not specifically designed for PIP-II</a:t>
            </a:r>
          </a:p>
          <a:p>
            <a:pPr lvl="1"/>
            <a:r>
              <a:rPr lang="en-US" dirty="0"/>
              <a:t>Otherwise satisfies PIP-II Ion Source FRS   </a:t>
            </a:r>
          </a:p>
          <a:p>
            <a:r>
              <a:rPr lang="en-US" dirty="0"/>
              <a:t>Risk Cause:</a:t>
            </a:r>
          </a:p>
          <a:p>
            <a:pPr lvl="1"/>
            <a:r>
              <a:rPr lang="en-US" dirty="0"/>
              <a:t>Observed drift of the beam properties at the end of the LEBT at PIP2IT </a:t>
            </a:r>
          </a:p>
          <a:p>
            <a:r>
              <a:rPr lang="en-US" dirty="0"/>
              <a:t>Risk Effect:</a:t>
            </a:r>
          </a:p>
          <a:p>
            <a:pPr lvl="1"/>
            <a:r>
              <a:rPr lang="en-US" dirty="0"/>
              <a:t>Inability to maintain a high transport efficiency over the lifetime of a filament set may decrease the reliability/performance of the accelerator downstream </a:t>
            </a:r>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699296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Probability, Technical Impact</a:t>
            </a:r>
          </a:p>
        </p:txBody>
      </p:sp>
      <p:sp>
        <p:nvSpPr>
          <p:cNvPr id="3" name="Content Placeholder 2"/>
          <p:cNvSpPr>
            <a:spLocks noGrp="1"/>
          </p:cNvSpPr>
          <p:nvPr>
            <p:ph idx="1"/>
          </p:nvPr>
        </p:nvSpPr>
        <p:spPr>
          <a:xfrm>
            <a:off x="228600" y="1043046"/>
            <a:ext cx="8686800" cy="5231919"/>
          </a:xfrm>
        </p:spPr>
        <p:txBody>
          <a:bodyPr>
            <a:normAutofit/>
          </a:bodyPr>
          <a:lstStyle/>
          <a:p>
            <a:r>
              <a:rPr lang="en-US" dirty="0"/>
              <a:t>Probability</a:t>
            </a:r>
          </a:p>
          <a:p>
            <a:pPr lvl="1"/>
            <a:r>
              <a:rPr lang="en-US" dirty="0"/>
              <a:t>90%</a:t>
            </a:r>
          </a:p>
          <a:p>
            <a:r>
              <a:rPr lang="en-US" dirty="0"/>
              <a:t>Technical Impact</a:t>
            </a:r>
          </a:p>
          <a:p>
            <a:pPr lvl="1"/>
            <a:r>
              <a:rPr lang="en-US" dirty="0"/>
              <a:t>3 (H) – Significantly substandard</a:t>
            </a:r>
          </a:p>
          <a:p>
            <a:r>
              <a:rPr lang="en-US" dirty="0"/>
              <a:t>Risk Rank</a:t>
            </a:r>
          </a:p>
          <a:p>
            <a:pPr lvl="1"/>
            <a:r>
              <a:rPr lang="en-US" dirty="0"/>
              <a:t>3 (High)</a:t>
            </a:r>
          </a:p>
          <a:p>
            <a:r>
              <a:rPr lang="en-US" dirty="0"/>
              <a:t>Cause or Trigger</a:t>
            </a:r>
          </a:p>
          <a:p>
            <a:pPr lvl="1"/>
            <a:r>
              <a:rPr lang="en-US" dirty="0"/>
              <a:t>N/A</a:t>
            </a:r>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3314299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Cost &amp; Schedule Impact and Estimate</a:t>
            </a:r>
          </a:p>
        </p:txBody>
      </p:sp>
      <p:sp>
        <p:nvSpPr>
          <p:cNvPr id="3" name="Content Placeholder 2"/>
          <p:cNvSpPr>
            <a:spLocks noGrp="1"/>
          </p:cNvSpPr>
          <p:nvPr>
            <p:ph idx="1"/>
          </p:nvPr>
        </p:nvSpPr>
        <p:spPr/>
        <p:txBody>
          <a:bodyPr/>
          <a:lstStyle/>
          <a:p>
            <a:r>
              <a:rPr lang="en-US" dirty="0"/>
              <a:t>Cost Impact: (Single Point)</a:t>
            </a:r>
          </a:p>
          <a:p>
            <a:pPr lvl="1"/>
            <a:r>
              <a:rPr lang="en-US" dirty="0"/>
              <a:t>$100k</a:t>
            </a:r>
          </a:p>
          <a:p>
            <a:r>
              <a:rPr lang="en-US" dirty="0"/>
              <a:t>Schedule Impact: (2-point – flat range)</a:t>
            </a:r>
          </a:p>
          <a:p>
            <a:pPr lvl="1"/>
            <a:r>
              <a:rPr lang="en-US" dirty="0"/>
              <a:t>12-24 months</a:t>
            </a:r>
            <a:endParaRPr lang="en-US" dirty="0"/>
          </a:p>
          <a:p>
            <a:r>
              <a:rPr lang="en-US" dirty="0"/>
              <a:t>Estimate:</a:t>
            </a:r>
          </a:p>
          <a:p>
            <a:pPr lvl="1"/>
            <a:r>
              <a:rPr lang="en-US" dirty="0"/>
              <a:t>Purchase another ion source</a:t>
            </a:r>
          </a:p>
          <a:p>
            <a:pPr lvl="2"/>
            <a:r>
              <a:rPr lang="en-US" dirty="0"/>
              <a:t>Identification of a new source meeting PIP-II requirements and procurement effort + lead time </a:t>
            </a:r>
          </a:p>
          <a:p>
            <a:r>
              <a:rPr lang="en-US" dirty="0"/>
              <a:t>Quality of Risk Estimate</a:t>
            </a:r>
          </a:p>
          <a:p>
            <a:pPr lvl="1"/>
            <a:r>
              <a:rPr lang="en-US" dirty="0"/>
              <a:t>2 - Reasonable estimate</a:t>
            </a:r>
          </a:p>
          <a:p>
            <a:pPr lvl="1"/>
            <a:r>
              <a:rPr lang="en-US" dirty="0"/>
              <a:t>Based on purchase of D-Pace, Inc. ion source ~8 years ago</a:t>
            </a:r>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1044561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Mitigation</a:t>
            </a:r>
          </a:p>
        </p:txBody>
      </p:sp>
      <p:sp>
        <p:nvSpPr>
          <p:cNvPr id="3" name="Content Placeholder 2"/>
          <p:cNvSpPr>
            <a:spLocks noGrp="1"/>
          </p:cNvSpPr>
          <p:nvPr>
            <p:ph idx="1"/>
          </p:nvPr>
        </p:nvSpPr>
        <p:spPr/>
        <p:txBody>
          <a:bodyPr/>
          <a:lstStyle/>
          <a:p>
            <a:r>
              <a:rPr lang="en-US" dirty="0"/>
              <a:t>Several techniques involving a feedback algorithm will be tested at PIP2IT</a:t>
            </a:r>
          </a:p>
          <a:p>
            <a:pPr lvl="1"/>
            <a:r>
              <a:rPr lang="en-US" dirty="0"/>
              <a:t>Impact of the ion source drift on the beam parameters downstream (e.g. in MEBT) will be measured</a:t>
            </a:r>
          </a:p>
          <a:p>
            <a:r>
              <a:rPr lang="en-US" dirty="0"/>
              <a:t>Start Date:</a:t>
            </a:r>
          </a:p>
          <a:p>
            <a:pPr lvl="1"/>
            <a:r>
              <a:rPr lang="en-US" dirty="0">
                <a:sym typeface="Wingdings" panose="05000000000000000000" pitchFamily="2" charset="2"/>
              </a:rPr>
              <a:t>In progress</a:t>
            </a:r>
          </a:p>
          <a:p>
            <a:r>
              <a:rPr lang="en-US" dirty="0">
                <a:sym typeface="Wingdings" panose="05000000000000000000" pitchFamily="2" charset="2"/>
              </a:rPr>
              <a:t>End Date:</a:t>
            </a:r>
          </a:p>
          <a:p>
            <a:pPr lvl="1"/>
            <a:r>
              <a:rPr lang="en-US" dirty="0">
                <a:sym typeface="Wingdings" panose="05000000000000000000" pitchFamily="2" charset="2"/>
              </a:rPr>
              <a:t>2020 i.e. End of R&amp;D Phase</a:t>
            </a:r>
          </a:p>
          <a:p>
            <a:r>
              <a:rPr lang="en-US" dirty="0">
                <a:sym typeface="Wingdings" panose="05000000000000000000" pitchFamily="2" charset="2"/>
              </a:rPr>
              <a:t>Monitoring Required:</a:t>
            </a:r>
          </a:p>
          <a:p>
            <a:pPr lvl="1"/>
            <a:r>
              <a:rPr lang="en-US" dirty="0">
                <a:sym typeface="Wingdings" panose="05000000000000000000" pitchFamily="2" charset="2"/>
              </a:rPr>
              <a:t>?</a:t>
            </a:r>
            <a:endParaRPr lang="en-US" dirty="0"/>
          </a:p>
          <a:p>
            <a:pPr marL="0" indent="0">
              <a:buNone/>
            </a:pPr>
            <a:endParaRPr lang="en-US" dirty="0"/>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221502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9635"/>
            <a:ext cx="8686800" cy="846250"/>
          </a:xfrm>
        </p:spPr>
        <p:txBody>
          <a:bodyPr/>
          <a:lstStyle/>
          <a:p>
            <a:r>
              <a:rPr lang="en-US" dirty="0"/>
              <a:t>Unable to maintain proper vacuum between MEBT absorber and SRF</a:t>
            </a:r>
          </a:p>
        </p:txBody>
      </p:sp>
      <p:sp>
        <p:nvSpPr>
          <p:cNvPr id="3" name="Content Placeholder 2"/>
          <p:cNvSpPr>
            <a:spLocks noGrp="1"/>
          </p:cNvSpPr>
          <p:nvPr>
            <p:ph idx="1"/>
          </p:nvPr>
        </p:nvSpPr>
        <p:spPr>
          <a:xfrm>
            <a:off x="228600" y="1173242"/>
            <a:ext cx="8672513" cy="4987867"/>
          </a:xfrm>
        </p:spPr>
        <p:txBody>
          <a:bodyPr/>
          <a:lstStyle/>
          <a:p>
            <a:r>
              <a:rPr lang="en-US" dirty="0"/>
              <a:t>Risk Owner: Lionel Prost</a:t>
            </a:r>
          </a:p>
          <a:p>
            <a:r>
              <a:rPr lang="en-US" dirty="0"/>
              <a:t>Secondary and/or reflected particles may escape the differential pumping section</a:t>
            </a:r>
          </a:p>
          <a:p>
            <a:pPr lvl="1"/>
            <a:endParaRPr lang="en-US" dirty="0"/>
          </a:p>
          <a:p>
            <a:r>
              <a:rPr lang="en-US" dirty="0"/>
              <a:t>Risk Cause:</a:t>
            </a:r>
          </a:p>
          <a:p>
            <a:pPr lvl="1"/>
            <a:r>
              <a:rPr lang="en-US" dirty="0"/>
              <a:t>Reflected power larger than expected was observed on the absorber test bench</a:t>
            </a:r>
          </a:p>
          <a:p>
            <a:pPr lvl="2"/>
            <a:r>
              <a:rPr lang="en-US" dirty="0"/>
              <a:t>Actual distribution of the secondary/reflected particles is unknown </a:t>
            </a:r>
          </a:p>
          <a:p>
            <a:r>
              <a:rPr lang="en-US" dirty="0"/>
              <a:t>Risk Effect:</a:t>
            </a:r>
          </a:p>
          <a:p>
            <a:pPr lvl="1"/>
            <a:r>
              <a:rPr lang="en-US" dirty="0"/>
              <a:t>Poor vacuum and/or particles flying to the SRF section may jeopardize the performance and reliability of acceleration in the SRF accelerating structures</a:t>
            </a:r>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65795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Probability, Technical Impact</a:t>
            </a:r>
          </a:p>
        </p:txBody>
      </p:sp>
      <p:sp>
        <p:nvSpPr>
          <p:cNvPr id="3" name="Content Placeholder 2"/>
          <p:cNvSpPr>
            <a:spLocks noGrp="1"/>
          </p:cNvSpPr>
          <p:nvPr>
            <p:ph idx="1"/>
          </p:nvPr>
        </p:nvSpPr>
        <p:spPr>
          <a:xfrm>
            <a:off x="228600" y="1043046"/>
            <a:ext cx="8686800" cy="5231919"/>
          </a:xfrm>
        </p:spPr>
        <p:txBody>
          <a:bodyPr>
            <a:normAutofit/>
          </a:bodyPr>
          <a:lstStyle/>
          <a:p>
            <a:r>
              <a:rPr lang="en-US" dirty="0"/>
              <a:t>Probability</a:t>
            </a:r>
          </a:p>
          <a:p>
            <a:pPr lvl="1"/>
            <a:r>
              <a:rPr lang="en-US" dirty="0"/>
              <a:t>50%</a:t>
            </a:r>
          </a:p>
          <a:p>
            <a:r>
              <a:rPr lang="en-US" dirty="0"/>
              <a:t>Technical Impact</a:t>
            </a:r>
          </a:p>
          <a:p>
            <a:pPr lvl="1"/>
            <a:r>
              <a:rPr lang="en-US" dirty="0"/>
              <a:t>2 (M) – Moderately substandard</a:t>
            </a:r>
          </a:p>
          <a:p>
            <a:r>
              <a:rPr lang="en-US" dirty="0"/>
              <a:t>Risk Rank</a:t>
            </a:r>
          </a:p>
          <a:p>
            <a:pPr lvl="1"/>
            <a:r>
              <a:rPr lang="en-US" dirty="0"/>
              <a:t>3 (High)</a:t>
            </a:r>
          </a:p>
          <a:p>
            <a:r>
              <a:rPr lang="en-US" dirty="0"/>
              <a:t>Cause or Trigger</a:t>
            </a:r>
          </a:p>
          <a:p>
            <a:pPr lvl="1"/>
            <a:r>
              <a:rPr lang="en-US" dirty="0"/>
              <a:t>Does not meet specs at PIP2IT</a:t>
            </a:r>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291856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Cost &amp; Schedule Impact and Estimate</a:t>
            </a:r>
          </a:p>
        </p:txBody>
      </p:sp>
      <p:sp>
        <p:nvSpPr>
          <p:cNvPr id="3" name="Content Placeholder 2"/>
          <p:cNvSpPr>
            <a:spLocks noGrp="1"/>
          </p:cNvSpPr>
          <p:nvPr>
            <p:ph idx="1"/>
          </p:nvPr>
        </p:nvSpPr>
        <p:spPr>
          <a:xfrm>
            <a:off x="228600" y="1043046"/>
            <a:ext cx="8672513" cy="5135563"/>
          </a:xfrm>
        </p:spPr>
        <p:txBody>
          <a:bodyPr/>
          <a:lstStyle/>
          <a:p>
            <a:r>
              <a:rPr lang="en-US" dirty="0"/>
              <a:t>Cost Impact:</a:t>
            </a:r>
          </a:p>
          <a:p>
            <a:pPr lvl="1"/>
            <a:r>
              <a:rPr lang="en-US" dirty="0"/>
              <a:t>Probably small w.r.t. the rest of the project</a:t>
            </a:r>
          </a:p>
          <a:p>
            <a:r>
              <a:rPr lang="en-US" dirty="0"/>
              <a:t>Schedule Impact: (1-point – Single value)</a:t>
            </a:r>
          </a:p>
          <a:p>
            <a:pPr lvl="1"/>
            <a:r>
              <a:rPr lang="en-US" dirty="0"/>
              <a:t>6 months</a:t>
            </a:r>
            <a:endParaRPr lang="en-US" dirty="0"/>
          </a:p>
          <a:p>
            <a:r>
              <a:rPr lang="en-US" dirty="0"/>
              <a:t>Estimate:</a:t>
            </a:r>
          </a:p>
          <a:p>
            <a:pPr lvl="1"/>
            <a:r>
              <a:rPr lang="en-US" dirty="0"/>
              <a:t>Redesign of the differential pumping section</a:t>
            </a:r>
          </a:p>
          <a:p>
            <a:pPr marL="914400" lvl="2" indent="0">
              <a:buNone/>
            </a:pPr>
            <a:r>
              <a:rPr lang="en-US" dirty="0"/>
              <a:t> </a:t>
            </a:r>
          </a:p>
          <a:p>
            <a:r>
              <a:rPr lang="en-US" dirty="0"/>
              <a:t>Quality of Risk Estimate</a:t>
            </a:r>
          </a:p>
          <a:p>
            <a:pPr lvl="1"/>
            <a:r>
              <a:rPr lang="en-US" dirty="0"/>
              <a:t>1 – Rough guess</a:t>
            </a:r>
          </a:p>
          <a:p>
            <a:pPr lvl="1"/>
            <a:r>
              <a:rPr lang="en-US" dirty="0"/>
              <a:t>If the current design of the MEBT beam line downstream of the absorber does perform as expected, it is not clear how it would be modified and the time and effort it would take to ensure the proper ‘protection’ at PIP-II</a:t>
            </a:r>
          </a:p>
        </p:txBody>
      </p:sp>
      <p:sp>
        <p:nvSpPr>
          <p:cNvPr id="4" name="Footer Placeholder 3"/>
          <p:cNvSpPr>
            <a:spLocks noGrp="1"/>
          </p:cNvSpPr>
          <p:nvPr>
            <p:ph type="ftr" sz="quarter" idx="3"/>
          </p:nvPr>
        </p:nvSpPr>
        <p:spPr/>
        <p:txBody>
          <a:bodyPr/>
          <a:lstStyle/>
          <a:p>
            <a:pPr>
              <a:defRPr/>
            </a:pPr>
            <a:r>
              <a:rPr lang="en-US"/>
              <a:t>PIP-II Risk Management</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2348309922"/>
      </p:ext>
    </p:extLst>
  </p:cSld>
  <p:clrMapOvr>
    <a:masterClrMapping/>
  </p:clrMapOvr>
</p:sld>
</file>

<file path=ppt/theme/theme1.xml><?xml version="1.0" encoding="utf-8"?>
<a:theme xmlns:a="http://schemas.openxmlformats.org/drawingml/2006/main" name="FermilabPartners_PowerPoint_Template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IP-II Risk Management.pptx" id="{2ADAA87C-13A9-4D36-8FCF-C6356769C1D9}" vid="{F7FB6E2E-6782-4D94-9BB9-2DD3BE79A1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12504</TotalTime>
  <Words>703</Words>
  <Application>Microsoft Office PowerPoint</Application>
  <PresentationFormat>On-screen Show (4:3)</PresentationFormat>
  <Paragraphs>148</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ＭＳ Ｐゴシック</vt:lpstr>
      <vt:lpstr>Arial</vt:lpstr>
      <vt:lpstr>Calibri</vt:lpstr>
      <vt:lpstr>Geneva</vt:lpstr>
      <vt:lpstr>Helvetica</vt:lpstr>
      <vt:lpstr>Wingdings</vt:lpstr>
      <vt:lpstr>FermilabPartners_PowerPoint_Template_090915</vt:lpstr>
      <vt:lpstr>PowerPoint Presentation</vt:lpstr>
      <vt:lpstr>Risks to be covered today</vt:lpstr>
      <vt:lpstr>Beam properties at the exit of the ion source drift over long period of times</vt:lpstr>
      <vt:lpstr>Risk: Probability, Technical Impact</vt:lpstr>
      <vt:lpstr>Risk: Cost &amp; Schedule Impact and Estimate</vt:lpstr>
      <vt:lpstr>Risk Mitigation</vt:lpstr>
      <vt:lpstr>Unable to maintain proper vacuum between MEBT absorber and SRF</vt:lpstr>
      <vt:lpstr>Risk: Probability, Technical Impact</vt:lpstr>
      <vt:lpstr>Risk: Cost &amp; Schedule Impact and Estimate</vt:lpstr>
      <vt:lpstr>Risk Mitigation</vt:lpstr>
      <vt:lpstr>MEBT protection scheme with scrapers does not work</vt:lpstr>
      <vt:lpstr>Risk: Probability, Technical Impact</vt:lpstr>
      <vt:lpstr>Risk: Cost &amp; Schedule Impact and Estimate</vt:lpstr>
      <vt:lpstr>Risk Mitigation</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S. Mishra x4094 08870N</dc:creator>
  <cp:lastModifiedBy>Lionel R. Prost x5614 14086N</cp:lastModifiedBy>
  <cp:revision>66</cp:revision>
  <cp:lastPrinted>2017-01-17T20:13:04Z</cp:lastPrinted>
  <dcterms:created xsi:type="dcterms:W3CDTF">2017-01-12T18:49:08Z</dcterms:created>
  <dcterms:modified xsi:type="dcterms:W3CDTF">2017-04-04T16:21:50Z</dcterms:modified>
</cp:coreProperties>
</file>