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5" r:id="rId2"/>
  </p:sldMasterIdLst>
  <p:notesMasterIdLst>
    <p:notesMasterId r:id="rId15"/>
  </p:notesMasterIdLst>
  <p:handoutMasterIdLst>
    <p:handoutMasterId r:id="rId16"/>
  </p:handoutMasterIdLst>
  <p:sldIdLst>
    <p:sldId id="471" r:id="rId3"/>
    <p:sldId id="462" r:id="rId4"/>
    <p:sldId id="382" r:id="rId5"/>
    <p:sldId id="463" r:id="rId6"/>
    <p:sldId id="464" r:id="rId7"/>
    <p:sldId id="465" r:id="rId8"/>
    <p:sldId id="466" r:id="rId9"/>
    <p:sldId id="452" r:id="rId10"/>
    <p:sldId id="467" r:id="rId11"/>
    <p:sldId id="468" r:id="rId12"/>
    <p:sldId id="469" r:id="rId13"/>
    <p:sldId id="470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0C103"/>
    <a:srgbClr val="FF0695"/>
    <a:srgbClr val="053884"/>
    <a:srgbClr val="B13A3C"/>
    <a:srgbClr val="FEBFC1"/>
    <a:srgbClr val="FFF9DD"/>
    <a:srgbClr val="C3FFC0"/>
    <a:srgbClr val="CC3333"/>
    <a:srgbClr val="FE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9648" autoAdjust="0"/>
  </p:normalViewPr>
  <p:slideViewPr>
    <p:cSldViewPr snapToGrid="0" snapToObjects="1">
      <p:cViewPr varScale="1">
        <p:scale>
          <a:sx n="84" d="100"/>
          <a:sy n="84" d="100"/>
        </p:scale>
        <p:origin x="1402" y="86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rafih\Documents\OneDrive%20-%20Fermi%20National%20Accelerator%20Laboratory\LBNF\Feb%202017%20Review\Risk%20Li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rafih\Documents\OneDrive%20-%20Fermi%20National%20Accelerator%20Laboratory\LBNF\Feb%202017%20Review\Risk%20Li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% of Overall Risk Cost</a:t>
            </a:r>
            <a:r>
              <a:rPr lang="en-US" sz="1600" b="1" baseline="0"/>
              <a:t> Impact @ 90%</a:t>
            </a:r>
            <a:endParaRPr lang="en-US" sz="1600" b="1"/>
          </a:p>
        </c:rich>
      </c:tx>
      <c:layout>
        <c:manualLayout>
          <c:xMode val="edge"/>
          <c:yMode val="edge"/>
          <c:x val="0.5591081699893895"/>
          <c:y val="0.92255401796552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4094622628436217"/>
          <c:y val="2.6705511046370478E-2"/>
          <c:w val="0.43192937171269669"/>
          <c:h val="0.83979943148038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'Cost Tornado Graph CD-3a'!$D$1</c:f>
              <c:strCache>
                <c:ptCount val="1"/>
                <c:pt idx="0">
                  <c:v>Mean Cost Impact (k$)*P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'Cost Tornado Graph CD-3a'!$C$2:$C$9</c:f>
              <c:strCache>
                <c:ptCount val="8"/>
                <c:pt idx="0">
                  <c:v>RT-131-CFFS-4850L-007 Far Site construction activities impact neighboring communities</c:v>
                </c:pt>
                <c:pt idx="1">
                  <c:v>RT-131-CFFS-4850L-101 Adverse conditions in far site underground excavations - High Prob Low Impact</c:v>
                </c:pt>
                <c:pt idx="2">
                  <c:v>RT-131-PM-101 Scope is missing due to poor interface definition at Far Site</c:v>
                </c:pt>
                <c:pt idx="3">
                  <c:v>RT-131-CFFS-4850L-1000 Cryogenics or FD changes impact layout/design of Far Site facilities </c:v>
                </c:pt>
                <c:pt idx="4">
                  <c:v>RT-131-PM-107 Installation of cryogenics or detector overlaps with excavation work</c:v>
                </c:pt>
                <c:pt idx="5">
                  <c:v>RT-131-PM-100 Multiple-party interfaces at SURF</c:v>
                </c:pt>
                <c:pt idx="6">
                  <c:v>RT-131-CFFS-4850L-010 Specialized construction labor is unavailable</c:v>
                </c:pt>
                <c:pt idx="7">
                  <c:v>RT-131-CFFS-4850L-018 CF FS -- escalation rate greater than predicted</c:v>
                </c:pt>
              </c:strCache>
            </c:strRef>
          </c:cat>
          <c:val>
            <c:numRef>
              <c:f>'Cost Tornado Graph CD-3a'!$D$2:$D$9</c:f>
              <c:numCache>
                <c:formatCode>0%</c:formatCode>
                <c:ptCount val="8"/>
                <c:pt idx="0">
                  <c:v>6.185758520555632E-3</c:v>
                </c:pt>
                <c:pt idx="1">
                  <c:v>1.1918724224238644E-2</c:v>
                </c:pt>
                <c:pt idx="2">
                  <c:v>3.7098800204164374E-2</c:v>
                </c:pt>
                <c:pt idx="3">
                  <c:v>5.1649255876042702E-2</c:v>
                </c:pt>
                <c:pt idx="4">
                  <c:v>5.9074394099580263E-2</c:v>
                </c:pt>
                <c:pt idx="5">
                  <c:v>0.11544888883904991</c:v>
                </c:pt>
                <c:pt idx="6">
                  <c:v>0.14740163873743437</c:v>
                </c:pt>
                <c:pt idx="7">
                  <c:v>0.57122253949893409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0-4519-896E-8ECD57898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414161568"/>
        <c:axId val="414161152"/>
      </c:barChart>
      <c:catAx>
        <c:axId val="41416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61152"/>
        <c:crosses val="autoZero"/>
        <c:auto val="1"/>
        <c:lblAlgn val="ctr"/>
        <c:lblOffset val="100"/>
        <c:noMultiLvlLbl val="0"/>
      </c:catAx>
      <c:valAx>
        <c:axId val="414161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6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% of Total Schedule Impact</a:t>
            </a:r>
          </a:p>
        </c:rich>
      </c:tx>
      <c:layout>
        <c:manualLayout>
          <c:xMode val="edge"/>
          <c:yMode val="edge"/>
          <c:x val="0.5591081699893895"/>
          <c:y val="0.92255401796552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175294577538"/>
          <c:y val="2.6705511046370478E-2"/>
          <c:w val="0.47264384505128348"/>
          <c:h val="0.83979943148038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'Sche Tornado Graph CD-3a'!$D$1</c:f>
              <c:strCache>
                <c:ptCount val="1"/>
                <c:pt idx="0">
                  <c:v>Mean Cost Impact (k$)*P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'Sche Tornado Graph CD-3a'!$C$2:$C$12</c:f>
              <c:strCache>
                <c:ptCount val="11"/>
                <c:pt idx="0">
                  <c:v>RT-131-CFFS-4850L-101 Adverse conditions in far site underground excavations - High Prob Low Impact</c:v>
                </c:pt>
                <c:pt idx="1">
                  <c:v>RT-131-PM-100 Multiple-party interfaces at SURF</c:v>
                </c:pt>
                <c:pt idx="2">
                  <c:v>RT-131-PM-107 Installation of cryogenics or detector overlaps with excavation work</c:v>
                </c:pt>
                <c:pt idx="3">
                  <c:v>RT-131-CFFS-4850L-001 Adverse conditions in far site underground excavations - Low Prob High Impact</c:v>
                </c:pt>
                <c:pt idx="4">
                  <c:v>RT-131-CFFS-4850L-015 Old timber at Far Site combusts spontaneously</c:v>
                </c:pt>
                <c:pt idx="5">
                  <c:v>RT-131-CFFS-4850L-024 Blasting at Far Site causes damage or unacceptable distress to Sanford Lab</c:v>
                </c:pt>
                <c:pt idx="6">
                  <c:v>RT-131-CFFS-4850L-200 Unavailability of SURF-supplied systems and spaces</c:v>
                </c:pt>
                <c:pt idx="7">
                  <c:v>RT-131-CFFS-4850L-202 Oro Hondo shaft ventilation path is blocked</c:v>
                </c:pt>
                <c:pt idx="8">
                  <c:v>RT-131-CFFS-4850L-1000 Cryogenics or FD changes impact layout/design of Far Site facilities </c:v>
                </c:pt>
                <c:pt idx="9">
                  <c:v>RT-131-CFFS-4850L-010 Specialized construction labor is unavailable</c:v>
                </c:pt>
                <c:pt idx="10">
                  <c:v>RT-131-PM-013 Changes to the DOE funding profile before CD-2</c:v>
                </c:pt>
              </c:strCache>
            </c:strRef>
          </c:cat>
          <c:val>
            <c:numRef>
              <c:f>'Sche Tornado Graph CD-3a'!$F$2:$F$12</c:f>
              <c:numCache>
                <c:formatCode>0%</c:formatCode>
                <c:ptCount val="11"/>
                <c:pt idx="0">
                  <c:v>2.6666666666666666E-3</c:v>
                </c:pt>
                <c:pt idx="1">
                  <c:v>2.6666666666666666E-3</c:v>
                </c:pt>
                <c:pt idx="2">
                  <c:v>2.6666666666666666E-3</c:v>
                </c:pt>
                <c:pt idx="3">
                  <c:v>1.0666666666666666E-2</c:v>
                </c:pt>
                <c:pt idx="4">
                  <c:v>1.0666666666666666E-2</c:v>
                </c:pt>
                <c:pt idx="5">
                  <c:v>1.0666666666666666E-2</c:v>
                </c:pt>
                <c:pt idx="6">
                  <c:v>1.3333333333333334E-2</c:v>
                </c:pt>
                <c:pt idx="7">
                  <c:v>1.3333333333333334E-2</c:v>
                </c:pt>
                <c:pt idx="8">
                  <c:v>6.6666666666666666E-2</c:v>
                </c:pt>
                <c:pt idx="9">
                  <c:v>0.13066666666666665</c:v>
                </c:pt>
                <c:pt idx="10">
                  <c:v>0.496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3-4099-8E0F-3A5D29DA8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414161568"/>
        <c:axId val="414161152"/>
      </c:barChart>
      <c:catAx>
        <c:axId val="41416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61152"/>
        <c:crosses val="autoZero"/>
        <c:auto val="1"/>
        <c:lblAlgn val="l"/>
        <c:lblOffset val="100"/>
        <c:noMultiLvlLbl val="0"/>
      </c:catAx>
      <c:valAx>
        <c:axId val="414161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6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04-07-2017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Elrafih  |  Risk Analysis Tool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525559"/>
                </a:solidFill>
                <a:latin typeface="Helvetica"/>
              </a:defRPr>
            </a:lvl1pPr>
            <a:lvl2pPr marL="644400" indent="-255600">
              <a:lnSpc>
                <a:spcPct val="95000"/>
              </a:lnSpc>
              <a:spcBef>
                <a:spcPts val="5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7F7F7F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  <a:r>
              <a:rPr lang="en-US" dirty="0" err="1"/>
              <a:t>adfg</a:t>
            </a:r>
            <a:r>
              <a:rPr lang="en-US" dirty="0"/>
              <a:t> </a:t>
            </a:r>
            <a:r>
              <a:rPr lang="en-US" dirty="0" err="1"/>
              <a:t>adf</a:t>
            </a:r>
            <a:r>
              <a:rPr lang="en-US" dirty="0"/>
              <a:t> </a:t>
            </a:r>
            <a:r>
              <a:rPr lang="en-US" dirty="0" err="1"/>
              <a:t>gadfg</a:t>
            </a:r>
            <a:r>
              <a:rPr lang="en-US" dirty="0"/>
              <a:t> </a:t>
            </a:r>
            <a:r>
              <a:rPr lang="en-US" dirty="0" err="1"/>
              <a:t>adf</a:t>
            </a:r>
            <a:r>
              <a:rPr lang="en-US" dirty="0"/>
              <a:t> gad </a:t>
            </a:r>
            <a:r>
              <a:rPr lang="en-US" dirty="0" err="1"/>
              <a:t>fg</a:t>
            </a:r>
            <a:r>
              <a:rPr lang="en-US" dirty="0"/>
              <a:t> </a:t>
            </a:r>
            <a:r>
              <a:rPr lang="en-US" dirty="0" err="1"/>
              <a:t>adfg</a:t>
            </a:r>
            <a:r>
              <a:rPr lang="en-US" dirty="0"/>
              <a:t> </a:t>
            </a:r>
            <a:r>
              <a:rPr lang="en-US" dirty="0" err="1"/>
              <a:t>adf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dfg</a:t>
            </a:r>
            <a:r>
              <a:rPr lang="en-US" dirty="0"/>
              <a:t> </a:t>
            </a:r>
            <a:r>
              <a:rPr lang="en-US" dirty="0" err="1"/>
              <a:t>adgf</a:t>
            </a:r>
            <a:r>
              <a:rPr lang="en-US" dirty="0"/>
              <a:t> </a:t>
            </a:r>
            <a:r>
              <a:rPr lang="en-US" dirty="0" err="1"/>
              <a:t>adfg</a:t>
            </a:r>
            <a:r>
              <a:rPr lang="en-US" dirty="0"/>
              <a:t> </a:t>
            </a:r>
            <a:r>
              <a:rPr lang="en-US" dirty="0" err="1"/>
              <a:t>adfg</a:t>
            </a:r>
            <a:r>
              <a:rPr lang="en-US" dirty="0"/>
              <a:t> </a:t>
            </a:r>
            <a:r>
              <a:rPr lang="en-US" dirty="0" err="1"/>
              <a:t>adfg</a:t>
            </a:r>
            <a:r>
              <a:rPr lang="en-US" dirty="0"/>
              <a:t> </a:t>
            </a:r>
            <a:r>
              <a:rPr lang="en-US" dirty="0" err="1"/>
              <a:t>adf</a:t>
            </a:r>
            <a:r>
              <a:rPr lang="en-US" dirty="0"/>
              <a:t> g </a:t>
            </a:r>
            <a:r>
              <a:rPr lang="en-US" dirty="0" err="1"/>
              <a:t>dfag</a:t>
            </a:r>
            <a:r>
              <a:rPr lang="en-US" dirty="0"/>
              <a:t> </a:t>
            </a:r>
            <a:r>
              <a:rPr lang="en-US" dirty="0" err="1"/>
              <a:t>adfg</a:t>
            </a:r>
            <a:endParaRPr lang="en-US" dirty="0"/>
          </a:p>
          <a:p>
            <a:pPr lvl="1"/>
            <a:r>
              <a:rPr lang="en-US" dirty="0" err="1"/>
              <a:t>Adsfgadfg</a:t>
            </a:r>
            <a:endParaRPr lang="en-US" dirty="0"/>
          </a:p>
          <a:p>
            <a:pPr lvl="0"/>
            <a:r>
              <a:rPr lang="en-US" dirty="0" err="1"/>
              <a:t>Adfgadfg</a:t>
            </a:r>
            <a:endParaRPr lang="en-US" dirty="0"/>
          </a:p>
          <a:p>
            <a:pPr lvl="0"/>
            <a:r>
              <a:rPr lang="en-US" dirty="0" err="1"/>
              <a:t>Adfgdafg</a:t>
            </a:r>
            <a:endParaRPr lang="en-US" dirty="0"/>
          </a:p>
          <a:p>
            <a:pPr lvl="1"/>
            <a:r>
              <a:rPr lang="en-US" dirty="0" err="1"/>
              <a:t>adfg</a:t>
            </a:r>
            <a:endParaRPr lang="en-US" dirty="0"/>
          </a:p>
          <a:p>
            <a:pPr lvl="1"/>
            <a:r>
              <a:rPr lang="en-US" dirty="0" err="1"/>
              <a:t>Dafgdfg</a:t>
            </a:r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19" y="1293724"/>
            <a:ext cx="7764890" cy="2889601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lnSpc>
                <a:spcPct val="120000"/>
              </a:lnSpc>
              <a:defRPr sz="3200" b="1" cap="none">
                <a:solidFill>
                  <a:schemeClr val="tx2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819" y="4305310"/>
            <a:ext cx="7772400" cy="2185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054" y="6327230"/>
            <a:ext cx="184366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04-07-2017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8633" y="6325369"/>
            <a:ext cx="5151574" cy="3669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Mohammed Elrafih  |  Risk Analysis Tool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7572" y="6492875"/>
            <a:ext cx="596428" cy="365125"/>
          </a:xfrm>
          <a:prstGeom prst="rect">
            <a:avLst/>
          </a:prstGeom>
        </p:spPr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1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057" y="6115469"/>
            <a:ext cx="1147625" cy="6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88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88691" y="6478730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181" y="6478730"/>
            <a:ext cx="547435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1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72362" y="6491467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1759" y="6491467"/>
            <a:ext cx="5466192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443900" y="6488179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081567" y="6484178"/>
            <a:ext cx="5425370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5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2" y="6495482"/>
            <a:ext cx="5360056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19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76557" y="6474279"/>
            <a:ext cx="675368" cy="255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7895" y="6476725"/>
            <a:ext cx="5458028" cy="237285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5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318987" y="6488179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097894" y="6486606"/>
            <a:ext cx="5449863" cy="242873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2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04-07-2017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Elrafih  |  Risk Analysis Tool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04-07-2017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Elrafih  |  Risk Analysis Tool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04-07-2017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Elrafih  |  Risk Analysis Tool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04-07-2017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Elrafih  |  Risk Analysis Tool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04-07-2017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Mohammed Elrafih  |  Risk Analysis Tool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04-07-2017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Mohammed Elrafih  |  Risk Analysis Tool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800"/>
              </a:spcBef>
              <a:defRPr sz="20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800">
                <a:solidFill>
                  <a:srgbClr val="63666A"/>
                </a:solidFill>
              </a:defRPr>
            </a:lvl2pPr>
            <a:lvl3pPr>
              <a:defRPr sz="1800">
                <a:solidFill>
                  <a:srgbClr val="63666A"/>
                </a:solidFill>
              </a:defRPr>
            </a:lvl3pPr>
            <a:lvl4pPr>
              <a:defRPr sz="1600">
                <a:solidFill>
                  <a:srgbClr val="63666A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04-07-2017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Mohammed Elrafih  |  Risk Analysis Tool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BF46C951-2A44-5944-B24F-131D0C345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0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36" y="110440"/>
            <a:ext cx="7226687" cy="69981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04-07-2017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Elrafih  |  Risk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3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04-07-2017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Mohammed Elrafih  |  Risk Analysis Tool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8" r:id="rId8"/>
    <p:sldLayoutId id="2147483691" r:id="rId9"/>
    <p:sldLayoutId id="2147483693" r:id="rId10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66364" y="6488179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956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41732" y="6381246"/>
            <a:ext cx="762066" cy="4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6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8" y="5186902"/>
            <a:ext cx="4941110" cy="999214"/>
          </a:xfrm>
        </p:spPr>
        <p:txBody>
          <a:bodyPr/>
          <a:lstStyle/>
          <a:p>
            <a:r>
              <a:rPr lang="en-US" dirty="0"/>
              <a:t>Mohammed Elrafih</a:t>
            </a:r>
          </a:p>
          <a:p>
            <a:r>
              <a:rPr lang="en-US" sz="1400" dirty="0"/>
              <a:t>PIP-II Risk Workshop</a:t>
            </a:r>
          </a:p>
          <a:p>
            <a:r>
              <a:rPr lang="en-US" sz="1400" dirty="0"/>
              <a:t>Thursday 4/6-4/7/2017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Analysis Tool</a:t>
            </a:r>
          </a:p>
        </p:txBody>
      </p:sp>
    </p:spTree>
    <p:extLst>
      <p:ext uri="{BB962C8B-B14F-4D97-AF65-F5344CB8AC3E}">
        <p14:creationId xmlns:p14="http://schemas.microsoft.com/office/powerpoint/2010/main" val="200985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FS-CF CD-3a DOE Cost Risk Drivers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912864" y="6478730"/>
            <a:ext cx="1251195" cy="241300"/>
          </a:xfrm>
        </p:spPr>
        <p:txBody>
          <a:bodyPr/>
          <a:lstStyle/>
          <a:p>
            <a:pPr>
              <a:defRPr/>
            </a:pPr>
            <a:r>
              <a:rPr lang="en-US"/>
              <a:t>04-07-2017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Elrafih  |  Risk Analysis Tool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251851"/>
              </p:ext>
            </p:extLst>
          </p:nvPr>
        </p:nvGraphicFramePr>
        <p:xfrm>
          <a:off x="-146304" y="1046813"/>
          <a:ext cx="9061704" cy="543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1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994545"/>
            <a:ext cx="8263024" cy="425292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639427"/>
            <a:ext cx="8686800" cy="427877"/>
          </a:xfrm>
        </p:spPr>
        <p:txBody>
          <a:bodyPr/>
          <a:lstStyle/>
          <a:p>
            <a:r>
              <a:rPr lang="en-US" sz="2400" dirty="0"/>
              <a:t>FS-CF CD-3a schedule risk  –  aggregation of 29 FS-CF risks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1616201" y="5666597"/>
            <a:ext cx="6921899" cy="498786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Milestone: </a:t>
            </a:r>
            <a:r>
              <a:rPr lang="en-US" sz="1600" b="1" dirty="0"/>
              <a:t>FS-CF – Complete the excavation of CD-3a Scope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Base plan finish: </a:t>
            </a:r>
            <a:r>
              <a:rPr lang="en-US" sz="1600" dirty="0">
                <a:solidFill>
                  <a:srgbClr val="B13A3C"/>
                </a:solidFill>
              </a:rPr>
              <a:t>5 March 2021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(before 15 Mar 2022, at 90% C.L.)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903720" y="6478730"/>
            <a:ext cx="1260339" cy="241300"/>
          </a:xfrm>
        </p:spPr>
        <p:txBody>
          <a:bodyPr/>
          <a:lstStyle/>
          <a:p>
            <a:r>
              <a:rPr lang="en-US" dirty="0"/>
              <a:t>04-07-2017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Mohammed Elrafih  |  Risk Analysis Tool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2" name="Curved Connector 5"/>
          <p:cNvCxnSpPr/>
          <p:nvPr/>
        </p:nvCxnSpPr>
        <p:spPr>
          <a:xfrm>
            <a:off x="993076" y="5463976"/>
            <a:ext cx="2295735" cy="4531"/>
          </a:xfrm>
          <a:prstGeom prst="straightConnector1">
            <a:avLst/>
          </a:prstGeom>
          <a:ln w="38100" cmpd="sng">
            <a:solidFill>
              <a:srgbClr val="CC0000"/>
            </a:solidFill>
            <a:prstDash val="solid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5"/>
          <p:cNvCxnSpPr/>
          <p:nvPr/>
        </p:nvCxnSpPr>
        <p:spPr>
          <a:xfrm flipV="1">
            <a:off x="993076" y="4969733"/>
            <a:ext cx="0" cy="676800"/>
          </a:xfrm>
          <a:prstGeom prst="straightConnector1">
            <a:avLst/>
          </a:prstGeom>
          <a:ln w="15875" cmpd="sng">
            <a:solidFill>
              <a:srgbClr val="CC0000"/>
            </a:solidFill>
            <a:prstDash val="sysDash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5"/>
          <p:cNvCxnSpPr/>
          <p:nvPr/>
        </p:nvCxnSpPr>
        <p:spPr>
          <a:xfrm flipV="1">
            <a:off x="3288811" y="4969733"/>
            <a:ext cx="0" cy="676800"/>
          </a:xfrm>
          <a:prstGeom prst="straightConnector1">
            <a:avLst/>
          </a:prstGeom>
          <a:ln w="15875" cmpd="sng">
            <a:solidFill>
              <a:srgbClr val="CC0000"/>
            </a:solidFill>
            <a:prstDash val="sysDash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16201" y="5071464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Helvetica"/>
                <a:cs typeface="Helvetica"/>
              </a:rPr>
              <a:t>12.3 months 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7550053" y="1329863"/>
            <a:ext cx="1142390" cy="215473"/>
          </a:xfrm>
          <a:prstGeom prst="roundRect">
            <a:avLst/>
          </a:prstGeom>
          <a:noFill/>
          <a:ln w="28575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FS-CF CD-3a schedule risk drivers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each risk in turn, then run full MC with all other (N-1) risks to see how much FS-CF completion date is advanced</a:t>
            </a:r>
          </a:p>
          <a:p>
            <a:pPr lvl="1"/>
            <a:r>
              <a:rPr lang="en-US" dirty="0"/>
              <a:t>Many risks have no impact on the finish date as they are either not on the critical path or they are in the shadow of bigger impact risks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187184" y="6495482"/>
            <a:ext cx="976875" cy="224548"/>
          </a:xfrm>
        </p:spPr>
        <p:txBody>
          <a:bodyPr/>
          <a:lstStyle/>
          <a:p>
            <a:pPr>
              <a:defRPr/>
            </a:pPr>
            <a:r>
              <a:rPr lang="en-US" dirty="0"/>
              <a:t>04-07-2017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Elrafih  |  Risk Analysis Tool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63359"/>
              </p:ext>
            </p:extLst>
          </p:nvPr>
        </p:nvGraphicFramePr>
        <p:xfrm>
          <a:off x="301752" y="2834640"/>
          <a:ext cx="8613648" cy="336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50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Mohammed Elrafih – Background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0896" y="3849309"/>
            <a:ext cx="8672513" cy="498786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b="1" dirty="0">
                <a:solidFill>
                  <a:schemeClr val="tx2"/>
                </a:solidFill>
              </a:rPr>
              <a:t>Current roles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/>
              <a:t>Project Controls Specialist</a:t>
            </a:r>
            <a:r>
              <a:rPr lang="en-US" sz="2000" dirty="0"/>
              <a:t>, “LBNF – Cryogenics Infrastructure”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Fermilab Risk Support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Enterprise risk, Lab-standard project risk process, risk register, tools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Risk workshops, risk analysis, MC modeling, reviews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995160" y="6495482"/>
            <a:ext cx="1168899" cy="224548"/>
          </a:xfrm>
        </p:spPr>
        <p:txBody>
          <a:bodyPr/>
          <a:lstStyle/>
          <a:p>
            <a:r>
              <a:rPr lang="en-US" dirty="0"/>
              <a:t>04-07-2017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Mohammed Elrafih  |  Risk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4024" y="1256556"/>
            <a:ext cx="8196199" cy="1662188"/>
          </a:xfrm>
          <a:prstGeom prst="rect">
            <a:avLst/>
          </a:prstGeom>
          <a:noFill/>
        </p:spPr>
        <p:txBody>
          <a:bodyPr lIns="0" rIns="0"/>
          <a:lstStyle>
            <a:lvl1pPr marL="256032" indent="-265176" algn="l" defTabSz="457200" rtl="0" fontAlgn="base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525559"/>
                </a:solidFill>
                <a:latin typeface="Helvetica"/>
                <a:ea typeface="Geneva" charset="0"/>
                <a:cs typeface="Geneva" charset="0"/>
              </a:defRPr>
            </a:lvl1pPr>
            <a:lvl2pPr marL="644400" indent="-255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7F7F7F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/>
              <a:t>Honors Business Administration (HBA)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Richard Ivey School of Business</a:t>
            </a:r>
            <a:r>
              <a:rPr lang="en-US" sz="1800" b="1" dirty="0"/>
              <a:t> 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457200" y="2186491"/>
            <a:ext cx="7132026" cy="1464506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525559"/>
                </a:solidFill>
                <a:latin typeface="Helvetica"/>
                <a:ea typeface="Geneva" charset="0"/>
                <a:cs typeface="Geneva" charset="0"/>
              </a:defRPr>
            </a:lvl1pPr>
            <a:lvl2pPr marL="644400" indent="-255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7F7F7F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/>
              <a:t>Project Coordinator &amp; Project Controls Experience in: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Major Oil &amp; Gas Construction Projects</a:t>
            </a:r>
          </a:p>
          <a:p>
            <a:pPr>
              <a:lnSpc>
                <a:spcPct val="110000"/>
              </a:lnSpc>
            </a:pPr>
            <a:r>
              <a:rPr lang="en-US" sz="2000" b="1" dirty="0"/>
              <a:t>PMP Certified</a:t>
            </a:r>
          </a:p>
        </p:txBody>
      </p:sp>
    </p:spTree>
    <p:extLst>
      <p:ext uri="{BB962C8B-B14F-4D97-AF65-F5344CB8AC3E}">
        <p14:creationId xmlns:p14="http://schemas.microsoft.com/office/powerpoint/2010/main" val="20989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Risk Register to Primavera Risk Analysis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/>
              <a:t>Data from the Risk Register which is used for the Monte Carlo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949440" y="6424383"/>
            <a:ext cx="1214619" cy="295647"/>
          </a:xfrm>
        </p:spPr>
        <p:txBody>
          <a:bodyPr/>
          <a:lstStyle/>
          <a:p>
            <a:r>
              <a:rPr lang="en-US" dirty="0"/>
              <a:t>04-07-2017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Mohammed Elrafih  |  Risk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86" y="1436516"/>
            <a:ext cx="8039100" cy="42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794875"/>
            <a:ext cx="8686800" cy="427877"/>
          </a:xfrm>
        </p:spPr>
        <p:txBody>
          <a:bodyPr/>
          <a:lstStyle/>
          <a:p>
            <a:r>
              <a:rPr lang="en-US" dirty="0"/>
              <a:t>Schedule Import into PRA (Full or Summary Schedule)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967728" y="6495482"/>
            <a:ext cx="1196331" cy="224548"/>
          </a:xfrm>
        </p:spPr>
        <p:txBody>
          <a:bodyPr/>
          <a:lstStyle/>
          <a:p>
            <a:r>
              <a:rPr lang="en-US" dirty="0"/>
              <a:t>04-07-2017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Mohammed Elrafih  |  Risk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9" y="1532230"/>
            <a:ext cx="8490671" cy="418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5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Entered into PRA Risk Register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/>
              <a:t>Risk ID, Title, Probability, Impacts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031736" y="6478730"/>
            <a:ext cx="1132323" cy="241300"/>
          </a:xfrm>
        </p:spPr>
        <p:txBody>
          <a:bodyPr/>
          <a:lstStyle/>
          <a:p>
            <a:r>
              <a:rPr lang="en-US" dirty="0"/>
              <a:t>04-07-2017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Mohammed Elrafih  |  Risk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6875774" y="2367153"/>
            <a:ext cx="2272322" cy="26083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85725" lvl="1"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Helvetica" charset="0"/>
                <a:cs typeface="Helvetica" charset="0"/>
              </a:rPr>
              <a:t>Lucas.Taylor@cern.ch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0" y="1362455"/>
            <a:ext cx="8848038" cy="49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Linked to Schedule Activities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/>
              <a:t>A risk is linked to a designated schedule activity which it directly impacts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/>
              <a:t>Cost and Schedule Impacts are assigned to the activity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187184" y="6478730"/>
            <a:ext cx="976875" cy="241300"/>
          </a:xfrm>
        </p:spPr>
        <p:txBody>
          <a:bodyPr/>
          <a:lstStyle/>
          <a:p>
            <a:r>
              <a:rPr lang="en-US" dirty="0"/>
              <a:t>04-07-2017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Mohammed Elrafih  |  Risk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6875774" y="2367153"/>
            <a:ext cx="2272322" cy="26083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85725" lvl="1"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Helvetica" charset="0"/>
                <a:cs typeface="Helvetica" charset="0"/>
              </a:rPr>
              <a:t>Lucas.Taylor@cern.ch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0947"/>
            <a:ext cx="9144000" cy="3180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" y="5550697"/>
            <a:ext cx="9144000" cy="60764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536848" y="4623849"/>
            <a:ext cx="1233016" cy="4053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: Rounded Corners 16"/>
          <p:cNvSpPr/>
          <p:nvPr/>
        </p:nvSpPr>
        <p:spPr>
          <a:xfrm>
            <a:off x="1353312" y="5550697"/>
            <a:ext cx="4251960" cy="5117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694291"/>
            <a:ext cx="8686800" cy="427877"/>
          </a:xfrm>
        </p:spPr>
        <p:txBody>
          <a:bodyPr/>
          <a:lstStyle/>
          <a:p>
            <a:r>
              <a:rPr lang="en-US" dirty="0"/>
              <a:t>Impacted Risk Plan is Built and Monte Carlo Analysis is run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228601" y="1253358"/>
            <a:ext cx="3803904" cy="14467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/>
              <a:t>Risk plan is built to determine which Risks the PM wants to see included in the Monte Carlo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0129" y="6478730"/>
            <a:ext cx="803930" cy="241300"/>
          </a:xfrm>
        </p:spPr>
        <p:txBody>
          <a:bodyPr/>
          <a:lstStyle/>
          <a:p>
            <a:r>
              <a:rPr lang="en-US" dirty="0"/>
              <a:t>04-07-2017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Mohammed Elrafih  |  Risk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6875774" y="2367153"/>
            <a:ext cx="2272322" cy="26083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85725" lvl="1"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Helvetica" charset="0"/>
                <a:cs typeface="Helvetica" charset="0"/>
              </a:rPr>
              <a:t>Lucas.Taylor@cern.ch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89761"/>
            <a:ext cx="3264408" cy="3725110"/>
          </a:xfrm>
          <a:prstGeom prst="rect">
            <a:avLst/>
          </a:prstGeom>
        </p:spPr>
      </p:pic>
      <p:sp>
        <p:nvSpPr>
          <p:cNvPr id="15" name="Content Placeholder 8"/>
          <p:cNvSpPr txBox="1">
            <a:spLocks/>
          </p:cNvSpPr>
          <p:nvPr/>
        </p:nvSpPr>
        <p:spPr>
          <a:xfrm>
            <a:off x="4142232" y="1335024"/>
            <a:ext cx="4542754" cy="2186644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525559"/>
                </a:solidFill>
                <a:latin typeface="Helvetica"/>
                <a:ea typeface="Geneva" charset="0"/>
                <a:cs typeface="Geneva" charset="0"/>
              </a:defRPr>
            </a:lvl1pPr>
            <a:lvl2pPr marL="644400" indent="-255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7F7F7F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/>
              <a:t>The Monte Carlo Analysis is run 100,000 times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75" y="2497571"/>
            <a:ext cx="3714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b="1" dirty="0">
              <a:solidFill>
                <a:srgbClr val="004C97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4C97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4C97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04C97"/>
                </a:solidFill>
              </a:rPr>
              <a:t>Example - Risk Modeling Results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205472" y="6478730"/>
            <a:ext cx="958587" cy="241300"/>
          </a:xfrm>
        </p:spPr>
        <p:txBody>
          <a:bodyPr/>
          <a:lstStyle/>
          <a:p>
            <a:r>
              <a:rPr lang="en-US" dirty="0"/>
              <a:t>04-07-2017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Mohammed Elrafih  |  Risk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8" y="798741"/>
            <a:ext cx="8899196" cy="457525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291955"/>
            <a:ext cx="8686800" cy="427877"/>
          </a:xfrm>
        </p:spPr>
        <p:txBody>
          <a:bodyPr/>
          <a:lstStyle/>
          <a:p>
            <a:r>
              <a:rPr lang="en-US" dirty="0"/>
              <a:t>Total DOE cost of 29 risks that affect FS-CF CD-3a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214616" y="6437534"/>
            <a:ext cx="949443" cy="282496"/>
          </a:xfrm>
        </p:spPr>
        <p:txBody>
          <a:bodyPr/>
          <a:lstStyle/>
          <a:p>
            <a:pPr>
              <a:defRPr/>
            </a:pPr>
            <a:r>
              <a:rPr lang="en-US" dirty="0"/>
              <a:t>04-07-2017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Elrafih  |  Risk Analysis Tool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56032" y="5584369"/>
            <a:ext cx="8491093" cy="8531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200" b="1" dirty="0">
                <a:solidFill>
                  <a:srgbClr val="333333"/>
                </a:solidFill>
                <a:latin typeface="Helvetica"/>
                <a:cs typeface="Helvetica"/>
              </a:rPr>
              <a:t>FS-CF CD-3a DOE risk cost contingency = </a:t>
            </a:r>
            <a:r>
              <a:rPr lang="en-US" sz="2200" b="1" dirty="0">
                <a:solidFill>
                  <a:srgbClr val="CC0000"/>
                </a:solidFill>
                <a:latin typeface="Helvetica"/>
                <a:cs typeface="Helvetica"/>
              </a:rPr>
              <a:t>22.5 M$</a:t>
            </a:r>
            <a:r>
              <a:rPr lang="en-US" sz="2200" b="1" dirty="0">
                <a:solidFill>
                  <a:srgbClr val="333333"/>
                </a:solidFill>
                <a:latin typeface="Helvetica"/>
                <a:cs typeface="Helvetica"/>
              </a:rPr>
              <a:t> </a:t>
            </a:r>
            <a:r>
              <a:rPr lang="en-US" sz="2200" dirty="0">
                <a:solidFill>
                  <a:srgbClr val="333333"/>
                </a:solidFill>
                <a:latin typeface="Helvetica"/>
                <a:cs typeface="Helvetica"/>
              </a:rPr>
              <a:t>(at 90% C.L.)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      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(not including burn rate)</a:t>
            </a:r>
            <a:endParaRPr lang="en-US" sz="1600" b="1" dirty="0">
              <a:solidFill>
                <a:srgbClr val="FF00FF"/>
              </a:solidFill>
              <a:latin typeface="Helvetica"/>
              <a:cs typeface="Helvetica"/>
            </a:endParaRPr>
          </a:p>
        </p:txBody>
      </p:sp>
      <p:cxnSp>
        <p:nvCxnSpPr>
          <p:cNvPr id="12" name="Curved Connector 5"/>
          <p:cNvCxnSpPr/>
          <p:nvPr/>
        </p:nvCxnSpPr>
        <p:spPr>
          <a:xfrm>
            <a:off x="814549" y="5659417"/>
            <a:ext cx="1832357" cy="0"/>
          </a:xfrm>
          <a:prstGeom prst="straightConnector1">
            <a:avLst/>
          </a:prstGeom>
          <a:ln w="38100" cmpd="sng">
            <a:solidFill>
              <a:srgbClr val="CC0000"/>
            </a:solidFill>
            <a:prstDash val="solid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5"/>
          <p:cNvCxnSpPr/>
          <p:nvPr/>
        </p:nvCxnSpPr>
        <p:spPr>
          <a:xfrm flipV="1">
            <a:off x="814549" y="4916008"/>
            <a:ext cx="0" cy="676800"/>
          </a:xfrm>
          <a:prstGeom prst="straightConnector1">
            <a:avLst/>
          </a:prstGeom>
          <a:ln w="15875" cmpd="sng">
            <a:solidFill>
              <a:srgbClr val="CC0000"/>
            </a:solidFill>
            <a:prstDash val="sysDash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5"/>
          <p:cNvCxnSpPr/>
          <p:nvPr/>
        </p:nvCxnSpPr>
        <p:spPr>
          <a:xfrm flipV="1">
            <a:off x="2646906" y="4907569"/>
            <a:ext cx="0" cy="676800"/>
          </a:xfrm>
          <a:prstGeom prst="straightConnector1">
            <a:avLst/>
          </a:prstGeom>
          <a:ln w="15875" cmpd="sng">
            <a:solidFill>
              <a:srgbClr val="CC0000"/>
            </a:solidFill>
            <a:prstDash val="sysDash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10406" y="5290085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  <a:latin typeface="Helvetica"/>
                <a:cs typeface="Helvetica"/>
              </a:rPr>
              <a:t>22.5 M$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525513" y="1174666"/>
            <a:ext cx="1441156" cy="193343"/>
          </a:xfrm>
          <a:prstGeom prst="roundRect">
            <a:avLst/>
          </a:prstGeom>
          <a:noFill/>
          <a:ln w="28575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Risk Management.pptx" id="{2ADAA87C-13A9-4D36-8FCF-C6356769C1D9}" vid="{F7FB6E2E-6782-4D94-9BB9-2DD3BE79A1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10150</TotalTime>
  <Words>438</Words>
  <Application>Microsoft Office PowerPoint</Application>
  <PresentationFormat>On-screen Show (4:3)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Geneva</vt:lpstr>
      <vt:lpstr>Helvetica</vt:lpstr>
      <vt:lpstr>Lucida Grande</vt:lpstr>
      <vt:lpstr>LBNF Content-Footer Theme</vt:lpstr>
      <vt:lpstr>FermilabPartners_PowerPoint_Template_090915</vt:lpstr>
      <vt:lpstr>PowerPoint Presentation</vt:lpstr>
      <vt:lpstr>Mohammed Elrafih – Background</vt:lpstr>
      <vt:lpstr>From the Risk Register to Primavera Risk Analysis</vt:lpstr>
      <vt:lpstr>Schedule Import into PRA (Full or Summary Schedule)</vt:lpstr>
      <vt:lpstr>Risks Entered into PRA Risk Register</vt:lpstr>
      <vt:lpstr>Risks Linked to Schedule Activities</vt:lpstr>
      <vt:lpstr>Impacted Risk Plan is Built and Monte Carlo Analysis is run</vt:lpstr>
      <vt:lpstr>PowerPoint Presentation</vt:lpstr>
      <vt:lpstr>Total DOE cost of 29 risks that affect FS-CF CD-3a</vt:lpstr>
      <vt:lpstr>FS-CF CD-3a DOE Cost Risk Drivers</vt:lpstr>
      <vt:lpstr>FS-CF CD-3a schedule risk  –  aggregation of 29 FS-CF risks</vt:lpstr>
      <vt:lpstr>FS-CF CD-3a schedule risk drivers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Mohammed Elrafih x 31041N</cp:lastModifiedBy>
  <cp:revision>716</cp:revision>
  <cp:lastPrinted>2015-11-24T15:40:04Z</cp:lastPrinted>
  <dcterms:created xsi:type="dcterms:W3CDTF">2015-04-30T14:29:22Z</dcterms:created>
  <dcterms:modified xsi:type="dcterms:W3CDTF">2017-04-03T16:11:47Z</dcterms:modified>
</cp:coreProperties>
</file>